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Source Code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7F4BE6-FEAD-40EC-8F1D-16DA4C585A93}">
  <a:tblStyle styleId="{4D7F4BE6-FEAD-40EC-8F1D-16DA4C585A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1bcb9d487_0_2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1bcb9d487_0_2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1bcb9d487_0_2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1bcb9d487_0_2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1bcb9d487_0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1bcb9d487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1bcb9d487_0_1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1bcb9d487_0_1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1bcb9d487_0_1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1bcb9d487_0_1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1bcb9d487_0_1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1bcb9d487_0_1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1bcb9d487_0_1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1bcb9d487_0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Single-precision_floating-point_forma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Limitations and Representation 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the Universal Computer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a limited tape size to perform calculation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the von Neumann and Harvard architecture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a predefined width to registers and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 representations with limited sizes for: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Natural Numbers &amp; Zero:	unsigned char, unsigned 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Integers:				short int, int, long 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Rational/Real: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Fix Point			---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Floating Point		float, double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encoding of each will include one or more of the following:</a:t>
            </a:r>
            <a:endParaRPr/>
          </a:p>
        </p:txBody>
      </p:sp>
      <p:grpSp>
        <p:nvGrpSpPr>
          <p:cNvPr id="56" name="Google Shape;56;p13"/>
          <p:cNvGrpSpPr/>
          <p:nvPr/>
        </p:nvGrpSpPr>
        <p:grpSpPr>
          <a:xfrm>
            <a:off x="1704950" y="4505575"/>
            <a:ext cx="4274874" cy="368100"/>
            <a:chOff x="1247750" y="4200775"/>
            <a:chExt cx="4274874" cy="368100"/>
          </a:xfrm>
        </p:grpSpPr>
        <p:sp>
          <p:nvSpPr>
            <p:cNvPr id="57" name="Google Shape;57;p13"/>
            <p:cNvSpPr/>
            <p:nvPr/>
          </p:nvSpPr>
          <p:spPr>
            <a:xfrm>
              <a:off x="1247750" y="4200775"/>
              <a:ext cx="486300" cy="36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sign</a:t>
              </a:r>
              <a:endParaRPr sz="1200"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1734201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whole</a:t>
              </a:r>
              <a:endParaRPr sz="1200"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681413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fractional</a:t>
              </a:r>
              <a:endParaRPr sz="1200"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3628624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expon sign</a:t>
              </a:r>
              <a:endParaRPr sz="1200"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4575824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exponent</a:t>
              </a:r>
              <a:endParaRPr sz="1200"/>
            </a:p>
          </p:txBody>
        </p:sp>
      </p:grpSp>
      <p:sp>
        <p:nvSpPr>
          <p:cNvPr id="62" name="Google Shape;62;p13"/>
          <p:cNvSpPr txBox="1"/>
          <p:nvPr/>
        </p:nvSpPr>
        <p:spPr>
          <a:xfrm>
            <a:off x="6900000" y="2769875"/>
            <a:ext cx="1932300" cy="648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+</a:t>
            </a:r>
            <a:r>
              <a:rPr lang="en">
                <a:solidFill>
                  <a:schemeClr val="dk2"/>
                </a:solidFill>
              </a:rPr>
              <a:t>4.225 x10^ +2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+1.010101 x2^ +101</a:t>
            </a:r>
            <a:endParaRPr/>
          </a:p>
        </p:txBody>
      </p:sp>
      <p:cxnSp>
        <p:nvCxnSpPr>
          <p:cNvPr id="63" name="Google Shape;63;p13"/>
          <p:cNvCxnSpPr>
            <a:stCxn id="62" idx="2"/>
            <a:endCxn id="61" idx="3"/>
          </p:cNvCxnSpPr>
          <p:nvPr/>
        </p:nvCxnSpPr>
        <p:spPr>
          <a:xfrm rot="5400000">
            <a:off x="6287100" y="3110525"/>
            <a:ext cx="1271700" cy="1886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3749025" y="4435316"/>
            <a:ext cx="32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fractional part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1772025" y="4435316"/>
            <a:ext cx="165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 part with sign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1160425" y="4435316"/>
            <a:ext cx="5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</a:t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Notation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numbers represented as:  m x 10</a:t>
            </a:r>
            <a:r>
              <a:rPr baseline="30000" lang="en"/>
              <a:t>N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Simplifies operations on large and small numbers.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Distance between sun and earth:   </a:t>
            </a:r>
            <a:r>
              <a:rPr lang="en">
                <a:highlight>
                  <a:srgbClr val="FFFFFF"/>
                </a:highlight>
              </a:rPr>
              <a:t>92,000,000 =  9</a:t>
            </a:r>
            <a:r>
              <a:rPr lang="en">
                <a:highlight>
                  <a:srgbClr val="FFFFFF"/>
                </a:highlight>
              </a:rPr>
              <a:t>.</a:t>
            </a:r>
            <a:r>
              <a:rPr lang="en">
                <a:highlight>
                  <a:srgbClr val="FFFFFF"/>
                </a:highlight>
              </a:rPr>
              <a:t>2 x 10</a:t>
            </a:r>
            <a:r>
              <a:rPr baseline="30000" lang="en">
                <a:highlight>
                  <a:srgbClr val="FFFFFF"/>
                </a:highlight>
              </a:rPr>
              <a:t>7</a:t>
            </a:r>
            <a:endParaRPr baseline="30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Distance between sun and mars: 143,000,000 = 1.43 x 10</a:t>
            </a:r>
            <a:r>
              <a:rPr baseline="30000" lang="en"/>
              <a:t>8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Floating point representation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representation of scientific notation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introduces the notion of infinity, and NaN (0 / 0 = ?, 0 x infinity = 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Representation of: </a:t>
            </a:r>
            <a:r>
              <a:rPr lang="en"/>
              <a:t>-1.1011101 x 2 </a:t>
            </a:r>
            <a:r>
              <a:rPr baseline="30000" lang="en"/>
              <a:t>-1001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Assume a size of 16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Note the whole part is alway "1", so I left it out!</a:t>
            </a:r>
            <a:endParaRPr baseline="30000" sz="1800"/>
          </a:p>
        </p:txBody>
      </p:sp>
      <p:sp>
        <p:nvSpPr>
          <p:cNvPr id="73" name="Google Shape;73;p14"/>
          <p:cNvSpPr txBox="1"/>
          <p:nvPr/>
        </p:nvSpPr>
        <p:spPr>
          <a:xfrm>
            <a:off x="6775600" y="716250"/>
            <a:ext cx="1652400" cy="9234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14.3 x 10</a:t>
            </a:r>
            <a:r>
              <a:rPr baseline="30000" lang="en" sz="1600"/>
              <a:t>7</a:t>
            </a:r>
            <a:endParaRPr baseline="30000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 u="sng">
                <a:solidFill>
                  <a:schemeClr val="dk1"/>
                </a:solidFill>
              </a:rPr>
              <a:t>  9.2 x 10</a:t>
            </a:r>
            <a:r>
              <a:rPr baseline="30000" lang="en" sz="1600">
                <a:solidFill>
                  <a:schemeClr val="dk1"/>
                </a:solidFill>
              </a:rPr>
              <a:t>7</a:t>
            </a:r>
            <a:endParaRPr baseline="30000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</a:rPr>
              <a:t>	</a:t>
            </a:r>
            <a:r>
              <a:rPr lang="en" sz="1600">
                <a:solidFill>
                  <a:schemeClr val="dk1"/>
                </a:solidFill>
              </a:rPr>
              <a:t>  5.1 x 10</a:t>
            </a:r>
            <a:r>
              <a:rPr baseline="30000" lang="en" sz="1600">
                <a:solidFill>
                  <a:schemeClr val="dk1"/>
                </a:solidFill>
              </a:rPr>
              <a:t>7</a:t>
            </a:r>
            <a:endParaRPr baseline="30000" sz="1600"/>
          </a:p>
        </p:txBody>
      </p:sp>
      <p:grpSp>
        <p:nvGrpSpPr>
          <p:cNvPr id="74" name="Google Shape;74;p14"/>
          <p:cNvGrpSpPr/>
          <p:nvPr/>
        </p:nvGrpSpPr>
        <p:grpSpPr>
          <a:xfrm>
            <a:off x="1269625" y="4206716"/>
            <a:ext cx="5740300" cy="326400"/>
            <a:chOff x="1269625" y="4206716"/>
            <a:chExt cx="5740300" cy="326400"/>
          </a:xfrm>
        </p:grpSpPr>
        <p:grpSp>
          <p:nvGrpSpPr>
            <p:cNvPr id="75" name="Google Shape;75;p14"/>
            <p:cNvGrpSpPr/>
            <p:nvPr/>
          </p:nvGrpSpPr>
          <p:grpSpPr>
            <a:xfrm>
              <a:off x="5716075" y="4206716"/>
              <a:ext cx="1293850" cy="326400"/>
              <a:chOff x="5547825" y="1226350"/>
              <a:chExt cx="1293850" cy="326400"/>
            </a:xfrm>
          </p:grpSpPr>
          <p:sp>
            <p:nvSpPr>
              <p:cNvPr id="76" name="Google Shape;76;p14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</a:rPr>
                  <a:t>1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</a:rPr>
                  <a:t>0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</a:rPr>
                  <a:t>0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</a:rPr>
                  <a:t>0</a:t>
                </a:r>
                <a:endParaRPr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80" name="Google Shape;80;p14"/>
            <p:cNvGrpSpPr/>
            <p:nvPr/>
          </p:nvGrpSpPr>
          <p:grpSpPr>
            <a:xfrm>
              <a:off x="1269625" y="4206716"/>
              <a:ext cx="4428438" cy="326400"/>
              <a:chOff x="1269625" y="4206716"/>
              <a:chExt cx="4428438" cy="326400"/>
            </a:xfrm>
          </p:grpSpPr>
          <p:grpSp>
            <p:nvGrpSpPr>
              <p:cNvPr id="81" name="Google Shape;81;p14"/>
              <p:cNvGrpSpPr/>
              <p:nvPr/>
            </p:nvGrpSpPr>
            <p:grpSpPr>
              <a:xfrm>
                <a:off x="4404213" y="4206716"/>
                <a:ext cx="1293850" cy="326400"/>
                <a:chOff x="5547825" y="1226350"/>
                <a:chExt cx="1293850" cy="326400"/>
              </a:xfrm>
            </p:grpSpPr>
            <p:sp>
              <p:nvSpPr>
                <p:cNvPr id="82" name="Google Shape;82;p14"/>
                <p:cNvSpPr/>
                <p:nvPr/>
              </p:nvSpPr>
              <p:spPr>
                <a:xfrm>
                  <a:off x="5547825" y="1226350"/>
                  <a:ext cx="309600" cy="3264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lt1"/>
                      </a:solidFill>
                    </a:rPr>
                    <a:t>1</a:t>
                  </a:r>
                  <a:endParaRPr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83" name="Google Shape;83;p14"/>
                <p:cNvSpPr/>
                <p:nvPr/>
              </p:nvSpPr>
              <p:spPr>
                <a:xfrm>
                  <a:off x="5875913" y="1226350"/>
                  <a:ext cx="309600" cy="3264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lt1"/>
                      </a:solidFill>
                    </a:rPr>
                    <a:t>1</a:t>
                  </a:r>
                  <a:endParaRPr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84" name="Google Shape;84;p14"/>
                <p:cNvSpPr/>
                <p:nvPr/>
              </p:nvSpPr>
              <p:spPr>
                <a:xfrm>
                  <a:off x="6204000" y="1226350"/>
                  <a:ext cx="309600" cy="3264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lt1"/>
                      </a:solidFill>
                    </a:rPr>
                    <a:t>1</a:t>
                  </a:r>
                  <a:endParaRPr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85" name="Google Shape;85;p14"/>
                <p:cNvSpPr/>
                <p:nvPr/>
              </p:nvSpPr>
              <p:spPr>
                <a:xfrm>
                  <a:off x="6532075" y="1226350"/>
                  <a:ext cx="309600" cy="3264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lt1"/>
                      </a:solidFill>
                    </a:rPr>
                    <a:t>0</a:t>
                  </a:r>
                  <a:endParaRPr>
                    <a:solidFill>
                      <a:schemeClr val="lt1"/>
                    </a:solidFill>
                  </a:endParaRPr>
                </a:p>
              </p:txBody>
            </p:sp>
          </p:grpSp>
          <p:sp>
            <p:nvSpPr>
              <p:cNvPr id="86" name="Google Shape;86;p14"/>
              <p:cNvSpPr/>
              <p:nvPr/>
            </p:nvSpPr>
            <p:spPr>
              <a:xfrm>
                <a:off x="4076625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</a:rPr>
                  <a:t>0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1767325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</a:rPr>
                  <a:t>-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1269625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</a:rPr>
                  <a:t>-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>
                <a:off x="2105375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</a:rPr>
                  <a:t>1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2443413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</a:rPr>
                  <a:t>0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2781463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</a:rPr>
                  <a:t>0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3110025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</a:rPr>
                  <a:t>1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3749025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</a:rPr>
                  <a:t>1</a:t>
                </a:r>
                <a:endParaRPr>
                  <a:solidFill>
                    <a:schemeClr val="lt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2862025" y="1599200"/>
            <a:ext cx="80100" cy="2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4140750" y="1568750"/>
            <a:ext cx="333300" cy="2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2669200" y="1629650"/>
            <a:ext cx="152100" cy="2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3012300" y="1614650"/>
            <a:ext cx="775800" cy="2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Encoding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number: - 0.000100101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Recall Scientific Notation:   - 1.0100101  x 2 </a:t>
            </a:r>
            <a:r>
              <a:rPr baseline="30000" lang="en"/>
              <a:t>- 100 (4)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Components to Encode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sign: negative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significant or the mantissa:  0100101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exponent: - 100    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Issue:  negative exponents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Solution: store values with a bias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Bias: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Shift all numbers along the number line by 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Typically it is half the range: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3 bits -&gt;             011 == 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5 bits -&gt;          0 1111 == 15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8 bits -&gt;       0111 1111 == 127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11 bits -&gt;  011 1111 1111 == 1023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104" name="Google Shape;104;p15"/>
          <p:cNvGraphicFramePr/>
          <p:nvPr/>
        </p:nvGraphicFramePr>
        <p:xfrm>
          <a:off x="6167600" y="13157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{4D7F4BE6-FEAD-40EC-8F1D-16DA4C585A93}</a:tableStyleId>
              </a:tblPr>
              <a:tblGrid>
                <a:gridCol w="698500"/>
                <a:gridCol w="698500"/>
                <a:gridCol w="698500"/>
              </a:tblGrid>
              <a:tr h="35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Number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Encoding (</a:t>
                      </a:r>
                      <a:r>
                        <a:rPr lang="en" sz="900"/>
                        <a:t>Bias: 4)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-4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5" name="Google Shape;105;p15"/>
          <p:cNvCxnSpPr/>
          <p:nvPr/>
        </p:nvCxnSpPr>
        <p:spPr>
          <a:xfrm>
            <a:off x="3381275" y="1823900"/>
            <a:ext cx="110100" cy="5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5"/>
          <p:cNvCxnSpPr/>
          <p:nvPr/>
        </p:nvCxnSpPr>
        <p:spPr>
          <a:xfrm flipH="1">
            <a:off x="2334225" y="1873200"/>
            <a:ext cx="426300" cy="4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5"/>
          <p:cNvCxnSpPr/>
          <p:nvPr/>
        </p:nvCxnSpPr>
        <p:spPr>
          <a:xfrm flipH="1">
            <a:off x="2435700" y="1792025"/>
            <a:ext cx="1796400" cy="882900"/>
          </a:xfrm>
          <a:prstGeom prst="bentConnector3">
            <a:avLst>
              <a:gd fmla="val -56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5"/>
          <p:cNvSpPr/>
          <p:nvPr/>
        </p:nvSpPr>
        <p:spPr>
          <a:xfrm>
            <a:off x="4333650" y="421975"/>
            <a:ext cx="1563000" cy="4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1:  so we don't store it</a:t>
            </a:r>
            <a:endParaRPr/>
          </a:p>
        </p:txBody>
      </p:sp>
      <p:cxnSp>
        <p:nvCxnSpPr>
          <p:cNvPr id="109" name="Google Shape;109;p15"/>
          <p:cNvCxnSpPr>
            <a:endCxn id="108" idx="1"/>
          </p:cNvCxnSpPr>
          <p:nvPr/>
        </p:nvCxnSpPr>
        <p:spPr>
          <a:xfrm flipH="1" rot="10800000">
            <a:off x="2912850" y="624925"/>
            <a:ext cx="1420800" cy="903300"/>
          </a:xfrm>
          <a:prstGeom prst="bentConnector3">
            <a:avLst>
              <a:gd fmla="val 74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0" name="Google Shape;110;p15"/>
          <p:cNvCxnSpPr/>
          <p:nvPr/>
        </p:nvCxnSpPr>
        <p:spPr>
          <a:xfrm flipH="1" rot="10800000">
            <a:off x="2902625" y="1536450"/>
            <a:ext cx="1200" cy="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5"/>
          <p:cNvSpPr/>
          <p:nvPr/>
        </p:nvSpPr>
        <p:spPr>
          <a:xfrm>
            <a:off x="7564600" y="1315750"/>
            <a:ext cx="775800" cy="354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2" name="Google Shape;112;p15"/>
          <p:cNvGraphicFramePr/>
          <p:nvPr/>
        </p:nvGraphicFramePr>
        <p:xfrm>
          <a:off x="6516850" y="944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{4D7F4BE6-FEAD-40EC-8F1D-16DA4C585A93}</a:tableStyleId>
              </a:tblPr>
              <a:tblGrid>
                <a:gridCol w="698500"/>
                <a:gridCol w="698500"/>
              </a:tblGrid>
              <a:tr h="35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Symbol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Encoding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+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Encoding</a:t>
            </a:r>
            <a:br>
              <a:rPr lang="en" sz="1355"/>
            </a:br>
            <a:r>
              <a:rPr lang="en" sz="1355" u="sng">
                <a:solidFill>
                  <a:schemeClr val="hlink"/>
                </a:solidFill>
                <a:hlinkClick r:id="rId3"/>
              </a:rPr>
              <a:t>https://en.wikipedia.org/wiki/Single-precision_floating-point_format</a:t>
            </a:r>
            <a:endParaRPr sz="13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5"/>
          </a:p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Scientific Notation:   - 1.0100101 x 2 </a:t>
            </a:r>
            <a:r>
              <a:rPr baseline="30000" lang="en"/>
              <a:t>- 100 (-4)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Formats: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binary16 (half):  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1 +  5 + 10 = 16,        0 1111 = 15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binary</a:t>
            </a:r>
            <a:r>
              <a:rPr lang="en"/>
              <a:t>32 (single):  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1 +  8 + 23 = 32,     0111 1111 = 127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binary</a:t>
            </a:r>
            <a:r>
              <a:rPr lang="en"/>
              <a:t>64 (double):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1 + 11 + 52 = 64,  01 1111 1111 = 1023</a:t>
            </a:r>
            <a:endParaRPr/>
          </a:p>
        </p:txBody>
      </p:sp>
      <p:graphicFrame>
        <p:nvGraphicFramePr>
          <p:cNvPr id="119" name="Google Shape;119;p16"/>
          <p:cNvGraphicFramePr/>
          <p:nvPr/>
        </p:nvGraphicFramePr>
        <p:xfrm>
          <a:off x="481350" y="24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{4D7F4BE6-FEAD-40EC-8F1D-16DA4C585A93}</a:tableStyleId>
              </a:tblPr>
              <a:tblGrid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Google Shape;120;p16"/>
          <p:cNvGraphicFramePr/>
          <p:nvPr/>
        </p:nvGraphicFramePr>
        <p:xfrm>
          <a:off x="481350" y="343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{4D7F4BE6-FEAD-40EC-8F1D-16DA4C585A93}</a:tableStyleId>
              </a:tblPr>
              <a:tblGrid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Google Shape;121;p16"/>
          <p:cNvGraphicFramePr/>
          <p:nvPr/>
        </p:nvGraphicFramePr>
        <p:xfrm>
          <a:off x="481350" y="435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{4D7F4BE6-FEAD-40EC-8F1D-16DA4C585A93}</a:tableStyleId>
              </a:tblPr>
              <a:tblGrid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Google Shape;122;p16"/>
          <p:cNvGraphicFramePr/>
          <p:nvPr/>
        </p:nvGraphicFramePr>
        <p:xfrm>
          <a:off x="4666975" y="19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{4D7F4BE6-FEAD-40EC-8F1D-16DA4C585A93}</a:tableStyleId>
              </a:tblPr>
              <a:tblGrid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Encoding</a:t>
            </a:r>
            <a:endParaRPr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Scientific Notation:   - 1.0100101  x 2 </a:t>
            </a:r>
            <a:r>
              <a:rPr baseline="30000" lang="en"/>
              <a:t>-100 (4)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 new format:  c122f8 (quarter)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c122f8</a:t>
            </a:r>
            <a:r>
              <a:rPr lang="en" sz="1400"/>
              <a:t> (quarter):  	</a:t>
            </a: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1 + 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 +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8</a:t>
            </a: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,        011 =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Components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sign: 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mantissa: 0100</a:t>
            </a:r>
            <a:r>
              <a:rPr lang="en" strike="sngStrike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;	  Drop the extra bits.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expon:  -4 + 3 = -1    Opps, number is two small.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/>
          </a:p>
        </p:txBody>
      </p:sp>
      <p:graphicFrame>
        <p:nvGraphicFramePr>
          <p:cNvPr id="129" name="Google Shape;129;p17"/>
          <p:cNvGraphicFramePr/>
          <p:nvPr/>
        </p:nvGraphicFramePr>
        <p:xfrm>
          <a:off x="1684100" y="394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{4D7F4BE6-FEAD-40EC-8F1D-16DA4C585A93}</a:tableStyleId>
              </a:tblPr>
              <a:tblGrid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Encoding</a:t>
            </a:r>
            <a:endParaRPr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Scientific Notation:   - 1.0100101  x 2 </a:t>
            </a:r>
            <a:r>
              <a:rPr baseline="30000" lang="en"/>
              <a:t>-100 (-4)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Half Precision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float16 (half):  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1 +  5 + 10 = 16,        0 1111 = 15</a:t>
            </a:r>
            <a:b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Components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sign: 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mantissa: 0100101 ; fill in least significant bits with zero (0)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expon:  -4 + 15 = 11 →  1011</a:t>
            </a:r>
            <a:endParaRPr/>
          </a:p>
        </p:txBody>
      </p:sp>
      <p:graphicFrame>
        <p:nvGraphicFramePr>
          <p:cNvPr id="136" name="Google Shape;136;p18"/>
          <p:cNvGraphicFramePr/>
          <p:nvPr/>
        </p:nvGraphicFramePr>
        <p:xfrm>
          <a:off x="580475" y="409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{4D7F4BE6-FEAD-40EC-8F1D-16DA4C585A93}</a:tableStyleId>
              </a:tblPr>
              <a:tblGrid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Encoding</a:t>
            </a:r>
            <a:endParaRPr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Scientific Notation:   - 1.0100101  x 2 </a:t>
            </a:r>
            <a:r>
              <a:rPr baseline="30000" lang="en"/>
              <a:t>-100 (-4)</a:t>
            </a:r>
            <a:r>
              <a:rPr lang="en"/>
              <a:t>      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Single Precision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float32 (single):  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1 +  8 + 23 = 32,     0111 1111 = 127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Components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sign: 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mantissa: 010010 ; fill in least significant bits with zero (0)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expon:  -4 + 127 = 123 → 0111 1011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143" name="Google Shape;143;p19"/>
          <p:cNvGraphicFramePr/>
          <p:nvPr/>
        </p:nvGraphicFramePr>
        <p:xfrm>
          <a:off x="690600" y="371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{4D7F4BE6-FEAD-40EC-8F1D-16DA4C585A93}</a:tableStyleId>
              </a:tblPr>
              <a:tblGrid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