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Source Code Pro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2C12BB-BD87-4E6B-A146-66DC61D080A9}">
  <a:tblStyle styleId="{222C12BB-BD87-4E6B-A146-66DC61D080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CodePro-regular.fntdata"/><Relationship Id="rId25" Type="http://schemas.openxmlformats.org/officeDocument/2006/relationships/slide" Target="slides/slide19.xml"/><Relationship Id="rId28" Type="http://schemas.openxmlformats.org/officeDocument/2006/relationships/font" Target="fonts/SourceCodePro-italic.fntdata"/><Relationship Id="rId27" Type="http://schemas.openxmlformats.org/officeDocument/2006/relationships/font" Target="fonts/SourceCode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5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32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da0d87ab3_1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da0d87ab3_1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da0d87ab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da0d87ab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da0d87ab3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da0d87ab3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da0d87ab3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da0d87ab3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da0d87ab3_1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0da0d87ab3_1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da0d87ab3_1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da0d87ab3_1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be35ae5d9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be35ae5d9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be35ae5d9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be35ae5d9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be35ae5d9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be35ae5d9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be35ae5d9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be35ae5d9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be35ae5d9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be35ae5d9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da0d87ab3_1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da0d87ab3_1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97e4ff2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97e4ff2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da0d87ab3_1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da0d87ab3_1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da0d87ab3_1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da0d87ab3_1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da0d87ab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da0d87ab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da0d87ab3_1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da0d87ab3_1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e35ae5d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e35ae5d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da0d87ab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da0d87ab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hyperlink" Target="https://docs.google.com/spreadsheets/d/1r9cj9x71JBVv3En-cOYanqRW4zSz53oSXLlScOparqY/edit#gid=500040217" TargetMode="External"/><Relationship Id="rId7" Type="http://schemas.openxmlformats.org/officeDocument/2006/relationships/hyperlink" Target="https://docs.google.com/spreadsheets/d/1r9cj9x71JBVv3En-cOYanqRW4zSz53oSXLlScOparqY/edit#gid=1551601964" TargetMode="External"/><Relationship Id="rId8" Type="http://schemas.openxmlformats.org/officeDocument/2006/relationships/hyperlink" Target="https://docs.google.com/spreadsheets/d/1r9cj9x71JBVv3En-cOYanqRW4zSz53oSXLlScOparqY/edit#gid=500040217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spreadsheets/d/1eJCdUuydOccLiJcQDYv-PRZVd6jbiM67V7GPXYJYqAs/edit#gid=1439832386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fileformat.info/info/charset/UTF-8/list.htm" TargetMode="External"/><Relationship Id="rId4" Type="http://schemas.openxmlformats.org/officeDocument/2006/relationships/hyperlink" Target="https://www.fileformat.info/info/charset/UTF-8/list.htm" TargetMode="External"/><Relationship Id="rId5" Type="http://schemas.openxmlformats.org/officeDocument/2006/relationships/image" Target="../media/image6.png"/><Relationship Id="rId6" Type="http://schemas.openxmlformats.org/officeDocument/2006/relationships/hyperlink" Target="https://docs.google.com/document/d/1c2V-Uuds3SMCbrbt-giWzjncpPrI17rMVRYU_hz849c/ed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spreadsheets/d/1eUNgDk746G9y_BstasdvrxU6iA7T5FdsiBWwvo0TH7M/edit#gid=0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Associated Assignments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 on chucking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UTF hw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UTF algorithm and assignment…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ASCII slide with tools to convert back and forth… (Binary Values?)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BCD: Binary Coded Decimal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11700" y="1152475"/>
            <a:ext cx="542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Encoding of:  </a:t>
            </a:r>
            <a:r>
              <a:rPr lang="en"/>
              <a:t>6 &amp; 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encoding for numbers,</a:t>
            </a:r>
            <a:br>
              <a:rPr lang="en"/>
            </a:br>
            <a:r>
              <a:rPr lang="en"/>
              <a:t>    where precision is required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bits are used to encode each digit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 is performed on each 4-bit chunk (nibble)</a:t>
            </a:r>
            <a:endParaRPr/>
          </a:p>
        </p:txBody>
      </p:sp>
      <p:graphicFrame>
        <p:nvGraphicFramePr>
          <p:cNvPr id="148" name="Google Shape;148;p22"/>
          <p:cNvGraphicFramePr/>
          <p:nvPr/>
        </p:nvGraphicFramePr>
        <p:xfrm>
          <a:off x="5741350" y="70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{222C12BB-BD87-4E6B-A146-66DC61D080A9}</a:tableStyleId>
              </a:tblPr>
              <a:tblGrid>
                <a:gridCol w="420625"/>
                <a:gridCol w="952525"/>
                <a:gridCol w="382850"/>
                <a:gridCol w="10245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0101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0111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pSp>
        <p:nvGrpSpPr>
          <p:cNvPr id="149" name="Google Shape;149;p22"/>
          <p:cNvGrpSpPr/>
          <p:nvPr/>
        </p:nvGrpSpPr>
        <p:grpSpPr>
          <a:xfrm>
            <a:off x="2161225" y="2008225"/>
            <a:ext cx="1144800" cy="286200"/>
            <a:chOff x="2161225" y="2332350"/>
            <a:chExt cx="1144800" cy="286200"/>
          </a:xfrm>
        </p:grpSpPr>
        <p:sp>
          <p:nvSpPr>
            <p:cNvPr id="150" name="Google Shape;150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54" name="Google Shape;154;p22"/>
          <p:cNvSpPr/>
          <p:nvPr/>
        </p:nvSpPr>
        <p:spPr>
          <a:xfrm>
            <a:off x="4164513" y="2006468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64513" y="2330593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56" name="Google Shape;156;p22"/>
          <p:cNvCxnSpPr>
            <a:stCxn id="154" idx="1"/>
            <a:endCxn id="153" idx="3"/>
          </p:cNvCxnSpPr>
          <p:nvPr/>
        </p:nvCxnSpPr>
        <p:spPr>
          <a:xfrm flipH="1">
            <a:off x="3305913" y="2149568"/>
            <a:ext cx="8586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2"/>
          <p:cNvCxnSpPr>
            <a:stCxn id="155" idx="1"/>
            <a:endCxn id="158" idx="3"/>
          </p:cNvCxnSpPr>
          <p:nvPr/>
        </p:nvCxnSpPr>
        <p:spPr>
          <a:xfrm flipH="1">
            <a:off x="3305913" y="2473693"/>
            <a:ext cx="8586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9" name="Google Shape;159;p22"/>
          <p:cNvGrpSpPr/>
          <p:nvPr/>
        </p:nvGrpSpPr>
        <p:grpSpPr>
          <a:xfrm>
            <a:off x="2161225" y="2332350"/>
            <a:ext cx="1144800" cy="286200"/>
            <a:chOff x="2161225" y="2332350"/>
            <a:chExt cx="1144800" cy="286200"/>
          </a:xfrm>
        </p:grpSpPr>
        <p:sp>
          <p:nvSpPr>
            <p:cNvPr id="160" name="Google Shape;160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BCD: Addition</a:t>
            </a:r>
            <a:endParaRPr/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 performed on the nibble level: 6+7</a:t>
            </a:r>
            <a:endParaRPr/>
          </a:p>
        </p:txBody>
      </p:sp>
      <p:graphicFrame>
        <p:nvGraphicFramePr>
          <p:cNvPr id="169" name="Google Shape;169;p23"/>
          <p:cNvGraphicFramePr/>
          <p:nvPr/>
        </p:nvGraphicFramePr>
        <p:xfrm>
          <a:off x="5741350" y="70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{222C12BB-BD87-4E6B-A146-66DC61D080A9}</a:tableStyleId>
              </a:tblPr>
              <a:tblGrid>
                <a:gridCol w="420625"/>
                <a:gridCol w="952525"/>
                <a:gridCol w="382850"/>
                <a:gridCol w="10245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0101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0111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pSp>
        <p:nvGrpSpPr>
          <p:cNvPr id="170" name="Google Shape;170;p23"/>
          <p:cNvGrpSpPr/>
          <p:nvPr/>
        </p:nvGrpSpPr>
        <p:grpSpPr>
          <a:xfrm>
            <a:off x="2161225" y="2332350"/>
            <a:ext cx="1144800" cy="286200"/>
            <a:chOff x="2161225" y="2332350"/>
            <a:chExt cx="1144800" cy="286200"/>
          </a:xfrm>
        </p:grpSpPr>
        <p:sp>
          <p:nvSpPr>
            <p:cNvPr id="171" name="Google Shape;171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175" name="Google Shape;175;p23"/>
          <p:cNvGrpSpPr/>
          <p:nvPr/>
        </p:nvGrpSpPr>
        <p:grpSpPr>
          <a:xfrm>
            <a:off x="2161225" y="2008225"/>
            <a:ext cx="1144800" cy="286200"/>
            <a:chOff x="2161225" y="2332350"/>
            <a:chExt cx="1144800" cy="286200"/>
          </a:xfrm>
        </p:grpSpPr>
        <p:sp>
          <p:nvSpPr>
            <p:cNvPr id="176" name="Google Shape;176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80" name="Google Shape;180;p23"/>
          <p:cNvGrpSpPr/>
          <p:nvPr/>
        </p:nvGrpSpPr>
        <p:grpSpPr>
          <a:xfrm>
            <a:off x="2161225" y="1684100"/>
            <a:ext cx="1144800" cy="286200"/>
            <a:chOff x="2161225" y="2332350"/>
            <a:chExt cx="1144800" cy="286200"/>
          </a:xfrm>
        </p:grpSpPr>
        <p:sp>
          <p:nvSpPr>
            <p:cNvPr id="181" name="Google Shape;181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" name="Google Shape;185;p23"/>
          <p:cNvGrpSpPr/>
          <p:nvPr/>
        </p:nvGrpSpPr>
        <p:grpSpPr>
          <a:xfrm>
            <a:off x="2161225" y="2717575"/>
            <a:ext cx="1144800" cy="286200"/>
            <a:chOff x="2161225" y="2332350"/>
            <a:chExt cx="1144800" cy="286200"/>
          </a:xfrm>
        </p:grpSpPr>
        <p:sp>
          <p:nvSpPr>
            <p:cNvPr id="186" name="Google Shape;186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0" name="Google Shape;190;p23"/>
          <p:cNvCxnSpPr/>
          <p:nvPr/>
        </p:nvCxnSpPr>
        <p:spPr>
          <a:xfrm flipH="1">
            <a:off x="1588050" y="2671975"/>
            <a:ext cx="1861500" cy="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3"/>
          <p:cNvSpPr/>
          <p:nvPr/>
        </p:nvSpPr>
        <p:spPr>
          <a:xfrm>
            <a:off x="1742975" y="23122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192" name="Google Shape;192;p23"/>
          <p:cNvGrpSpPr/>
          <p:nvPr/>
        </p:nvGrpSpPr>
        <p:grpSpPr>
          <a:xfrm>
            <a:off x="2161225" y="3688550"/>
            <a:ext cx="1144800" cy="286200"/>
            <a:chOff x="2161225" y="2332350"/>
            <a:chExt cx="1144800" cy="286200"/>
          </a:xfrm>
        </p:grpSpPr>
        <p:sp>
          <p:nvSpPr>
            <p:cNvPr id="193" name="Google Shape;193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97" name="Google Shape;197;p23"/>
          <p:cNvSpPr/>
          <p:nvPr/>
        </p:nvSpPr>
        <p:spPr>
          <a:xfrm>
            <a:off x="907775" y="3648350"/>
            <a:ext cx="11448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198" name="Google Shape;198;p23"/>
          <p:cNvGrpSpPr/>
          <p:nvPr/>
        </p:nvGrpSpPr>
        <p:grpSpPr>
          <a:xfrm>
            <a:off x="2161225" y="4132050"/>
            <a:ext cx="1144800" cy="286200"/>
            <a:chOff x="2161225" y="2332350"/>
            <a:chExt cx="1144800" cy="286200"/>
          </a:xfrm>
        </p:grpSpPr>
        <p:sp>
          <p:nvSpPr>
            <p:cNvPr id="199" name="Google Shape;199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203" name="Google Shape;203;p23"/>
          <p:cNvSpPr/>
          <p:nvPr/>
        </p:nvSpPr>
        <p:spPr>
          <a:xfrm>
            <a:off x="1758163" y="2717575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204" name="Google Shape;204;p23"/>
          <p:cNvCxnSpPr/>
          <p:nvPr/>
        </p:nvCxnSpPr>
        <p:spPr>
          <a:xfrm flipH="1">
            <a:off x="1588050" y="4043575"/>
            <a:ext cx="1861500" cy="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3"/>
          <p:cNvSpPr txBox="1"/>
          <p:nvPr/>
        </p:nvSpPr>
        <p:spPr>
          <a:xfrm>
            <a:off x="1382100" y="3284925"/>
            <a:ext cx="28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(overflow or invalid code ) then</a:t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1754663" y="412350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4164513" y="2006468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08" name="Google Shape;208;p23"/>
          <p:cNvSpPr/>
          <p:nvPr/>
        </p:nvSpPr>
        <p:spPr>
          <a:xfrm>
            <a:off x="4164513" y="2330593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209" name="Google Shape;209;p23"/>
          <p:cNvCxnSpPr>
            <a:stCxn id="207" idx="1"/>
          </p:cNvCxnSpPr>
          <p:nvPr/>
        </p:nvCxnSpPr>
        <p:spPr>
          <a:xfrm flipH="1">
            <a:off x="3305913" y="2149568"/>
            <a:ext cx="8586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3"/>
          <p:cNvCxnSpPr>
            <a:stCxn id="208" idx="1"/>
          </p:cNvCxnSpPr>
          <p:nvPr/>
        </p:nvCxnSpPr>
        <p:spPr>
          <a:xfrm flipH="1">
            <a:off x="3305913" y="2473693"/>
            <a:ext cx="8586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3"/>
          <p:cNvSpPr/>
          <p:nvPr/>
        </p:nvSpPr>
        <p:spPr>
          <a:xfrm>
            <a:off x="6710950" y="3751636"/>
            <a:ext cx="221125" cy="223125"/>
          </a:xfrm>
          <a:custGeom>
            <a:rect b="b" l="l" r="r" t="t"/>
            <a:pathLst>
              <a:path extrusionOk="0" h="8925" w="8845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12" name="Google Shape;212;p23"/>
          <p:cNvSpPr/>
          <p:nvPr/>
        </p:nvSpPr>
        <p:spPr>
          <a:xfrm>
            <a:off x="8057950" y="1347911"/>
            <a:ext cx="221125" cy="223125"/>
          </a:xfrm>
          <a:custGeom>
            <a:rect b="b" l="l" r="r" t="t"/>
            <a:pathLst>
              <a:path extrusionOk="0" h="8925" w="8845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13" name="Google Shape;213;p23"/>
          <p:cNvSpPr/>
          <p:nvPr/>
        </p:nvSpPr>
        <p:spPr>
          <a:xfrm>
            <a:off x="8057950" y="1805111"/>
            <a:ext cx="221125" cy="223125"/>
          </a:xfrm>
          <a:custGeom>
            <a:rect b="b" l="l" r="r" t="t"/>
            <a:pathLst>
              <a:path extrusionOk="0" h="8925" w="8845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14" name="Google Shape;214;p23"/>
          <p:cNvSpPr/>
          <p:nvPr/>
        </p:nvSpPr>
        <p:spPr>
          <a:xfrm>
            <a:off x="8057950" y="2186111"/>
            <a:ext cx="221125" cy="223125"/>
          </a:xfrm>
          <a:custGeom>
            <a:rect b="b" l="l" r="r" t="t"/>
            <a:pathLst>
              <a:path extrusionOk="0" h="8925" w="8845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15" name="Google Shape;215;p23"/>
          <p:cNvSpPr/>
          <p:nvPr/>
        </p:nvSpPr>
        <p:spPr>
          <a:xfrm>
            <a:off x="8057950" y="2567111"/>
            <a:ext cx="221125" cy="223125"/>
          </a:xfrm>
          <a:custGeom>
            <a:rect b="b" l="l" r="r" t="t"/>
            <a:pathLst>
              <a:path extrusionOk="0" h="8925" w="8845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16" name="Google Shape;216;p23"/>
          <p:cNvSpPr/>
          <p:nvPr/>
        </p:nvSpPr>
        <p:spPr>
          <a:xfrm>
            <a:off x="8057950" y="2948111"/>
            <a:ext cx="221125" cy="223125"/>
          </a:xfrm>
          <a:custGeom>
            <a:rect b="b" l="l" r="r" t="t"/>
            <a:pathLst>
              <a:path extrusionOk="0" h="8925" w="8845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17" name="Google Shape;217;p23"/>
          <p:cNvSpPr/>
          <p:nvPr/>
        </p:nvSpPr>
        <p:spPr>
          <a:xfrm>
            <a:off x="6868975" y="1347900"/>
            <a:ext cx="735597" cy="2695502"/>
          </a:xfrm>
          <a:custGeom>
            <a:rect b="b" l="l" r="r" t="t"/>
            <a:pathLst>
              <a:path extrusionOk="0" h="114690" w="39703">
                <a:moveTo>
                  <a:pt x="0" y="114690"/>
                </a:moveTo>
                <a:cubicBezTo>
                  <a:pt x="3935" y="114690"/>
                  <a:pt x="6995" y="110709"/>
                  <a:pt x="9487" y="107663"/>
                </a:cubicBezTo>
                <a:cubicBezTo>
                  <a:pt x="26858" y="86436"/>
                  <a:pt x="20730" y="53578"/>
                  <a:pt x="20730" y="26149"/>
                </a:cubicBezTo>
                <a:cubicBezTo>
                  <a:pt x="20730" y="15514"/>
                  <a:pt x="29613" y="-2860"/>
                  <a:pt x="39703" y="50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218" name="Google Shape;218;p23"/>
          <p:cNvCxnSpPr/>
          <p:nvPr/>
        </p:nvCxnSpPr>
        <p:spPr>
          <a:xfrm>
            <a:off x="8072375" y="3314450"/>
            <a:ext cx="4479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3"/>
          <p:cNvSpPr txBox="1"/>
          <p:nvPr/>
        </p:nvSpPr>
        <p:spPr>
          <a:xfrm rot="-5400000">
            <a:off x="7501025" y="2919100"/>
            <a:ext cx="2364900" cy="32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jump 6</a:t>
            </a:r>
            <a:endParaRPr sz="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BCD: Addition Example:</a:t>
            </a:r>
            <a:r>
              <a:rPr lang="en" sz="1800">
                <a:solidFill>
                  <a:schemeClr val="dk2"/>
                </a:solidFill>
              </a:rPr>
              <a:t>  246 + 127</a:t>
            </a:r>
            <a:r>
              <a:rPr lang="en"/>
              <a:t> </a:t>
            </a:r>
            <a:endParaRPr/>
          </a:p>
        </p:txBody>
      </p:sp>
      <p:graphicFrame>
        <p:nvGraphicFramePr>
          <p:cNvPr id="225" name="Google Shape;225;p24"/>
          <p:cNvGraphicFramePr/>
          <p:nvPr/>
        </p:nvGraphicFramePr>
        <p:xfrm>
          <a:off x="5741350" y="70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{222C12BB-BD87-4E6B-A146-66DC61D080A9}</a:tableStyleId>
              </a:tblPr>
              <a:tblGrid>
                <a:gridCol w="420625"/>
                <a:gridCol w="952525"/>
                <a:gridCol w="382850"/>
                <a:gridCol w="10245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0101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0111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26" name="Google Shape;226;p24"/>
          <p:cNvSpPr/>
          <p:nvPr/>
        </p:nvSpPr>
        <p:spPr>
          <a:xfrm>
            <a:off x="1653650" y="1798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1939850" y="1798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"/>
          <p:cNvSpPr/>
          <p:nvPr/>
        </p:nvSpPr>
        <p:spPr>
          <a:xfrm>
            <a:off x="2226050" y="1798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"/>
          <p:cNvSpPr/>
          <p:nvPr/>
        </p:nvSpPr>
        <p:spPr>
          <a:xfrm>
            <a:off x="2512250" y="1798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4"/>
          <p:cNvSpPr/>
          <p:nvPr/>
        </p:nvSpPr>
        <p:spPr>
          <a:xfrm>
            <a:off x="2923225" y="1798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4"/>
          <p:cNvSpPr/>
          <p:nvPr/>
        </p:nvSpPr>
        <p:spPr>
          <a:xfrm>
            <a:off x="3209425" y="1798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4"/>
          <p:cNvSpPr/>
          <p:nvPr/>
        </p:nvSpPr>
        <p:spPr>
          <a:xfrm>
            <a:off x="3495625" y="1798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4"/>
          <p:cNvSpPr/>
          <p:nvPr/>
        </p:nvSpPr>
        <p:spPr>
          <a:xfrm>
            <a:off x="3781825" y="1798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"/>
          <p:cNvSpPr/>
          <p:nvPr/>
        </p:nvSpPr>
        <p:spPr>
          <a:xfrm>
            <a:off x="4192800" y="1798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4"/>
          <p:cNvSpPr/>
          <p:nvPr/>
        </p:nvSpPr>
        <p:spPr>
          <a:xfrm>
            <a:off x="4479000" y="1798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4"/>
          <p:cNvSpPr/>
          <p:nvPr/>
        </p:nvSpPr>
        <p:spPr>
          <a:xfrm>
            <a:off x="4765200" y="1798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4"/>
          <p:cNvSpPr/>
          <p:nvPr/>
        </p:nvSpPr>
        <p:spPr>
          <a:xfrm>
            <a:off x="5051400" y="1798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4"/>
          <p:cNvSpPr/>
          <p:nvPr/>
        </p:nvSpPr>
        <p:spPr>
          <a:xfrm>
            <a:off x="1653650" y="1189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"/>
          <p:cNvSpPr/>
          <p:nvPr/>
        </p:nvSpPr>
        <p:spPr>
          <a:xfrm>
            <a:off x="1939850" y="1189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4"/>
          <p:cNvSpPr/>
          <p:nvPr/>
        </p:nvSpPr>
        <p:spPr>
          <a:xfrm>
            <a:off x="2226050" y="1189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"/>
          <p:cNvSpPr/>
          <p:nvPr/>
        </p:nvSpPr>
        <p:spPr>
          <a:xfrm>
            <a:off x="2512250" y="1189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4"/>
          <p:cNvSpPr/>
          <p:nvPr/>
        </p:nvSpPr>
        <p:spPr>
          <a:xfrm>
            <a:off x="2923225" y="1189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4"/>
          <p:cNvSpPr/>
          <p:nvPr/>
        </p:nvSpPr>
        <p:spPr>
          <a:xfrm>
            <a:off x="3209425" y="1189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4"/>
          <p:cNvSpPr/>
          <p:nvPr/>
        </p:nvSpPr>
        <p:spPr>
          <a:xfrm>
            <a:off x="3495625" y="1189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3781825" y="1189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4"/>
          <p:cNvSpPr/>
          <p:nvPr/>
        </p:nvSpPr>
        <p:spPr>
          <a:xfrm>
            <a:off x="4192800" y="1189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4"/>
          <p:cNvSpPr/>
          <p:nvPr/>
        </p:nvSpPr>
        <p:spPr>
          <a:xfrm>
            <a:off x="4479000" y="1189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4"/>
          <p:cNvSpPr/>
          <p:nvPr/>
        </p:nvSpPr>
        <p:spPr>
          <a:xfrm>
            <a:off x="4765200" y="1189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4"/>
          <p:cNvSpPr/>
          <p:nvPr/>
        </p:nvSpPr>
        <p:spPr>
          <a:xfrm>
            <a:off x="1653650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0" name="Google Shape;250;p24"/>
          <p:cNvSpPr/>
          <p:nvPr/>
        </p:nvSpPr>
        <p:spPr>
          <a:xfrm>
            <a:off x="1939850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2226050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2" name="Google Shape;252;p24"/>
          <p:cNvSpPr/>
          <p:nvPr/>
        </p:nvSpPr>
        <p:spPr>
          <a:xfrm>
            <a:off x="2512250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2923225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4" name="Google Shape;254;p24"/>
          <p:cNvSpPr/>
          <p:nvPr/>
        </p:nvSpPr>
        <p:spPr>
          <a:xfrm>
            <a:off x="3209425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5" name="Google Shape;255;p24"/>
          <p:cNvSpPr/>
          <p:nvPr/>
        </p:nvSpPr>
        <p:spPr>
          <a:xfrm>
            <a:off x="3495625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6" name="Google Shape;256;p24"/>
          <p:cNvSpPr/>
          <p:nvPr/>
        </p:nvSpPr>
        <p:spPr>
          <a:xfrm>
            <a:off x="3781825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7" name="Google Shape;257;p24"/>
          <p:cNvSpPr/>
          <p:nvPr/>
        </p:nvSpPr>
        <p:spPr>
          <a:xfrm>
            <a:off x="4192800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8" name="Google Shape;258;p24"/>
          <p:cNvSpPr/>
          <p:nvPr/>
        </p:nvSpPr>
        <p:spPr>
          <a:xfrm>
            <a:off x="4479000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9" name="Google Shape;259;p24"/>
          <p:cNvSpPr/>
          <p:nvPr/>
        </p:nvSpPr>
        <p:spPr>
          <a:xfrm>
            <a:off x="4765200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0" name="Google Shape;260;p24"/>
          <p:cNvSpPr/>
          <p:nvPr/>
        </p:nvSpPr>
        <p:spPr>
          <a:xfrm>
            <a:off x="5051400" y="1189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4"/>
          <p:cNvSpPr/>
          <p:nvPr/>
        </p:nvSpPr>
        <p:spPr>
          <a:xfrm>
            <a:off x="5051400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2" name="Google Shape;262;p24"/>
          <p:cNvSpPr/>
          <p:nvPr/>
        </p:nvSpPr>
        <p:spPr>
          <a:xfrm>
            <a:off x="1653650" y="1494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4"/>
          <p:cNvSpPr/>
          <p:nvPr/>
        </p:nvSpPr>
        <p:spPr>
          <a:xfrm>
            <a:off x="1939850" y="1494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4"/>
          <p:cNvSpPr/>
          <p:nvPr/>
        </p:nvSpPr>
        <p:spPr>
          <a:xfrm>
            <a:off x="2226050" y="1494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4"/>
          <p:cNvSpPr/>
          <p:nvPr/>
        </p:nvSpPr>
        <p:spPr>
          <a:xfrm>
            <a:off x="2512250" y="1494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4"/>
          <p:cNvSpPr/>
          <p:nvPr/>
        </p:nvSpPr>
        <p:spPr>
          <a:xfrm>
            <a:off x="2923225" y="1494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4"/>
          <p:cNvSpPr/>
          <p:nvPr/>
        </p:nvSpPr>
        <p:spPr>
          <a:xfrm>
            <a:off x="3209425" y="1494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4"/>
          <p:cNvSpPr/>
          <p:nvPr/>
        </p:nvSpPr>
        <p:spPr>
          <a:xfrm>
            <a:off x="3495625" y="1494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4"/>
          <p:cNvSpPr/>
          <p:nvPr/>
        </p:nvSpPr>
        <p:spPr>
          <a:xfrm>
            <a:off x="3781825" y="1494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4"/>
          <p:cNvSpPr/>
          <p:nvPr/>
        </p:nvSpPr>
        <p:spPr>
          <a:xfrm>
            <a:off x="4192800" y="1494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4"/>
          <p:cNvSpPr/>
          <p:nvPr/>
        </p:nvSpPr>
        <p:spPr>
          <a:xfrm>
            <a:off x="4479000" y="1494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4"/>
          <p:cNvSpPr/>
          <p:nvPr/>
        </p:nvSpPr>
        <p:spPr>
          <a:xfrm>
            <a:off x="4765200" y="1494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"/>
          <p:cNvSpPr/>
          <p:nvPr/>
        </p:nvSpPr>
        <p:spPr>
          <a:xfrm>
            <a:off x="5051400" y="1494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4"/>
          <p:cNvSpPr/>
          <p:nvPr/>
        </p:nvSpPr>
        <p:spPr>
          <a:xfrm>
            <a:off x="384075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5" name="Google Shape;275;p24"/>
          <p:cNvSpPr/>
          <p:nvPr/>
        </p:nvSpPr>
        <p:spPr>
          <a:xfrm>
            <a:off x="670275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956475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7" name="Google Shape;277;p24"/>
          <p:cNvSpPr/>
          <p:nvPr/>
        </p:nvSpPr>
        <p:spPr>
          <a:xfrm>
            <a:off x="1242675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8" name="Google Shape;278;p24"/>
          <p:cNvSpPr/>
          <p:nvPr/>
        </p:nvSpPr>
        <p:spPr>
          <a:xfrm>
            <a:off x="1242675" y="1821300"/>
            <a:ext cx="2862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279" name="Google Shape;279;p24"/>
          <p:cNvGrpSpPr/>
          <p:nvPr/>
        </p:nvGrpSpPr>
        <p:grpSpPr>
          <a:xfrm>
            <a:off x="4192810" y="2771438"/>
            <a:ext cx="1144800" cy="286200"/>
            <a:chOff x="2161225" y="2332350"/>
            <a:chExt cx="1144800" cy="286200"/>
          </a:xfrm>
        </p:grpSpPr>
        <p:sp>
          <p:nvSpPr>
            <p:cNvPr id="280" name="Google Shape;280;p24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cxnSp>
        <p:nvCxnSpPr>
          <p:cNvPr id="284" name="Google Shape;284;p24"/>
          <p:cNvCxnSpPr/>
          <p:nvPr/>
        </p:nvCxnSpPr>
        <p:spPr>
          <a:xfrm rot="10800000">
            <a:off x="105450" y="3121075"/>
            <a:ext cx="5325300" cy="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24"/>
          <p:cNvSpPr/>
          <p:nvPr/>
        </p:nvSpPr>
        <p:spPr>
          <a:xfrm>
            <a:off x="1653650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86" name="Google Shape;286;p24"/>
          <p:cNvSpPr/>
          <p:nvPr/>
        </p:nvSpPr>
        <p:spPr>
          <a:xfrm>
            <a:off x="1939850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87" name="Google Shape;287;p24"/>
          <p:cNvSpPr/>
          <p:nvPr/>
        </p:nvSpPr>
        <p:spPr>
          <a:xfrm>
            <a:off x="2226050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88" name="Google Shape;288;p24"/>
          <p:cNvSpPr/>
          <p:nvPr/>
        </p:nvSpPr>
        <p:spPr>
          <a:xfrm>
            <a:off x="2512250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89" name="Google Shape;289;p24"/>
          <p:cNvSpPr/>
          <p:nvPr/>
        </p:nvSpPr>
        <p:spPr>
          <a:xfrm>
            <a:off x="2923225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0" name="Google Shape;290;p24"/>
          <p:cNvSpPr/>
          <p:nvPr/>
        </p:nvSpPr>
        <p:spPr>
          <a:xfrm>
            <a:off x="3209425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1" name="Google Shape;291;p24"/>
          <p:cNvSpPr/>
          <p:nvPr/>
        </p:nvSpPr>
        <p:spPr>
          <a:xfrm>
            <a:off x="3495625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2" name="Google Shape;292;p24"/>
          <p:cNvSpPr/>
          <p:nvPr/>
        </p:nvSpPr>
        <p:spPr>
          <a:xfrm>
            <a:off x="3781825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3" name="Google Shape;293;p24"/>
          <p:cNvSpPr/>
          <p:nvPr/>
        </p:nvSpPr>
        <p:spPr>
          <a:xfrm>
            <a:off x="4192800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4" name="Google Shape;294;p24"/>
          <p:cNvSpPr/>
          <p:nvPr/>
        </p:nvSpPr>
        <p:spPr>
          <a:xfrm>
            <a:off x="4479000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5" name="Google Shape;295;p24"/>
          <p:cNvSpPr/>
          <p:nvPr/>
        </p:nvSpPr>
        <p:spPr>
          <a:xfrm>
            <a:off x="4765200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6" name="Google Shape;296;p24"/>
          <p:cNvSpPr/>
          <p:nvPr/>
        </p:nvSpPr>
        <p:spPr>
          <a:xfrm>
            <a:off x="5051400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7" name="Google Shape;297;p24"/>
          <p:cNvSpPr/>
          <p:nvPr/>
        </p:nvSpPr>
        <p:spPr>
          <a:xfrm>
            <a:off x="384075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8" name="Google Shape;298;p24"/>
          <p:cNvSpPr/>
          <p:nvPr/>
        </p:nvSpPr>
        <p:spPr>
          <a:xfrm>
            <a:off x="670275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9" name="Google Shape;299;p24"/>
          <p:cNvSpPr/>
          <p:nvPr/>
        </p:nvSpPr>
        <p:spPr>
          <a:xfrm>
            <a:off x="956475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00" name="Google Shape;300;p24"/>
          <p:cNvSpPr/>
          <p:nvPr/>
        </p:nvSpPr>
        <p:spPr>
          <a:xfrm>
            <a:off x="1242675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301" name="Google Shape;301;p24"/>
          <p:cNvCxnSpPr/>
          <p:nvPr/>
        </p:nvCxnSpPr>
        <p:spPr>
          <a:xfrm>
            <a:off x="153743" y="2161293"/>
            <a:ext cx="517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2" name="Google Shape;302;p24"/>
          <p:cNvGrpSpPr/>
          <p:nvPr/>
        </p:nvGrpSpPr>
        <p:grpSpPr>
          <a:xfrm>
            <a:off x="2923225" y="2771438"/>
            <a:ext cx="1144800" cy="286200"/>
            <a:chOff x="2161225" y="2332350"/>
            <a:chExt cx="1144800" cy="286200"/>
          </a:xfrm>
        </p:grpSpPr>
        <p:sp>
          <p:nvSpPr>
            <p:cNvPr id="303" name="Google Shape;303;p24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07" name="Google Shape;307;p24"/>
          <p:cNvGrpSpPr/>
          <p:nvPr/>
        </p:nvGrpSpPr>
        <p:grpSpPr>
          <a:xfrm>
            <a:off x="1653640" y="2771438"/>
            <a:ext cx="1144800" cy="286200"/>
            <a:chOff x="2161225" y="2332350"/>
            <a:chExt cx="1144800" cy="286200"/>
          </a:xfrm>
        </p:grpSpPr>
        <p:sp>
          <p:nvSpPr>
            <p:cNvPr id="308" name="Google Shape;308;p24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12" name="Google Shape;312;p24"/>
          <p:cNvGrpSpPr/>
          <p:nvPr/>
        </p:nvGrpSpPr>
        <p:grpSpPr>
          <a:xfrm>
            <a:off x="408625" y="2774150"/>
            <a:ext cx="1144800" cy="286200"/>
            <a:chOff x="2161225" y="2332350"/>
            <a:chExt cx="1144800" cy="286200"/>
          </a:xfrm>
        </p:grpSpPr>
        <p:sp>
          <p:nvSpPr>
            <p:cNvPr id="313" name="Google Shape;313;p24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14" name="Google Shape;314;p24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6" name="Google Shape;316;p24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317" name="Google Shape;317;p24"/>
          <p:cNvSpPr/>
          <p:nvPr/>
        </p:nvSpPr>
        <p:spPr>
          <a:xfrm>
            <a:off x="14691" y="2744484"/>
            <a:ext cx="3606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+?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500" y="1981983"/>
            <a:ext cx="3677250" cy="45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900" y="2356359"/>
            <a:ext cx="3677250" cy="45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6850" y="1524775"/>
            <a:ext cx="3677250" cy="45171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Encoding: MIPS</a:t>
            </a:r>
            <a:endParaRPr/>
          </a:p>
        </p:txBody>
      </p:sp>
      <p:sp>
        <p:nvSpPr>
          <p:cNvPr id="326" name="Google Shape;3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(6 bits) The </a:t>
            </a:r>
            <a:r>
              <a:rPr b="1" lang="en" u="sng"/>
              <a:t>op</a:t>
            </a:r>
            <a:r>
              <a:rPr lang="en"/>
              <a:t>eration to be performed  (</a:t>
            </a:r>
            <a:r>
              <a:rPr lang="en" u="sng">
                <a:solidFill>
                  <a:schemeClr val="hlink"/>
                </a:solidFill>
                <a:hlinkClick r:id="rId6"/>
              </a:rPr>
              <a:t>MIPS Encoding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also indicates the encoding format to be used!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three primary formats:  R, I, and J.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fields determine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(5 bits) which registers are used (</a:t>
            </a:r>
            <a:r>
              <a:rPr lang="en" u="sng">
                <a:solidFill>
                  <a:schemeClr val="hlink"/>
                </a:solidFill>
                <a:hlinkClick r:id="rId7"/>
              </a:rPr>
              <a:t>Register Encoding</a:t>
            </a:r>
            <a:r>
              <a:rPr lang="en"/>
              <a:t>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u="sng"/>
              <a:t>rs</a:t>
            </a:r>
            <a:r>
              <a:rPr lang="en"/>
              <a:t>: first source register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u="sng"/>
              <a:t>rt</a:t>
            </a:r>
            <a:r>
              <a:rPr lang="en"/>
              <a:t>: second register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u="sng"/>
              <a:t>rd</a:t>
            </a:r>
            <a:r>
              <a:rPr lang="en"/>
              <a:t>: destination register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(5 bits) the amount a value is </a:t>
            </a:r>
            <a:r>
              <a:rPr b="1" lang="en" u="sng"/>
              <a:t>sh</a:t>
            </a:r>
            <a:r>
              <a:rPr lang="en"/>
              <a:t>ifted (range: 0 .. 31)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(6 bits) the mathematical </a:t>
            </a:r>
            <a:r>
              <a:rPr b="1" lang="en" u="sng"/>
              <a:t>func</a:t>
            </a:r>
            <a:r>
              <a:rPr lang="en"/>
              <a:t>tion to be performed </a:t>
            </a:r>
            <a:r>
              <a:rPr lang="en"/>
              <a:t>(</a:t>
            </a:r>
            <a:r>
              <a:rPr lang="en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MIPS Encoding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(16 bits) the </a:t>
            </a:r>
            <a:r>
              <a:rPr b="1" lang="en" u="sng"/>
              <a:t>imm</a:t>
            </a:r>
            <a:r>
              <a:rPr lang="en"/>
              <a:t>ediate value (range: -2048 .. 2047)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(26 bits) the </a:t>
            </a:r>
            <a:r>
              <a:rPr b="1" lang="en" u="sng"/>
              <a:t>addr</a:t>
            </a:r>
            <a:r>
              <a:rPr lang="en"/>
              <a:t>ess / 4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900" y="2604474"/>
            <a:ext cx="4125425" cy="506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900" y="3639055"/>
            <a:ext cx="4125425" cy="506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3900" y="1343802"/>
            <a:ext cx="4125425" cy="506772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Encoding:  MIPS</a:t>
            </a:r>
            <a:endParaRPr/>
          </a:p>
        </p:txBody>
      </p:sp>
      <p:sp>
        <p:nvSpPr>
          <p:cNvPr id="335" name="Google Shape;3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Three primary instruction encodings include: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R-type (register)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for instructions using only registers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example: 0x014b4020		(2# )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for: </a:t>
            </a:r>
            <a:r>
              <a:rPr lang="en" sz="1300"/>
              <a:t>add $t0, $t1, $t2   		($t0 = $t1 + $t2)</a:t>
            </a:r>
            <a:br>
              <a:rPr lang="en" sz="1300"/>
            </a:b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I-type (immediate)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for </a:t>
            </a:r>
            <a:r>
              <a:rPr lang="en" sz="1300"/>
              <a:t>instructions with immediate values: 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example: 0x21280005 	(2# ) 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for: addi $t0, $t1, 5 		($t0 = $t1 + 5)</a:t>
            </a:r>
            <a:br>
              <a:rPr lang="en" sz="1300"/>
            </a:b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J-type (jump)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for instructions that perform unconditional jumps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example:  0x0810000		(2# )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for: </a:t>
            </a:r>
            <a:r>
              <a:rPr lang="en" sz="1300"/>
              <a:t>j label 				# goto label = 0x00400000</a:t>
            </a:r>
            <a:endParaRPr sz="1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Encoding for the keyboard</a:t>
            </a:r>
            <a:endParaRPr/>
          </a:p>
        </p:txBody>
      </p:sp>
      <p:sp>
        <p:nvSpPr>
          <p:cNvPr id="341" name="Google Shape;3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at your keyboard.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a-z, A-Z, 0-9,  !@#$%^&amp;*()_+-~`,./&lt;&gt;?;':"[]\{}|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don't forget:  space, tab, return, and delete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plus we need other stuff: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total, we we have 128 things to encode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to devise an encoding that maps </a:t>
            </a:r>
            <a:r>
              <a:rPr lang="en"/>
              <a:t>everything</a:t>
            </a:r>
            <a:r>
              <a:rPr lang="en"/>
              <a:t> to numbers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bits do we need?  How many things do we bits in a byte?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example of a fixed-width encoding!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Let's build a table!   </a:t>
            </a:r>
            <a:r>
              <a:rPr lang="en" u="sng">
                <a:solidFill>
                  <a:schemeClr val="hlink"/>
                </a:solidFill>
                <a:hlinkClick r:id="rId3"/>
              </a:rPr>
              <a:t>Keyboard Table (ASCII Encoding)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ASCII: Update slide to use mips, java, or javascript</a:t>
            </a:r>
            <a:endParaRPr/>
          </a:p>
        </p:txBody>
      </p:sp>
      <p:sp>
        <p:nvSpPr>
          <p:cNvPr id="347" name="Google Shape;34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ASCII, abbreviated from American Standard Code for Information Interchange, is a character encoding standard for electronic communication.</a:t>
            </a:r>
            <a:b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$</a:t>
            </a:r>
            <a:r>
              <a:rPr lang="en"/>
              <a:t> man ascii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mars:  use the syscall macros:   print_type[_i](v)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#include "syscall.macros"'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print_binary(reg)  35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print_octal(reg)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print_hex(reg) 34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print_int(reg)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print_unsigned(reg) 36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print_char(reg) 11</a:t>
            </a:r>
            <a:endParaRPr sz="12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print_bcd(reg)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Parity Bit (or Check Bit)</a:t>
            </a:r>
            <a:endParaRPr/>
          </a:p>
        </p:txBody>
      </p:sp>
      <p:sp>
        <p:nvSpPr>
          <p:cNvPr id="353" name="Google Shape;35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are only using 7 of the 8 bits, what shall we do with it.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Algorithm (odd)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count the number of 1's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add a 1 to make odd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transmit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receive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count the number of 1's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if even, ask for the data to be resen</a:t>
            </a:r>
            <a:r>
              <a:rPr lang="en"/>
              <a:t>t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Checksum:</a:t>
            </a:r>
            <a:br>
              <a:rPr lang="en"/>
            </a:br>
            <a:r>
              <a:rPr lang="en"/>
              <a:t>* performs </a:t>
            </a:r>
            <a:r>
              <a:rPr lang="en"/>
              <a:t>integrity</a:t>
            </a:r>
            <a:r>
              <a:rPr lang="en"/>
              <a:t> checking at an aggregate level</a:t>
            </a:r>
            <a:br>
              <a:rPr lang="en"/>
            </a:br>
            <a:r>
              <a:rPr lang="en"/>
              <a:t>* reliability of networks have greatly improved since way back when!</a:t>
            </a:r>
            <a:endParaRPr/>
          </a:p>
        </p:txBody>
      </p:sp>
      <p:pic>
        <p:nvPicPr>
          <p:cNvPr id="354" name="Google Shape;3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000" y="1519325"/>
            <a:ext cx="4493175" cy="22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9"/>
          <p:cNvSpPr txBox="1"/>
          <p:nvPr/>
        </p:nvSpPr>
        <p:spPr>
          <a:xfrm>
            <a:off x="779675" y="1595525"/>
            <a:ext cx="25428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(gdb) print /t 'a'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$29 = 11101001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 ASCII and UTF-8 (unicode)</a:t>
            </a:r>
            <a:endParaRPr/>
          </a:p>
        </p:txBody>
      </p:sp>
      <p:sp>
        <p:nvSpPr>
          <p:cNvPr id="361" name="Google Shape;36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could use that bit to encode more stuff:  0..255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we have even more stuff.  Let's use 16 bits to encode: 0..64K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now we have doubled what we need to send..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Enter variable-length encoding.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only a byte for the most common symbols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the MSB to indicate a variable length encoding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UTF-8: encodes &gt;2,000,000 (2^21) values, using a maximum of 4 bytes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Defines four type of bytes: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ASCII byte:  		begins with a 0  (1-byte indicator)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Continuation byte: 	begins with a 10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2-byte Indicator: 		begins with a 110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3-byte Indicator: 		begins with a 1110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4-byte Indicator: 		begins with a 11110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Extended ASCII and UTF-8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list of </a:t>
            </a:r>
            <a:r>
              <a:rPr lang="en" u="sng">
                <a:solidFill>
                  <a:schemeClr val="hlink"/>
                </a:solidFill>
                <a:hlinkClick r:id="rId3"/>
              </a:rPr>
              <a:t>UTF-8 </a:t>
            </a:r>
            <a:r>
              <a:rPr lang="en" u="sng">
                <a:solidFill>
                  <a:schemeClr val="hlink"/>
                </a:solidFill>
                <a:hlinkClick r:id="rId4"/>
              </a:rPr>
              <a:t>characters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Layout of the bits: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on how to lay it out:</a:t>
            </a:r>
            <a:endParaRPr sz="1050">
              <a:solidFill>
                <a:srgbClr val="333333"/>
              </a:solidFill>
              <a:highlight>
                <a:srgbClr val="F9F9F9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68" name="Google Shape;36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88" y="2349538"/>
            <a:ext cx="8410575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1"/>
          <p:cNvSpPr txBox="1"/>
          <p:nvPr/>
        </p:nvSpPr>
        <p:spPr>
          <a:xfrm>
            <a:off x="7000625" y="145625"/>
            <a:ext cx="197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</a:t>
            </a:r>
            <a:r>
              <a:rPr lang="en" sz="1600" u="sng">
                <a:solidFill>
                  <a:srgbClr val="0097A7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Algorithm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542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00000000000000000000000000000000000000000000000000000000000000000000000000000000000000000000000010101010101010101010101010101010101010101010101010101010101010110011110000000110001100000100000000101101100011100011110000000110001100000100000000101101100011100000000000000000xxxxxxxxxxxxxxxxxxxxxxxxxxxxxxxx000000000000000000000000000000000000000000000000000000000000000000000000000000000000000000000000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Encodings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Today's </a:t>
            </a:r>
            <a:r>
              <a:rPr lang="en"/>
              <a:t>Plan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Communication and Bits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Discussions on Functions and Mappings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Binary Strings and Fields:  IPv4 and MIPS Instructions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Fixed-length Binary Encodings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3 bits: Octal Encoding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4 bits: Hexadecimal Encoding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5 bits: MIPS Register Encoding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6 bits: Base64 Encoding, MIPS Operations and Functions Encoding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8 bits: ASCII (text) encoding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Variable Length Instructions:  UTF-8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6"/>
          <p:cNvGraphicFramePr/>
          <p:nvPr/>
        </p:nvGraphicFramePr>
        <p:xfrm>
          <a:off x="827875" y="1177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{222C12BB-BD87-4E6B-A146-66DC61D080A9}</a:tableStyleId>
              </a:tblPr>
              <a:tblGrid>
                <a:gridCol w="653925"/>
                <a:gridCol w="1100700"/>
                <a:gridCol w="856475"/>
                <a:gridCol w="862625"/>
                <a:gridCol w="1195050"/>
                <a:gridCol w="1128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Layer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Name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Example Protocol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Naming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Transported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Hardware Device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Application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http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url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Presentation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Session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Transport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TCP/IP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socket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segment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Network / Internet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IPv4 IPv6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packet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router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 Link / Link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Ethernet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frame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switch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Physical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802.11g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Interface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symbols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hub, bridge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2" name="Google Shape;72;p16"/>
          <p:cNvCxnSpPr/>
          <p:nvPr/>
        </p:nvCxnSpPr>
        <p:spPr>
          <a:xfrm flipH="1" rot="10800000">
            <a:off x="357300" y="3239325"/>
            <a:ext cx="7154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6"/>
          <p:cNvSpPr/>
          <p:nvPr/>
        </p:nvSpPr>
        <p:spPr>
          <a:xfrm>
            <a:off x="7276500" y="2753325"/>
            <a:ext cx="265800" cy="494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 rot="10800000">
            <a:off x="7274950" y="3239325"/>
            <a:ext cx="265800" cy="494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6881700" y="2303600"/>
            <a:ext cx="105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Host layers</a:t>
            </a:r>
            <a:endParaRPr sz="1300"/>
          </a:p>
        </p:txBody>
      </p:sp>
      <p:sp>
        <p:nvSpPr>
          <p:cNvPr id="76" name="Google Shape;76;p16"/>
          <p:cNvSpPr txBox="1"/>
          <p:nvPr/>
        </p:nvSpPr>
        <p:spPr>
          <a:xfrm>
            <a:off x="6880150" y="3798550"/>
            <a:ext cx="1177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Media layers</a:t>
            </a:r>
            <a:endParaRPr sz="1300"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 OSI and TCP/IP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4972075" y="3126475"/>
            <a:ext cx="171600" cy="13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and Bits: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2334" l="0" r="0" t="0"/>
          <a:stretch/>
        </p:blipFill>
        <p:spPr>
          <a:xfrm>
            <a:off x="842550" y="1840325"/>
            <a:ext cx="8063324" cy="6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209550" y="2154175"/>
            <a:ext cx="120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</a:t>
            </a:r>
            <a:r>
              <a:rPr lang="en" sz="1100"/>
              <a:t>ayer 1</a:t>
            </a:r>
            <a:endParaRPr sz="1100"/>
          </a:p>
        </p:txBody>
      </p:sp>
      <p:sp>
        <p:nvSpPr>
          <p:cNvPr id="87" name="Google Shape;87;p17"/>
          <p:cNvSpPr txBox="1"/>
          <p:nvPr/>
        </p:nvSpPr>
        <p:spPr>
          <a:xfrm>
            <a:off x="4095750" y="1454863"/>
            <a:ext cx="120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</a:t>
            </a:r>
            <a:r>
              <a:rPr lang="en" sz="1100"/>
              <a:t>ayer 2</a:t>
            </a:r>
            <a:endParaRPr sz="1100"/>
          </a:p>
        </p:txBody>
      </p:sp>
      <p:cxnSp>
        <p:nvCxnSpPr>
          <p:cNvPr id="88" name="Google Shape;88;p17"/>
          <p:cNvCxnSpPr/>
          <p:nvPr/>
        </p:nvCxnSpPr>
        <p:spPr>
          <a:xfrm>
            <a:off x="1323975" y="1679575"/>
            <a:ext cx="0" cy="8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7"/>
          <p:cNvCxnSpPr/>
          <p:nvPr/>
        </p:nvCxnSpPr>
        <p:spPr>
          <a:xfrm>
            <a:off x="8162925" y="1664018"/>
            <a:ext cx="0" cy="8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0" name="Google Shape;90;p17"/>
          <p:cNvPicPr preferRelativeResize="0"/>
          <p:nvPr/>
        </p:nvPicPr>
        <p:blipFill rotWithShape="1">
          <a:blip r:embed="rId4">
            <a:alphaModFix/>
          </a:blip>
          <a:srcRect b="0" l="0" r="754" t="2114"/>
          <a:stretch/>
        </p:blipFill>
        <p:spPr>
          <a:xfrm>
            <a:off x="797625" y="2626997"/>
            <a:ext cx="8108248" cy="25237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7"/>
          <p:cNvCxnSpPr/>
          <p:nvPr/>
        </p:nvCxnSpPr>
        <p:spPr>
          <a:xfrm>
            <a:off x="1314450" y="1755775"/>
            <a:ext cx="684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2" name="Google Shape;92;p17"/>
          <p:cNvSpPr txBox="1"/>
          <p:nvPr/>
        </p:nvSpPr>
        <p:spPr>
          <a:xfrm rot="-5400000">
            <a:off x="-310050" y="3921475"/>
            <a:ext cx="194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Payload Header: L</a:t>
            </a:r>
            <a:r>
              <a:rPr lang="en" sz="1100"/>
              <a:t>ayer 3</a:t>
            </a:r>
            <a:endParaRPr sz="1100"/>
          </a:p>
        </p:txBody>
      </p:sp>
      <p:sp>
        <p:nvSpPr>
          <p:cNvPr id="93" name="Google Shape;93;p17"/>
          <p:cNvSpPr/>
          <p:nvPr/>
        </p:nvSpPr>
        <p:spPr>
          <a:xfrm>
            <a:off x="6092825" y="1851025"/>
            <a:ext cx="628800" cy="623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1797050" y="3126475"/>
            <a:ext cx="7070700" cy="194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17"/>
          <p:cNvCxnSpPr>
            <a:stCxn id="93" idx="1"/>
            <a:endCxn id="82" idx="0"/>
          </p:cNvCxnSpPr>
          <p:nvPr/>
        </p:nvCxnSpPr>
        <p:spPr>
          <a:xfrm flipH="1">
            <a:off x="5057825" y="2162875"/>
            <a:ext cx="1035000" cy="963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the Message </a:t>
            </a:r>
            <a:r>
              <a:rPr lang="en" sz="1911"/>
              <a:t>(chunk the bits into fields)</a:t>
            </a:r>
            <a:endParaRPr sz="1911"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00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000000000000000000000000000000000000000000000000000000000000000000000000000000000000000000000000</a:t>
            </a: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10101010101010101010101010101010101010101010101010101010101010110011110000000110001100000100000000101101100011100011110000000110001100000100000000101101100011100000000000000000xxxxxxxxxxxxxxxxxxxxxxxxxxxxxxxx</a:t>
            </a:r>
            <a:r>
              <a:rPr lang="en" sz="1100">
                <a:highlight>
                  <a:schemeClr val="accent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000000000000000000000000000000000000000000000000000000000000000000000000000000000000000000000000</a:t>
            </a:r>
            <a:br>
              <a:rPr lang="en" sz="1100">
                <a:highlight>
                  <a:schemeClr val="accent6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225">
              <a:highlight>
                <a:schemeClr val="accent6"/>
              </a:highlight>
            </a:endParaRPr>
          </a:p>
          <a:p>
            <a:pPr indent="-30638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Inter-Packet Gap, Preamble, and Start of Frame:</a:t>
            </a:r>
            <a:endParaRPr sz="1225"/>
          </a:p>
          <a:p>
            <a:pPr indent="-290512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00000000 00000000 00000000 00000000 00000000 00000000 00000000 00000000 00000000 00000000 00000000 00000000</a:t>
            </a:r>
            <a:endParaRPr sz="1100">
              <a:highlight>
                <a:srgbClr val="B6D7A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051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10101010 10101010 10101010 10101010 10101010 10101010 10101010 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051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10101011</a:t>
            </a:r>
            <a:endParaRPr sz="975"/>
          </a:p>
          <a:p>
            <a:pPr indent="-30241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63"/>
              <a:buChar char="●"/>
            </a:pPr>
            <a:r>
              <a:rPr lang="en" sz="1162"/>
              <a:t>Mac Address: </a:t>
            </a:r>
            <a:r>
              <a:rPr lang="en" sz="1162"/>
              <a:t>3c:06:30:40:2d:8e</a:t>
            </a:r>
            <a:endParaRPr sz="1162"/>
          </a:p>
          <a:p>
            <a:pPr indent="-297006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77"/>
              <a:buFont typeface="Source Code Pro"/>
              <a:buChar char="○"/>
            </a:pPr>
            <a:r>
              <a:rPr lang="en" sz="1077">
                <a:latin typeface="Source Code Pro"/>
                <a:ea typeface="Source Code Pro"/>
                <a:cs typeface="Source Code Pro"/>
                <a:sym typeface="Source Code Pro"/>
              </a:rPr>
              <a:t>0011 1100  :  0000 0110  :  0011 0000  :  0100 0000  :  0010 1101  :  1000 1110</a:t>
            </a:r>
            <a:endParaRPr sz="1077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944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2"/>
              <a:buChar char="○"/>
            </a:pPr>
            <a:r>
              <a:rPr lang="en" sz="1077">
                <a:latin typeface="Source Code Pro"/>
                <a:ea typeface="Source Code Pro"/>
                <a:cs typeface="Source Code Pro"/>
                <a:sym typeface="Source Code Pro"/>
              </a:rPr>
              <a:t>0011 1100  :  0000 0110  :  0011 0000  :  0100 0000  :  0010 1101  :  1000 1110</a:t>
            </a:r>
            <a:endParaRPr sz="1077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241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63"/>
              <a:buChar char="●"/>
            </a:pPr>
            <a:r>
              <a:rPr lang="en" sz="1162"/>
              <a:t>Length:</a:t>
            </a:r>
            <a:r>
              <a:rPr lang="en" sz="1162">
                <a:latin typeface="Source Code Pro"/>
                <a:ea typeface="Source Code Pro"/>
                <a:cs typeface="Source Code Pro"/>
                <a:sym typeface="Source Code Pro"/>
              </a:rPr>
              <a:t> 0000 0000 0000 0000 </a:t>
            </a:r>
            <a:endParaRPr sz="1162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638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Payload:</a:t>
            </a:r>
            <a:endParaRPr sz="1225"/>
          </a:p>
          <a:p>
            <a:pPr indent="-30003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25"/>
              <a:buChar char="●"/>
            </a:pPr>
            <a:r>
              <a:rPr lang="en" sz="1225"/>
              <a:t>CRC:  </a:t>
            </a: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xxxx xxxx xxxx xxxx xxxx xxxx xxxx xxxx</a:t>
            </a:r>
            <a:endParaRPr sz="1225"/>
          </a:p>
          <a:p>
            <a:pPr indent="-30638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Inter-Packet Gap</a:t>
            </a:r>
            <a:endParaRPr sz="1225"/>
          </a:p>
          <a:p>
            <a:pPr indent="-29051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>
                <a:highlight>
                  <a:schemeClr val="accent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00000000 00000000 00000000 00000000 00000000 00000000 00000000 00000000 00000000 00000000 00000000 00000000</a:t>
            </a:r>
            <a:endParaRPr sz="975"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String of bits: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Inter-Packet Gap, </a:t>
            </a:r>
            <a:r>
              <a:rPr lang="en"/>
              <a:t>Preamble, Start of Frame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Binary: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Flags: Reserved, Don't Fragment, More Fragments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Integer: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Length, Version Number, TTL, etc.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Index: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Protocol Lookup Table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MAC Address:  3c:06:30:40:2d:8e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0011 1100 : 0000 0100 : 0011 000 : 0100 0000 : 0010 1101 : 1000 1110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Hexadecimal -&gt; Binary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IP Address: www.csun.edu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Dotted Decimal Notation: 130.166.238.19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1000 0010  .  1010 0110  .  1110 1110 .  0001 0011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Decimal -&gt; Binary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Data: (follows the IPv4 header)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text, images, video, audio, colors, etc. 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Encodings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095" y="1162045"/>
            <a:ext cx="3264201" cy="159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9"/>
          <p:cNvCxnSpPr>
            <a:endCxn id="108" idx="1"/>
          </p:cNvCxnSpPr>
          <p:nvPr/>
        </p:nvCxnSpPr>
        <p:spPr>
          <a:xfrm flipH="1" rot="10800000">
            <a:off x="2790695" y="1958970"/>
            <a:ext cx="2777400" cy="663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Mappings and Functions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27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Mapping: defines a relationship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Function:  a binary relation between two 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Encode:  input  -&gt; output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Decode:  output -&gt;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table can represent a function</a:t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5619975" y="1296713"/>
            <a:ext cx="666000" cy="127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8100300" y="1296713"/>
            <a:ext cx="666000" cy="127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5783375" y="1374575"/>
            <a:ext cx="28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endParaRPr sz="1100"/>
          </a:p>
        </p:txBody>
      </p:sp>
      <p:sp>
        <p:nvSpPr>
          <p:cNvPr id="119" name="Google Shape;119;p20"/>
          <p:cNvSpPr txBox="1"/>
          <p:nvPr/>
        </p:nvSpPr>
        <p:spPr>
          <a:xfrm>
            <a:off x="8193750" y="2015937"/>
            <a:ext cx="50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0x61</a:t>
            </a:r>
            <a:endParaRPr sz="1100"/>
          </a:p>
        </p:txBody>
      </p:sp>
      <p:sp>
        <p:nvSpPr>
          <p:cNvPr id="120" name="Google Shape;120;p20"/>
          <p:cNvSpPr/>
          <p:nvPr/>
        </p:nvSpPr>
        <p:spPr>
          <a:xfrm>
            <a:off x="6966140" y="1294075"/>
            <a:ext cx="666000" cy="127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7128554" y="2031425"/>
            <a:ext cx="38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97</a:t>
            </a:r>
            <a:endParaRPr sz="1100"/>
          </a:p>
        </p:txBody>
      </p:sp>
      <p:sp>
        <p:nvSpPr>
          <p:cNvPr id="122" name="Google Shape;122;p20"/>
          <p:cNvSpPr txBox="1"/>
          <p:nvPr/>
        </p:nvSpPr>
        <p:spPr>
          <a:xfrm>
            <a:off x="5798550" y="1982775"/>
            <a:ext cx="28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{</a:t>
            </a:r>
            <a:endParaRPr sz="1100"/>
          </a:p>
        </p:txBody>
      </p:sp>
      <p:sp>
        <p:nvSpPr>
          <p:cNvPr id="123" name="Google Shape;123;p20"/>
          <p:cNvSpPr txBox="1"/>
          <p:nvPr/>
        </p:nvSpPr>
        <p:spPr>
          <a:xfrm>
            <a:off x="7087200" y="1497150"/>
            <a:ext cx="42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123</a:t>
            </a:r>
            <a:endParaRPr sz="1100"/>
          </a:p>
        </p:txBody>
      </p:sp>
      <p:sp>
        <p:nvSpPr>
          <p:cNvPr id="124" name="Google Shape;124;p20"/>
          <p:cNvSpPr txBox="1"/>
          <p:nvPr/>
        </p:nvSpPr>
        <p:spPr>
          <a:xfrm>
            <a:off x="8193750" y="1450775"/>
            <a:ext cx="57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0x7B</a:t>
            </a:r>
            <a:endParaRPr sz="1100"/>
          </a:p>
        </p:txBody>
      </p:sp>
      <p:cxnSp>
        <p:nvCxnSpPr>
          <p:cNvPr id="125" name="Google Shape;125;p20"/>
          <p:cNvCxnSpPr>
            <a:stCxn id="118" idx="3"/>
            <a:endCxn id="121" idx="1"/>
          </p:cNvCxnSpPr>
          <p:nvPr/>
        </p:nvCxnSpPr>
        <p:spPr>
          <a:xfrm>
            <a:off x="6067175" y="1551575"/>
            <a:ext cx="1061400" cy="6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0"/>
          <p:cNvCxnSpPr>
            <a:stCxn id="122" idx="3"/>
            <a:endCxn id="123" idx="1"/>
          </p:cNvCxnSpPr>
          <p:nvPr/>
        </p:nvCxnSpPr>
        <p:spPr>
          <a:xfrm flipH="1" rot="10800000">
            <a:off x="6082350" y="1674075"/>
            <a:ext cx="1005000" cy="4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0"/>
          <p:cNvCxnSpPr>
            <a:stCxn id="123" idx="3"/>
            <a:endCxn id="124" idx="1"/>
          </p:cNvCxnSpPr>
          <p:nvPr/>
        </p:nvCxnSpPr>
        <p:spPr>
          <a:xfrm flipH="1" rot="10800000">
            <a:off x="7511100" y="1627650"/>
            <a:ext cx="682800" cy="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0"/>
          <p:cNvCxnSpPr>
            <a:stCxn id="121" idx="3"/>
            <a:endCxn id="119" idx="1"/>
          </p:cNvCxnSpPr>
          <p:nvPr/>
        </p:nvCxnSpPr>
        <p:spPr>
          <a:xfrm flipH="1" rot="10800000">
            <a:off x="7511054" y="2192825"/>
            <a:ext cx="6828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 txBox="1"/>
          <p:nvPr/>
        </p:nvSpPr>
        <p:spPr>
          <a:xfrm>
            <a:off x="5433875" y="789375"/>
            <a:ext cx="1005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characters</a:t>
            </a:r>
            <a:endParaRPr sz="1300"/>
          </a:p>
        </p:txBody>
      </p:sp>
      <p:sp>
        <p:nvSpPr>
          <p:cNvPr id="130" name="Google Shape;130;p20"/>
          <p:cNvSpPr txBox="1"/>
          <p:nvPr/>
        </p:nvSpPr>
        <p:spPr>
          <a:xfrm>
            <a:off x="6872850" y="553900"/>
            <a:ext cx="1005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decimal</a:t>
            </a:r>
            <a:br>
              <a:rPr lang="en" sz="1300"/>
            </a:br>
            <a:r>
              <a:rPr lang="en" sz="1300"/>
              <a:t>numbers</a:t>
            </a:r>
            <a:endParaRPr sz="1300"/>
          </a:p>
        </p:txBody>
      </p:sp>
      <p:sp>
        <p:nvSpPr>
          <p:cNvPr id="131" name="Google Shape;131;p20"/>
          <p:cNvSpPr txBox="1"/>
          <p:nvPr/>
        </p:nvSpPr>
        <p:spPr>
          <a:xfrm>
            <a:off x="7930800" y="589275"/>
            <a:ext cx="1259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hexadecimal</a:t>
            </a:r>
            <a:br>
              <a:rPr lang="en" sz="1300"/>
            </a:br>
            <a:r>
              <a:rPr lang="en" sz="1300"/>
              <a:t>numbers</a:t>
            </a:r>
            <a:endParaRPr sz="1300"/>
          </a:p>
        </p:txBody>
      </p:sp>
      <p:graphicFrame>
        <p:nvGraphicFramePr>
          <p:cNvPr id="132" name="Google Shape;132;p20"/>
          <p:cNvGraphicFramePr/>
          <p:nvPr/>
        </p:nvGraphicFramePr>
        <p:xfrm>
          <a:off x="929650" y="272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{222C12BB-BD87-4E6B-A146-66DC61D080A9}</a:tableStyleId>
              </a:tblPr>
              <a:tblGrid>
                <a:gridCol w="1114475"/>
                <a:gridCol w="1171625"/>
                <a:gridCol w="1143050"/>
              </a:tblGrid>
              <a:tr h="3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INPUT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OUTPUT 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OUTPUT 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3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3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 </a:t>
                      </a:r>
                      <a:r>
                        <a:rPr lang="en" sz="1200">
                          <a:highlight>
                            <a:schemeClr val="dk1"/>
                          </a:highlight>
                        </a:rPr>
                        <a:t>k</a:t>
                      </a:r>
                      <a:endParaRPr sz="1200"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 </a:t>
                      </a:r>
                      <a:r>
                        <a:rPr lang="en" sz="1200">
                          <a:highlight>
                            <a:schemeClr val="dk1"/>
                          </a:highlight>
                        </a:rPr>
                        <a:t>104</a:t>
                      </a:r>
                      <a:endParaRPr sz="1200"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3" name="Google Shape;133;p20"/>
          <p:cNvSpPr txBox="1"/>
          <p:nvPr/>
        </p:nvSpPr>
        <p:spPr>
          <a:xfrm>
            <a:off x="4876900" y="2857075"/>
            <a:ext cx="388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0 1 2 3 4 5 6 7 8 9 </a:t>
            </a: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4942800" y="3728925"/>
            <a:ext cx="388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 c d e f g h i j k l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Examples: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Fixed Length</a:t>
            </a:r>
            <a:r>
              <a:rPr lang="en"/>
              <a:t> Lookup Tables: 	e.g.,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0100 0011 0110 0001 0111 0100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Octal (3 bit chunks):  	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02060564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010  000 110 110 000 101 110 100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Binary Coded Decimal (4</a:t>
            </a:r>
            <a:r>
              <a:rPr lang="en"/>
              <a:t> bit chunks):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436,174		0100  0011 0110 0001 0111 0100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Hexadecimal (3 bit chunks) : 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0x436174		0100  0011 0110 0001 0111 0100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40000"/>
              <a:buChar char="○"/>
            </a:pPr>
            <a:r>
              <a:rPr lang="en"/>
              <a:t>Base64 (6 bit chunks): 	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Q2F0			010000  110110 000101 110100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ASCII (8 bit chunks):	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Cat		 	01000011  01100001 01110100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MIPS Instruction (32 bit chunks):	</a:t>
            </a: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add $t0,$t1,$t2 </a:t>
            </a: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0000 0001 0100 1011 0100 0000 0010 0000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31620"/>
              <a:buChar char="●"/>
            </a:pPr>
            <a:r>
              <a:rPr lang="en"/>
              <a:t>Various Lengths: </a:t>
            </a:r>
            <a:r>
              <a:rPr lang="en" sz="1367"/>
              <a:t>(function used to perform the mapping)</a:t>
            </a:r>
            <a:endParaRPr sz="1367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15883"/>
              <a:buChar char="○"/>
            </a:pPr>
            <a:r>
              <a:rPr lang="en"/>
              <a:t>short int  (16 bit chunks):</a:t>
            </a:r>
            <a:r>
              <a:rPr lang="en" sz="1100"/>
              <a:t>  	                                  </a:t>
            </a:r>
            <a:r>
              <a:rPr lang="en" sz="1208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208">
                <a:solidFill>
                  <a:srgbClr val="202124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-32,768	…                    32,767</a:t>
            </a:r>
            <a:endParaRPr sz="1208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int (32 bit chunks): 			                       </a:t>
            </a:r>
            <a:r>
              <a:rPr lang="en" sz="1200">
                <a:solidFill>
                  <a:srgbClr val="373D3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-2,147,483,648	…             2,147,483,647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long int (64 bit chunks):		</a:t>
            </a:r>
            <a:r>
              <a:rPr lang="en" sz="1200">
                <a:solidFill>
                  <a:srgbClr val="373D3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−9,223,372,036,854,775,808	… </a:t>
            </a:r>
            <a:r>
              <a:rPr lang="en" sz="1200">
                <a:solidFill>
                  <a:srgbClr val="373D3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9</a:t>
            </a:r>
            <a:r>
              <a:rPr lang="en" sz="1200">
                <a:solidFill>
                  <a:srgbClr val="373D3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,223,372,036,854,775,807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Variable Length: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UTF-8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Unicode Transformation Format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1 byte to 4 bytes used to encode each character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5450" y="3570675"/>
            <a:ext cx="2076449" cy="13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