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CF3ABC-BAE6-4BAA-AC46-C0487A4C8D14}">
  <a:tblStyle styleId="{F3CF3ABC-BAE6-4BAA-AC46-C0487A4C8D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bcb9d487_0_2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1bcb9d487_0_2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1bcb9d48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1bcb9d48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1111111111111, 11101101111=324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</a:t>
            </a:r>
            <a:endParaRPr sz="2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" name="Google Shape;159;p22"/>
          <p:cNvCxnSpPr/>
          <p:nvPr/>
        </p:nvCxnSpPr>
        <p:spPr>
          <a:xfrm flipH="1" rot="10800000">
            <a:off x="1910075" y="3513675"/>
            <a:ext cx="1765200" cy="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925825" y="3648350"/>
            <a:ext cx="1293850" cy="631200"/>
            <a:chOff x="4724300" y="3025200"/>
            <a:chExt cx="1293850" cy="631200"/>
          </a:xfrm>
        </p:grpSpPr>
        <p:grpSp>
          <p:nvGrpSpPr>
            <p:cNvPr id="162" name="Google Shape;162;p2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63" name="Google Shape;163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68" name="Google Shape;168;p2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171" name="Google Shape;171;p2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</p:grpSp>
      </p:grpSp>
      <p:grpSp>
        <p:nvGrpSpPr>
          <p:cNvPr id="172" name="Google Shape;172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73" name="Google Shape;173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76" name="Google Shape;176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79" name="Google Shape;179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6298025" y="2667800"/>
            <a:ext cx="2433000" cy="73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$4.969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85" name="Google Shape;185;p22"/>
          <p:cNvCxnSpPr>
            <a:endCxn id="184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numbers represented as:  m x 10</a:t>
            </a:r>
            <a:r>
              <a:rPr baseline="30000" lang="en"/>
              <a:t>N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operations on large and small numbers.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earth:   </a:t>
            </a:r>
            <a:r>
              <a:rPr lang="en">
                <a:highlight>
                  <a:srgbClr val="FFFFFF"/>
                </a:highlight>
              </a:rPr>
              <a:t>92,000,000 =  9</a:t>
            </a:r>
            <a:r>
              <a:rPr lang="en">
                <a:highlight>
                  <a:srgbClr val="FFFFFF"/>
                </a:highlight>
              </a:rPr>
              <a:t>.</a:t>
            </a:r>
            <a:r>
              <a:rPr lang="en">
                <a:highlight>
                  <a:srgbClr val="FFFFFF"/>
                </a:highlight>
              </a:rPr>
              <a:t>2 x 10</a:t>
            </a:r>
            <a:r>
              <a:rPr baseline="30000" lang="en">
                <a:highlight>
                  <a:srgbClr val="FFFFFF"/>
                </a:highlight>
              </a:rPr>
              <a:t>7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between sun and mars: 143,000,000 = 1.43 x 10</a:t>
            </a:r>
            <a:r>
              <a:rPr baseline="30000" lang="en"/>
              <a:t>8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representation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representation of scientific notation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the notion of infinity, and NaN (0 / 0 = ?, 0 x infinity = 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of: </a:t>
            </a:r>
            <a:r>
              <a:rPr lang="en"/>
              <a:t>-1.1011101 x 2 </a:t>
            </a:r>
            <a:r>
              <a:rPr baseline="30000" lang="en"/>
              <a:t>-1001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Assume a size of 16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Note the whole part is alway "1", so I left it out!</a:t>
            </a:r>
            <a:endParaRPr baseline="30000" sz="1800"/>
          </a:p>
        </p:txBody>
      </p:sp>
      <p:sp>
        <p:nvSpPr>
          <p:cNvPr id="192" name="Google Shape;192;p23"/>
          <p:cNvSpPr txBox="1"/>
          <p:nvPr/>
        </p:nvSpPr>
        <p:spPr>
          <a:xfrm>
            <a:off x="6775600" y="716250"/>
            <a:ext cx="1652400" cy="9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14.3 x 10</a:t>
            </a:r>
            <a:r>
              <a:rPr baseline="30000" lang="en" sz="1600"/>
              <a:t>7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>
                <a:solidFill>
                  <a:schemeClr val="dk1"/>
                </a:solidFill>
              </a:rPr>
              <a:t>  9.2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  5.1 x 10</a:t>
            </a:r>
            <a:r>
              <a:rPr baseline="30000" lang="en" sz="1600">
                <a:solidFill>
                  <a:schemeClr val="dk1"/>
                </a:solidFill>
              </a:rPr>
              <a:t>7</a:t>
            </a:r>
            <a:endParaRPr baseline="30000" sz="1600"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4404213" y="4206716"/>
            <a:ext cx="1293850" cy="326400"/>
            <a:chOff x="5547825" y="1226350"/>
            <a:chExt cx="1293850" cy="326400"/>
          </a:xfrm>
        </p:grpSpPr>
        <p:sp>
          <p:nvSpPr>
            <p:cNvPr id="194" name="Google Shape;194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98" name="Google Shape;198;p23"/>
          <p:cNvGrpSpPr/>
          <p:nvPr/>
        </p:nvGrpSpPr>
        <p:grpSpPr>
          <a:xfrm>
            <a:off x="5716075" y="4206716"/>
            <a:ext cx="1293850" cy="326400"/>
            <a:chOff x="5547825" y="1226350"/>
            <a:chExt cx="1293850" cy="326400"/>
          </a:xfrm>
        </p:grpSpPr>
        <p:sp>
          <p:nvSpPr>
            <p:cNvPr id="199" name="Google Shape;199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203" name="Google Shape;203;p23"/>
          <p:cNvSpPr/>
          <p:nvPr/>
        </p:nvSpPr>
        <p:spPr>
          <a:xfrm>
            <a:off x="40766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7673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210537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2443413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2781463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31100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3749025" y="4206716"/>
            <a:ext cx="309600" cy="32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3749025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772025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 part with sign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number: - 0.000100101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Scientific Notation:   - 1.0100101  x 2 </a:t>
            </a:r>
            <a:r>
              <a:rPr baseline="30000" lang="en"/>
              <a:t>- 100 (4)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Components to Encode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sign: negative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significant or the mantissa:  0100101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exponent: - 100   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Issue:  negative exponents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Solution: store values with a bias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Bias: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Shift all numbers along the number line by 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Typically it is half the range: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24" name="Google Shape;224;p24"/>
          <p:cNvGraphicFramePr/>
          <p:nvPr/>
        </p:nvGraphicFramePr>
        <p:xfrm>
          <a:off x="6167600" y="1315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698500"/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</a:t>
                      </a:r>
                      <a:r>
                        <a:rPr lang="en" sz="900"/>
                        <a:t>Bias: 4)</a:t>
                      </a:r>
                      <a:endParaRPr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fmla="val -5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29" name="Google Shape;229;p24"/>
          <p:cNvCxnSpPr>
            <a:endCxn id="228" idx="1"/>
          </p:cNvCxnSpPr>
          <p:nvPr/>
        </p:nvCxnSpPr>
        <p:spPr>
          <a:xfrm flipH="1" rot="10800000">
            <a:off x="2912850" y="624925"/>
            <a:ext cx="1420800" cy="903300"/>
          </a:xfrm>
          <a:prstGeom prst="bentConnector3">
            <a:avLst>
              <a:gd fmla="val 74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24"/>
          <p:cNvCxnSpPr/>
          <p:nvPr/>
        </p:nvCxnSpPr>
        <p:spPr>
          <a:xfrm flipH="1" rot="10800000">
            <a:off x="2902625" y="1536450"/>
            <a:ext cx="1200" cy="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4"/>
          <p:cNvSpPr/>
          <p:nvPr/>
        </p:nvSpPr>
        <p:spPr>
          <a:xfrm>
            <a:off x="7564600" y="1315750"/>
            <a:ext cx="775800" cy="354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24"/>
          <p:cNvGraphicFramePr/>
          <p:nvPr/>
        </p:nvGraphicFramePr>
        <p:xfrm>
          <a:off x="6516850" y="944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698500"/>
                <a:gridCol w="698500"/>
              </a:tblGrid>
              <a:tr h="35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4"/>
          <p:cNvSpPr txBox="1"/>
          <p:nvPr/>
        </p:nvSpPr>
        <p:spPr>
          <a:xfrm>
            <a:off x="-15150" y="8625"/>
            <a:ext cx="25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foreshadow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Decimal: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42.25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10#42.25	(Bash shell)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4.225 x10^ 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4.225E02	(calculators)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Hexadecimal: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0x2A.4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16#2A.4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2.A4  x16^ 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Octal: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052.2 		(Java, C, etc, but not javascript)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0o52.2 		(Javascript)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8#52.2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5.22  x8^ 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0b101010.01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2#101010.01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1.0101001 x2^ 101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COMP122: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spacing for clarity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separators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signs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- 101001.0100 x 2^  -101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1010 1010 1101 1111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10 1111, 10100, 00101, 10101, 10100, 10 1010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Universal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limited tape size to perform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the von Neumann and Harvard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predefined width to registers and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representations with limited sizes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Numbers &amp; Zero:	unsigned char, unsigned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Integers:				short int, int, long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Rational/Real: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Fix Point			---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Floating Point		float, double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of each will include one or more of the following: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6900000" y="2769875"/>
            <a:ext cx="1932300" cy="64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+</a:t>
            </a:r>
            <a:r>
              <a:rPr lang="en">
                <a:solidFill>
                  <a:schemeClr val="dk2"/>
                </a:solidFill>
              </a:rPr>
              <a:t>4.225 x10^ +2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+1.010101 x2^ +101</a:t>
            </a:r>
            <a:endParaRPr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6287100" y="3110525"/>
            <a:ext cx="1271700" cy="188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946125"/>
                <a:gridCol w="2106125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957925" y="418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1457175"/>
                <a:gridCol w="1457175"/>
                <a:gridCol w="1457175"/>
                <a:gridCol w="1457175"/>
              </a:tblGrid>
              <a:tr h="28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941700"/>
                <a:gridCol w="941700"/>
                <a:gridCol w="941700"/>
                <a:gridCol w="941700"/>
                <a:gridCol w="941700"/>
                <a:gridCol w="941700"/>
                <a:gridCol w="941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1054075" y="2058350"/>
            <a:ext cx="6588000" cy="5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4075" y="3277550"/>
            <a:ext cx="6588000" cy="78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946125"/>
                <a:gridCol w="2106125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905000"/>
                <a:gridCol w="2014575"/>
                <a:gridCol w="1999950"/>
              </a:tblGrid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 x 16 = 144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 x 1 = 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905000"/>
                <a:gridCol w="2014575"/>
                <a:gridCol w="1999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* 64 =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 * 8 = 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 * 1 =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454125"/>
                <a:gridCol w="454125"/>
              </a:tblGrid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3460975" y="56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{F3CF3ABC-BAE6-4BAA-AC46-C0487A4C8D14}</a:tableStyleId>
              </a:tblPr>
              <a:tblGrid>
                <a:gridCol w="1177400"/>
                <a:gridCol w="1874850"/>
                <a:gridCol w="2090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flipH="1" rot="10800000">
            <a:off x="5018600" y="3368800"/>
            <a:ext cx="1630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fmla="val 48959" name="adj1"/>
              <a:gd fmla="val 397255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