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Source Code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31D267A-E17D-4F10-BA80-475C2B174075}">
  <a:tblStyle styleId="{D31D267A-E17D-4F10-BA80-475C2B1740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SourceCodePr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SourceCodePr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02e65bbb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02e65bbb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02e65bbb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02e65bbb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02e65bbb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02e65bbb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02e65bbb2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02e65bbb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02e65bbb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02e65bbb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02e65bbb2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02e65bbb2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02e65bbb2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02e65bbb2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02e65bb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02e65bb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02e65bbb2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02e65bbb2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medium.com/swlh/what-does-risc-and-cisc-mean-in-2020-7b4d42c9a9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13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Set Architectures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ISA is one level above the physical architecture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Defines the following: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Supported instruction and their semantics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Supported data types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Registers: size, number, and purpose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Memory: layout, addressing, alignment, endiance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Memory is an array of bytes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OS interface: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Does not define the following: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technology used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chip layout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memory implementation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etc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Very Similar to an API: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RISC versus CISC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Reduced Instruction Set Computer (RISC)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Complex Instruction Set Computer (CISC)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928625" y="3943625"/>
            <a:ext cx="1102500" cy="43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7359744" y="3943625"/>
            <a:ext cx="1102500" cy="43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5963264" y="2176600"/>
            <a:ext cx="1102500" cy="43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7341421" y="2176600"/>
            <a:ext cx="1102500" cy="43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6304125" y="1748600"/>
            <a:ext cx="17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 Examples</a:t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5821075" y="3607400"/>
            <a:ext cx="1317600" cy="857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AMD</a:t>
            </a:r>
            <a:endParaRPr sz="1000"/>
          </a:p>
        </p:txBody>
      </p:sp>
      <p:sp>
        <p:nvSpPr>
          <p:cNvPr id="62" name="Google Shape;62;p13"/>
          <p:cNvSpPr txBox="1"/>
          <p:nvPr/>
        </p:nvSpPr>
        <p:spPr>
          <a:xfrm>
            <a:off x="5429975" y="529960"/>
            <a:ext cx="3610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endiance: the order of bytes within a word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big:      1,2,3,4        (yy/mm/dd)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little:     4,3,2,1       (dd/mm/yy)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middle: 3,4,1,2       (mm/dd/yy)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7268875" y="3607400"/>
            <a:ext cx="1317600" cy="857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INTEL</a:t>
            </a:r>
            <a:endParaRPr sz="1000"/>
          </a:p>
        </p:txBody>
      </p:sp>
      <p:sp>
        <p:nvSpPr>
          <p:cNvPr id="64" name="Google Shape;64;p13"/>
          <p:cNvSpPr txBox="1"/>
          <p:nvPr/>
        </p:nvSpPr>
        <p:spPr>
          <a:xfrm>
            <a:off x="6094025" y="3191125"/>
            <a:ext cx="241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CISC Examples</a:t>
            </a:r>
            <a:endParaRPr/>
          </a:p>
        </p:txBody>
      </p:sp>
      <p:cxnSp>
        <p:nvCxnSpPr>
          <p:cNvPr id="65" name="Google Shape;65;p13"/>
          <p:cNvCxnSpPr/>
          <p:nvPr/>
        </p:nvCxnSpPr>
        <p:spPr>
          <a:xfrm rot="-5400000">
            <a:off x="4387650" y="1122825"/>
            <a:ext cx="1484400" cy="896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" name="Google Shape;66;p13"/>
          <p:cNvSpPr txBox="1"/>
          <p:nvPr/>
        </p:nvSpPr>
        <p:spPr>
          <a:xfrm>
            <a:off x="-20850" y="4713150"/>
            <a:ext cx="83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 Read: </a:t>
            </a:r>
            <a:r>
              <a:rPr lang="en" sz="1350" u="sng">
                <a:solidFill>
                  <a:schemeClr val="hlink"/>
                </a:solidFill>
                <a:hlinkClick r:id="rId3"/>
              </a:rPr>
              <a:t>https://medium.com/swlh/what-does-risc-and-cisc-mean-in-2020-7b4d42c9a9de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Generalized Execution Cycle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Fetch: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Move the instruction into the control unit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 control lines to allow data to flow to ALU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Execute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Activate the ALU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Writeback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Write the data to a register or memory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500" y="1110375"/>
            <a:ext cx="344805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Microarchitecture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375" y="1103100"/>
            <a:ext cx="6481701" cy="373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Pipeline Execution</a:t>
            </a:r>
            <a:endParaRPr/>
          </a:p>
        </p:txBody>
      </p:sp>
      <p:graphicFrame>
        <p:nvGraphicFramePr>
          <p:cNvPr id="85" name="Google Shape;85;p16"/>
          <p:cNvGraphicFramePr/>
          <p:nvPr/>
        </p:nvGraphicFramePr>
        <p:xfrm>
          <a:off x="483175" y="233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{D31D267A-E17D-4F10-BA80-475C2B174075}</a:tableStyleId>
              </a:tblPr>
              <a:tblGrid>
                <a:gridCol w="935025"/>
                <a:gridCol w="763575"/>
                <a:gridCol w="849300"/>
                <a:gridCol w="849300"/>
                <a:gridCol w="849300"/>
                <a:gridCol w="849300"/>
                <a:gridCol w="849300"/>
                <a:gridCol w="849300"/>
                <a:gridCol w="849300"/>
              </a:tblGrid>
              <a:tr h="57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Instruction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Step 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Step 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Step 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Step 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Step 5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Step 6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Step 7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Step 8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#1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Fetch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Decode</a:t>
                      </a:r>
                      <a:endParaRPr sz="13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Execute</a:t>
                      </a:r>
                      <a:endParaRPr sz="13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Mem</a:t>
                      </a:r>
                      <a:endParaRPr sz="13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WB</a:t>
                      </a:r>
                      <a:endParaRPr sz="13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#2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Fetch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Decode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Execute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Mem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WB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#3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Fetch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Decode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Execute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Mem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WB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#4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Fetch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Decode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Execute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Mem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WB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#5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Fetch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Decode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Execute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Mem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4300" y="55350"/>
            <a:ext cx="3448428" cy="198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ISA Architecture: Instructions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Three basic instruction types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Arithmetic, bitwise logic, etc.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Data transfers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Basic control flow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Examples: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add  $v0, $v0, $a0    #  $v0 = $v0 + $a0         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addi $v0, $v0, 2      #  $v0 = $v0 + 2;            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srl  $a0, $a1, $a2    #  $a0 = $a1 &gt;&gt;&gt; $a2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li   $t1, 4           #  $t1 = 4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mov  $t1, $t2         #  $t1 = $t2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lb   $s0, 0($t1)      #  $s0 = MEM[$t0]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lh   $s1, 3($t1)      #  $s1 = concat(MEM[$t0+3+1],MEM[$t0+3+0])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27272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beq  $t3, $t5, label  # if ($t3 == $t5) goto label</a:t>
            </a:r>
            <a:endParaRPr b="1" sz="11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jal	proc             # proc()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7493650" y="330950"/>
            <a:ext cx="88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</a:t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7527775" y="635375"/>
            <a:ext cx="597300" cy="18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7527775" y="822910"/>
            <a:ext cx="597300" cy="18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7527775" y="1007591"/>
            <a:ext cx="597300" cy="18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7527775" y="1192291"/>
            <a:ext cx="597300" cy="18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7527775" y="1376991"/>
            <a:ext cx="597300" cy="184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7527775" y="1561691"/>
            <a:ext cx="597300" cy="18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7527775" y="1746391"/>
            <a:ext cx="597300" cy="18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7527775" y="1931091"/>
            <a:ext cx="597300" cy="184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7527775" y="2115791"/>
            <a:ext cx="597300" cy="184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7527775" y="2300491"/>
            <a:ext cx="597300" cy="18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7526100" y="2485200"/>
            <a:ext cx="597300" cy="18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8093950" y="536800"/>
            <a:ext cx="240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</a:t>
            </a:r>
            <a:endParaRPr sz="1100"/>
          </a:p>
        </p:txBody>
      </p:sp>
      <p:sp>
        <p:nvSpPr>
          <p:cNvPr id="106" name="Google Shape;106;p17"/>
          <p:cNvSpPr txBox="1"/>
          <p:nvPr/>
        </p:nvSpPr>
        <p:spPr>
          <a:xfrm>
            <a:off x="8093950" y="736825"/>
            <a:ext cx="240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107" name="Google Shape;107;p17"/>
          <p:cNvSpPr txBox="1"/>
          <p:nvPr/>
        </p:nvSpPr>
        <p:spPr>
          <a:xfrm>
            <a:off x="8093950" y="917800"/>
            <a:ext cx="240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</a:t>
            </a:r>
            <a:endParaRPr sz="1100"/>
          </a:p>
        </p:txBody>
      </p:sp>
      <p:sp>
        <p:nvSpPr>
          <p:cNvPr id="108" name="Google Shape;108;p17"/>
          <p:cNvSpPr txBox="1"/>
          <p:nvPr/>
        </p:nvSpPr>
        <p:spPr>
          <a:xfrm>
            <a:off x="8074025" y="2413225"/>
            <a:ext cx="50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n-1</a:t>
            </a:r>
            <a:endParaRPr sz="1100"/>
          </a:p>
        </p:txBody>
      </p:sp>
      <p:cxnSp>
        <p:nvCxnSpPr>
          <p:cNvPr id="109" name="Google Shape;109;p17"/>
          <p:cNvCxnSpPr>
            <a:stCxn id="110" idx="1"/>
          </p:cNvCxnSpPr>
          <p:nvPr/>
        </p:nvCxnSpPr>
        <p:spPr>
          <a:xfrm flipH="1">
            <a:off x="4892763" y="1461513"/>
            <a:ext cx="2348700" cy="2046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11" name="Google Shape;111;p17"/>
          <p:cNvSpPr txBox="1"/>
          <p:nvPr/>
        </p:nvSpPr>
        <p:spPr>
          <a:xfrm>
            <a:off x="7724675" y="3224000"/>
            <a:ext cx="141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$t0 = 4;</a:t>
            </a:r>
            <a:br>
              <a:rPr lang="en"/>
            </a:br>
            <a:r>
              <a:rPr lang="en"/>
              <a:t>0($t0) ⇔ $t0[0]</a:t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7241463" y="1284513"/>
            <a:ext cx="36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t0:</a:t>
            </a:r>
            <a:endParaRPr sz="1100"/>
          </a:p>
        </p:txBody>
      </p:sp>
      <p:sp>
        <p:nvSpPr>
          <p:cNvPr id="112" name="Google Shape;112;p17"/>
          <p:cNvSpPr txBox="1"/>
          <p:nvPr/>
        </p:nvSpPr>
        <p:spPr>
          <a:xfrm>
            <a:off x="8093950" y="1098775"/>
            <a:ext cx="240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</a:t>
            </a:r>
            <a:endParaRPr sz="1100"/>
          </a:p>
        </p:txBody>
      </p:sp>
      <p:sp>
        <p:nvSpPr>
          <p:cNvPr id="113" name="Google Shape;113;p17"/>
          <p:cNvSpPr txBox="1"/>
          <p:nvPr/>
        </p:nvSpPr>
        <p:spPr>
          <a:xfrm>
            <a:off x="8093950" y="1298800"/>
            <a:ext cx="240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ISA Architecture: Registers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types: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byte, half, word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integer (signed/unsigned), binary32, binary64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Registers: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32: 32-bit integer registers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32: 32-bit floating point registers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binary32: $fp0 .. $fp31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binary64: {$fp0, $fp1} .. {$fp30, $fp31}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3: system registers: pc, hi, lo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 b="4794" l="1489" r="24797" t="4056"/>
          <a:stretch/>
        </p:blipFill>
        <p:spPr>
          <a:xfrm>
            <a:off x="5006925" y="2008325"/>
            <a:ext cx="3515650" cy="244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4948750" y="1608125"/>
            <a:ext cx="393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 Registers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ISA Architecture&gt; Memory Layout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memory layout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byte addressable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lowest address at bottom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32-bit words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little endian format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Little endian format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 32-bit registers (4 bytes)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fall to the left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297" y="900038"/>
            <a:ext cx="3744826" cy="313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/>
          <p:nvPr/>
        </p:nvSpPr>
        <p:spPr>
          <a:xfrm>
            <a:off x="947650" y="4499600"/>
            <a:ext cx="680100" cy="2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4: </a:t>
            </a:r>
            <a:r>
              <a:rPr lang="en"/>
              <a:t>DE</a:t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1627750" y="4499600"/>
            <a:ext cx="680100" cy="2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3: </a:t>
            </a:r>
            <a:r>
              <a:rPr lang="en"/>
              <a:t>AD</a:t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2307850" y="4499600"/>
            <a:ext cx="680100" cy="2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 </a:t>
            </a:r>
            <a:r>
              <a:rPr lang="en"/>
              <a:t>BE</a:t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2987950" y="4499600"/>
            <a:ext cx="680100" cy="2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 </a:t>
            </a:r>
            <a:r>
              <a:rPr lang="en"/>
              <a:t>EF</a:t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4231950" y="4128750"/>
            <a:ext cx="680100" cy="2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 </a:t>
            </a:r>
            <a:r>
              <a:rPr lang="en"/>
              <a:t>EF</a:t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4231950" y="3833550"/>
            <a:ext cx="680100" cy="2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 </a:t>
            </a:r>
            <a:r>
              <a:rPr lang="en"/>
              <a:t>BE</a:t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4231950" y="3538350"/>
            <a:ext cx="680100" cy="2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3: </a:t>
            </a:r>
            <a:r>
              <a:rPr lang="en"/>
              <a:t>AD</a:t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4231950" y="3243150"/>
            <a:ext cx="680100" cy="2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4: </a:t>
            </a:r>
            <a:r>
              <a:rPr lang="en"/>
              <a:t>DE</a:t>
            </a:r>
            <a:endParaRPr/>
          </a:p>
        </p:txBody>
      </p:sp>
      <p:cxnSp>
        <p:nvCxnSpPr>
          <p:cNvPr id="137" name="Google Shape;137;p19"/>
          <p:cNvCxnSpPr/>
          <p:nvPr/>
        </p:nvCxnSpPr>
        <p:spPr>
          <a:xfrm>
            <a:off x="4018375" y="4423950"/>
            <a:ext cx="112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9"/>
          <p:cNvCxnSpPr>
            <a:endCxn id="129" idx="0"/>
          </p:cNvCxnSpPr>
          <p:nvPr/>
        </p:nvCxnSpPr>
        <p:spPr>
          <a:xfrm flipH="1">
            <a:off x="1287700" y="3390800"/>
            <a:ext cx="2944200" cy="110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9"/>
          <p:cNvCxnSpPr>
            <a:endCxn id="130" idx="0"/>
          </p:cNvCxnSpPr>
          <p:nvPr/>
        </p:nvCxnSpPr>
        <p:spPr>
          <a:xfrm flipH="1">
            <a:off x="1967800" y="3686000"/>
            <a:ext cx="2264100" cy="81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9"/>
          <p:cNvCxnSpPr>
            <a:endCxn id="131" idx="0"/>
          </p:cNvCxnSpPr>
          <p:nvPr/>
        </p:nvCxnSpPr>
        <p:spPr>
          <a:xfrm flipH="1">
            <a:off x="2647900" y="3981200"/>
            <a:ext cx="1584000" cy="51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9"/>
          <p:cNvCxnSpPr>
            <a:stCxn id="133" idx="1"/>
            <a:endCxn id="132" idx="0"/>
          </p:cNvCxnSpPr>
          <p:nvPr/>
        </p:nvCxnSpPr>
        <p:spPr>
          <a:xfrm flipH="1">
            <a:off x="3328050" y="4276350"/>
            <a:ext cx="903900" cy="2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9"/>
          <p:cNvCxnSpPr/>
          <p:nvPr/>
        </p:nvCxnSpPr>
        <p:spPr>
          <a:xfrm flipH="1" rot="10800000">
            <a:off x="2629125" y="1513375"/>
            <a:ext cx="2604300" cy="17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3" name="Google Shape;143;p19"/>
          <p:cNvSpPr/>
          <p:nvPr/>
        </p:nvSpPr>
        <p:spPr>
          <a:xfrm>
            <a:off x="5561650" y="4499600"/>
            <a:ext cx="680100" cy="2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 </a:t>
            </a:r>
            <a:r>
              <a:rPr lang="en"/>
              <a:t>EF</a:t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6241750" y="4499600"/>
            <a:ext cx="680100" cy="2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 </a:t>
            </a:r>
            <a:r>
              <a:rPr lang="en"/>
              <a:t>BE</a:t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6921850" y="4499600"/>
            <a:ext cx="680100" cy="2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3: </a:t>
            </a:r>
            <a:r>
              <a:rPr lang="en"/>
              <a:t>AD</a:t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7601950" y="4499600"/>
            <a:ext cx="680100" cy="2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4: </a:t>
            </a:r>
            <a:r>
              <a:rPr lang="en"/>
              <a:t>DE</a:t>
            </a:r>
            <a:endParaRPr/>
          </a:p>
        </p:txBody>
      </p:sp>
      <p:cxnSp>
        <p:nvCxnSpPr>
          <p:cNvPr id="147" name="Google Shape;147;p19"/>
          <p:cNvCxnSpPr>
            <a:stCxn id="133" idx="3"/>
            <a:endCxn id="143" idx="0"/>
          </p:cNvCxnSpPr>
          <p:nvPr/>
        </p:nvCxnSpPr>
        <p:spPr>
          <a:xfrm>
            <a:off x="4912050" y="4276350"/>
            <a:ext cx="989700" cy="2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9"/>
          <p:cNvCxnSpPr>
            <a:stCxn id="134" idx="3"/>
            <a:endCxn id="144" idx="0"/>
          </p:cNvCxnSpPr>
          <p:nvPr/>
        </p:nvCxnSpPr>
        <p:spPr>
          <a:xfrm>
            <a:off x="4912050" y="3981150"/>
            <a:ext cx="1669800" cy="51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19"/>
          <p:cNvSpPr txBox="1"/>
          <p:nvPr/>
        </p:nvSpPr>
        <p:spPr>
          <a:xfrm>
            <a:off x="4519050" y="2225538"/>
            <a:ext cx="48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$sp</a:t>
            </a: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4120925" y="1795000"/>
            <a:ext cx="52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$fp</a:t>
            </a: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4819350" y="2706475"/>
            <a:ext cx="5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$gp</a:t>
            </a:r>
            <a:endParaRPr/>
          </a:p>
        </p:txBody>
      </p:sp>
      <p:cxnSp>
        <p:nvCxnSpPr>
          <p:cNvPr id="152" name="Google Shape;152;p19"/>
          <p:cNvCxnSpPr>
            <a:stCxn id="149" idx="3"/>
          </p:cNvCxnSpPr>
          <p:nvPr/>
        </p:nvCxnSpPr>
        <p:spPr>
          <a:xfrm flipH="1" rot="10800000">
            <a:off x="5002350" y="2233338"/>
            <a:ext cx="1137000" cy="19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19"/>
          <p:cNvCxnSpPr/>
          <p:nvPr/>
        </p:nvCxnSpPr>
        <p:spPr>
          <a:xfrm flipH="1" rot="10800000">
            <a:off x="5378250" y="2725675"/>
            <a:ext cx="801300" cy="1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19"/>
          <p:cNvCxnSpPr>
            <a:stCxn id="150" idx="3"/>
          </p:cNvCxnSpPr>
          <p:nvPr/>
        </p:nvCxnSpPr>
        <p:spPr>
          <a:xfrm>
            <a:off x="4644425" y="1995100"/>
            <a:ext cx="1463400" cy="10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19"/>
          <p:cNvSpPr txBox="1"/>
          <p:nvPr/>
        </p:nvSpPr>
        <p:spPr>
          <a:xfrm>
            <a:off x="5547240" y="-384440"/>
            <a:ext cx="3610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endiance: the order of bytes within a word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big:      1,2,3,4        (yy/mm/dd)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little:     4,3,2,1       (dd/mm/yy)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middle: 3,4,1,2       (mm/dd/yy)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Organization  </a:t>
            </a:r>
            <a:r>
              <a:rPr lang="en" sz="2244"/>
              <a:t>(java program)</a:t>
            </a:r>
            <a:endParaRPr sz="2244"/>
          </a:p>
        </p:txBody>
      </p:sp>
      <p:sp>
        <p:nvSpPr>
          <p:cNvPr id="161" name="Google Shape;16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class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62">
                <a:solidFill>
                  <a:srgbClr val="C18401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{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public static int x = 5;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int y = 7;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public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62">
                <a:solidFill>
                  <a:srgbClr val="4078F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addNumbers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a, 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b) {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sum = a + b;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sum;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public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static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62">
                <a:solidFill>
                  <a:srgbClr val="4078F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(String[] args) {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num1 = </a:t>
            </a:r>
            <a:r>
              <a:rPr lang="en" sz="1162">
                <a:solidFill>
                  <a:srgbClr val="986801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25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num2 = </a:t>
            </a:r>
            <a:r>
              <a:rPr lang="en" sz="1162">
                <a:solidFill>
                  <a:srgbClr val="986801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15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162">
                <a:solidFill>
                  <a:srgbClr val="A0A1A7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 create an object of Main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Main obj = 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new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Main();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result = obj.addNumbers(num1, num2);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System.out.println(</a:t>
            </a:r>
            <a:r>
              <a:rPr lang="en" sz="1162">
                <a:solidFill>
                  <a:srgbClr val="50A14F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"Sum is: "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+ result);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35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2" name="Google Shape;162;p20"/>
          <p:cNvSpPr/>
          <p:nvPr/>
        </p:nvSpPr>
        <p:spPr>
          <a:xfrm>
            <a:off x="5384475" y="1487375"/>
            <a:ext cx="1695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.text </a:t>
            </a:r>
            <a:r>
              <a:rPr lang="en" sz="1300"/>
              <a:t>(INSTRUCTIONS</a:t>
            </a:r>
            <a:endParaRPr sz="1300"/>
          </a:p>
        </p:txBody>
      </p:sp>
      <p:sp>
        <p:nvSpPr>
          <p:cNvPr id="163" name="Google Shape;163;p20"/>
          <p:cNvSpPr/>
          <p:nvPr/>
        </p:nvSpPr>
        <p:spPr>
          <a:xfrm>
            <a:off x="5384475" y="2060075"/>
            <a:ext cx="1695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.data</a:t>
            </a:r>
            <a:br>
              <a:rPr lang="en"/>
            </a:b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5384475" y="2708975"/>
            <a:ext cx="1695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br>
              <a:rPr lang="en"/>
            </a:br>
            <a:r>
              <a:rPr lang="en"/>
              <a:t>int a; int b;</a:t>
            </a: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5384475" y="3380050"/>
            <a:ext cx="1695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ISA Architecture: OS interface</a:t>
            </a:r>
            <a:endParaRPr/>
          </a:p>
        </p:txBody>
      </p:sp>
      <p:sp>
        <p:nvSpPr>
          <p:cNvPr id="171" name="Google Shape;17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Calls:  'syscall' instruction</a:t>
            </a:r>
            <a:endParaRPr/>
          </a:p>
        </p:txBody>
      </p:sp>
      <p:graphicFrame>
        <p:nvGraphicFramePr>
          <p:cNvPr id="172" name="Google Shape;172;p21"/>
          <p:cNvGraphicFramePr/>
          <p:nvPr/>
        </p:nvGraphicFramePr>
        <p:xfrm>
          <a:off x="983650" y="181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{D31D267A-E17D-4F10-BA80-475C2B174075}</a:tableStyleId>
              </a:tblPr>
              <a:tblGrid>
                <a:gridCol w="1469750"/>
                <a:gridCol w="655575"/>
                <a:gridCol w="1997650"/>
                <a:gridCol w="2257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Service 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$v0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input:  $a0..$a3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output: $v0..$v1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print integer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$a0 = value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read integer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$v0 = 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malloc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$a0 = 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$v0 = buffer address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file read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$a0 = fd,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$a1 = buffer address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$a2 = num bytes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$v0 = bytes read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-1 == error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0 == eof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