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EBA7BD5-8FFA-4A5E-B0AB-F76BCCF69CEA}">
  <a:tblStyle styleId="{7EBA7BD5-8FFA-4A5E-B0AB-F76BCCF69C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cb262fc41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cb262fc41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cb262fc41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cb262fc41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cb262fc41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ecb262fc41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cb262fc41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ecb262fc41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cb262fc41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ecb262fc41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ecb262fc41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ecb262fc41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0bcd46df6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0bcd46df6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09098ecac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09098ecac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09098ecac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09098ecac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cb262fc4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cb262fc4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cb262fc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cb262fc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cb262fc4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cb262fc4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cb262fc41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cb262fc41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cb262fc4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cb262fc4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cb262fc41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cb262fc41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cb262fc41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cb262fc41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cb262fc41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cb262fc41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Relationship Id="rId4" Type="http://schemas.openxmlformats.org/officeDocument/2006/relationships/image" Target="../media/image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Relationship Id="rId4" Type="http://schemas.openxmlformats.org/officeDocument/2006/relationships/image" Target="../media/image7.jpg"/><Relationship Id="rId5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of Computation and Communication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need to develop a model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reason about </a:t>
            </a:r>
            <a:r>
              <a:rPr lang="en"/>
              <a:t>the</a:t>
            </a:r>
            <a:r>
              <a:rPr lang="en"/>
              <a:t> problem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reason about our solution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reason about the problem about our solution.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Models of </a:t>
            </a:r>
            <a:r>
              <a:rPr lang="en"/>
              <a:t>Communication: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OSI/ISO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TCP/IP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of Computation:  (Machine &lt;-&gt; </a:t>
            </a:r>
            <a:r>
              <a:rPr lang="en"/>
              <a:t>Language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Turing</a:t>
            </a:r>
            <a:r>
              <a:rPr lang="en"/>
              <a:t> Machine, Linear Bounded Automata, Pushdown Automata, and Finite State Automata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Sequential Circuits, and Combinational Logic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Universal Computer and Machines: </a:t>
            </a:r>
            <a:r>
              <a:rPr lang="en"/>
              <a:t>Theoretical</a:t>
            </a:r>
            <a:r>
              <a:rPr lang="en"/>
              <a:t> to Abstract to Physical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232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FA(Q, Σ, 𝛅, q0, F)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 = { N, W, R, B, T }        // New, Waiting (Ready),  Running, Blocked, Terminated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Σ = { a, d, i, t, r, e}            // admit, dispatch, interrupt, trap, resume, exit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q0 : 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 : { T }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𝛅 : Q x Σ -&gt; Q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3192425" y="2181225"/>
            <a:ext cx="5818200" cy="250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Finite State Machine</a:t>
            </a: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8301712" y="2721499"/>
            <a:ext cx="584100" cy="61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8369127" y="2792019"/>
            <a:ext cx="449100" cy="46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3739927" y="2721487"/>
            <a:ext cx="584100" cy="61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5071909" y="2721499"/>
            <a:ext cx="584100" cy="61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6987879" y="2721499"/>
            <a:ext cx="584100" cy="61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6107459" y="3970396"/>
            <a:ext cx="584100" cy="61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cxnSp>
        <p:nvCxnSpPr>
          <p:cNvPr id="130" name="Google Shape;130;p22"/>
          <p:cNvCxnSpPr>
            <a:endCxn id="126" idx="2"/>
          </p:cNvCxnSpPr>
          <p:nvPr/>
        </p:nvCxnSpPr>
        <p:spPr>
          <a:xfrm flipH="1" rot="10800000">
            <a:off x="3352927" y="3026887"/>
            <a:ext cx="3870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22"/>
          <p:cNvCxnSpPr>
            <a:stCxn id="126" idx="6"/>
            <a:endCxn id="127" idx="2"/>
          </p:cNvCxnSpPr>
          <p:nvPr/>
        </p:nvCxnSpPr>
        <p:spPr>
          <a:xfrm>
            <a:off x="4324027" y="3026887"/>
            <a:ext cx="74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2"/>
          <p:cNvCxnSpPr>
            <a:stCxn id="127" idx="7"/>
            <a:endCxn id="128" idx="1"/>
          </p:cNvCxnSpPr>
          <p:nvPr/>
        </p:nvCxnSpPr>
        <p:spPr>
          <a:xfrm flipH="1" rot="-5400000">
            <a:off x="6321669" y="2059749"/>
            <a:ext cx="600" cy="1503000"/>
          </a:xfrm>
          <a:prstGeom prst="curvedConnector3">
            <a:avLst>
              <a:gd fmla="val -55101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2"/>
          <p:cNvCxnSpPr>
            <a:stCxn id="128" idx="3"/>
            <a:endCxn id="127" idx="5"/>
          </p:cNvCxnSpPr>
          <p:nvPr/>
        </p:nvCxnSpPr>
        <p:spPr>
          <a:xfrm rot="5400000">
            <a:off x="6321618" y="2491650"/>
            <a:ext cx="600" cy="1503000"/>
          </a:xfrm>
          <a:prstGeom prst="curvedConnector3">
            <a:avLst>
              <a:gd fmla="val 55101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2"/>
          <p:cNvCxnSpPr>
            <a:stCxn id="128" idx="4"/>
            <a:endCxn id="129" idx="6"/>
          </p:cNvCxnSpPr>
          <p:nvPr/>
        </p:nvCxnSpPr>
        <p:spPr>
          <a:xfrm rot="5400000">
            <a:off x="6514029" y="3509899"/>
            <a:ext cx="943500" cy="588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2"/>
          <p:cNvCxnSpPr>
            <a:stCxn id="129" idx="2"/>
            <a:endCxn id="127" idx="4"/>
          </p:cNvCxnSpPr>
          <p:nvPr/>
        </p:nvCxnSpPr>
        <p:spPr>
          <a:xfrm rot="10800000">
            <a:off x="5364059" y="3332296"/>
            <a:ext cx="743400" cy="943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22"/>
          <p:cNvCxnSpPr>
            <a:stCxn id="128" idx="6"/>
            <a:endCxn id="124" idx="2"/>
          </p:cNvCxnSpPr>
          <p:nvPr/>
        </p:nvCxnSpPr>
        <p:spPr>
          <a:xfrm>
            <a:off x="7571979" y="3026899"/>
            <a:ext cx="72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22"/>
          <p:cNvSpPr txBox="1"/>
          <p:nvPr/>
        </p:nvSpPr>
        <p:spPr>
          <a:xfrm>
            <a:off x="4561000" y="2711850"/>
            <a:ext cx="3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38" name="Google Shape;138;p22"/>
          <p:cNvSpPr txBox="1"/>
          <p:nvPr/>
        </p:nvSpPr>
        <p:spPr>
          <a:xfrm>
            <a:off x="6151525" y="2171550"/>
            <a:ext cx="3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39" name="Google Shape;139;p22"/>
          <p:cNvSpPr txBox="1"/>
          <p:nvPr/>
        </p:nvSpPr>
        <p:spPr>
          <a:xfrm>
            <a:off x="6220825" y="3223375"/>
            <a:ext cx="3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7766438" y="2711850"/>
            <a:ext cx="3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7179313" y="3750525"/>
            <a:ext cx="3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42" name="Google Shape;142;p22"/>
          <p:cNvSpPr txBox="1"/>
          <p:nvPr/>
        </p:nvSpPr>
        <p:spPr>
          <a:xfrm>
            <a:off x="5305825" y="3826725"/>
            <a:ext cx="3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143" name="Google Shape;143;p22"/>
          <p:cNvSpPr txBox="1"/>
          <p:nvPr/>
        </p:nvSpPr>
        <p:spPr>
          <a:xfrm>
            <a:off x="4709200" y="4645150"/>
            <a:ext cx="410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 for the Process Status Diagram</a:t>
            </a:r>
            <a:endParaRPr/>
          </a:p>
        </p:txBody>
      </p:sp>
      <p:sp>
        <p:nvSpPr>
          <p:cNvPr id="144" name="Google Shape;144;p22"/>
          <p:cNvSpPr txBox="1"/>
          <p:nvPr/>
        </p:nvSpPr>
        <p:spPr>
          <a:xfrm>
            <a:off x="540300" y="3131850"/>
            <a:ext cx="125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string:</a:t>
            </a: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760400" y="35965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966101" y="35965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1171803" y="35965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1377504" y="35965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1583206" y="35965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1788907" y="35965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1994609" y="35965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2617274" y="35965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153" name="Google Shape;153;p22"/>
          <p:cNvCxnSpPr/>
          <p:nvPr/>
        </p:nvCxnSpPr>
        <p:spPr>
          <a:xfrm>
            <a:off x="2773425" y="3794550"/>
            <a:ext cx="8400" cy="25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4" name="Google Shape;154;p22"/>
          <p:cNvSpPr/>
          <p:nvPr/>
        </p:nvSpPr>
        <p:spPr>
          <a:xfrm>
            <a:off x="2203096" y="35965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2963938" y="2979163"/>
            <a:ext cx="106800" cy="1068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311700" y="1127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PDA(Q, Σ, 𝚪, 𝛅, q0, z0, F)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Σ : set of symbols on the input string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𝚪 : set of symbols placed on the stack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z0: set of symbols place on the stack at startup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𝛅 : Q x Σ x 𝚪-&gt; Q x 𝚪*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3905250" y="2476500"/>
            <a:ext cx="4926900" cy="213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Pushdown Automata</a:t>
            </a:r>
            <a:endParaRPr/>
          </a:p>
        </p:txBody>
      </p:sp>
      <p:sp>
        <p:nvSpPr>
          <p:cNvPr id="163" name="Google Shape;163;p23"/>
          <p:cNvSpPr txBox="1"/>
          <p:nvPr/>
        </p:nvSpPr>
        <p:spPr>
          <a:xfrm>
            <a:off x="692700" y="3208050"/>
            <a:ext cx="22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string:</a:t>
            </a:r>
            <a:endParaRPr/>
          </a:p>
        </p:txBody>
      </p:sp>
      <p:sp>
        <p:nvSpPr>
          <p:cNvPr id="164" name="Google Shape;164;p23"/>
          <p:cNvSpPr/>
          <p:nvPr/>
        </p:nvSpPr>
        <p:spPr>
          <a:xfrm>
            <a:off x="912800" y="3672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/>
          <p:nvPr/>
        </p:nvSpPr>
        <p:spPr>
          <a:xfrm>
            <a:off x="1118501" y="3672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3"/>
          <p:cNvSpPr/>
          <p:nvPr/>
        </p:nvSpPr>
        <p:spPr>
          <a:xfrm>
            <a:off x="1324203" y="3672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3"/>
          <p:cNvSpPr/>
          <p:nvPr/>
        </p:nvSpPr>
        <p:spPr>
          <a:xfrm>
            <a:off x="1529904" y="3672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1735606" y="3672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1941307" y="3672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2147009" y="3672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3"/>
          <p:cNvSpPr/>
          <p:nvPr/>
        </p:nvSpPr>
        <p:spPr>
          <a:xfrm>
            <a:off x="2464874" y="3672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172" name="Google Shape;172;p23"/>
          <p:cNvCxnSpPr/>
          <p:nvPr/>
        </p:nvCxnSpPr>
        <p:spPr>
          <a:xfrm>
            <a:off x="1020825" y="3870750"/>
            <a:ext cx="8400" cy="25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3" name="Google Shape;173;p23"/>
          <p:cNvCxnSpPr/>
          <p:nvPr/>
        </p:nvCxnSpPr>
        <p:spPr>
          <a:xfrm>
            <a:off x="7635025" y="3942188"/>
            <a:ext cx="5319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23"/>
          <p:cNvSpPr/>
          <p:nvPr/>
        </p:nvSpPr>
        <p:spPr>
          <a:xfrm>
            <a:off x="7784650" y="36920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3"/>
          <p:cNvSpPr/>
          <p:nvPr/>
        </p:nvSpPr>
        <p:spPr>
          <a:xfrm>
            <a:off x="7784650" y="34634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3"/>
          <p:cNvSpPr/>
          <p:nvPr/>
        </p:nvSpPr>
        <p:spPr>
          <a:xfrm>
            <a:off x="7784650" y="32348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7784650" y="30062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7784650" y="27776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 txBox="1"/>
          <p:nvPr/>
        </p:nvSpPr>
        <p:spPr>
          <a:xfrm>
            <a:off x="7334475" y="3995375"/>
            <a:ext cx="138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Infinite Stack</a:t>
            </a:r>
            <a:endParaRPr/>
          </a:p>
        </p:txBody>
      </p:sp>
      <p:sp>
        <p:nvSpPr>
          <p:cNvPr id="180" name="Google Shape;180;p23"/>
          <p:cNvSpPr txBox="1"/>
          <p:nvPr/>
        </p:nvSpPr>
        <p:spPr>
          <a:xfrm>
            <a:off x="5768650" y="613225"/>
            <a:ext cx="2016000" cy="6156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-&gt; if ( E ) 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|   if ( E ) S else S</a:t>
            </a:r>
            <a:endParaRPr/>
          </a:p>
        </p:txBody>
      </p:sp>
      <p:cxnSp>
        <p:nvCxnSpPr>
          <p:cNvPr id="181" name="Google Shape;181;p23"/>
          <p:cNvCxnSpPr/>
          <p:nvPr/>
        </p:nvCxnSpPr>
        <p:spPr>
          <a:xfrm flipH="1" rot="10800000">
            <a:off x="7585225" y="2747525"/>
            <a:ext cx="631500" cy="141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Google Shape;182;p23"/>
          <p:cNvSpPr/>
          <p:nvPr/>
        </p:nvSpPr>
        <p:spPr>
          <a:xfrm rot="-5400000">
            <a:off x="8029625" y="3172400"/>
            <a:ext cx="606900" cy="349200"/>
          </a:xfrm>
          <a:prstGeom prst="rightArrow">
            <a:avLst>
              <a:gd fmla="val 50000" name="adj1"/>
              <a:gd fmla="val 4292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23"/>
          <p:cNvGrpSpPr/>
          <p:nvPr/>
        </p:nvGrpSpPr>
        <p:grpSpPr>
          <a:xfrm>
            <a:off x="4390875" y="2795950"/>
            <a:ext cx="2580300" cy="1304700"/>
            <a:chOff x="1578775" y="1887650"/>
            <a:chExt cx="2580300" cy="1304700"/>
          </a:xfrm>
        </p:grpSpPr>
        <p:sp>
          <p:nvSpPr>
            <p:cNvPr id="184" name="Google Shape;184;p23"/>
            <p:cNvSpPr/>
            <p:nvPr/>
          </p:nvSpPr>
          <p:spPr>
            <a:xfrm>
              <a:off x="1578775" y="1887650"/>
              <a:ext cx="2580300" cy="1304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5" name="Google Shape;185;p23"/>
            <p:cNvGrpSpPr/>
            <p:nvPr/>
          </p:nvGrpSpPr>
          <p:grpSpPr>
            <a:xfrm>
              <a:off x="1615325" y="2230949"/>
              <a:ext cx="2506198" cy="885105"/>
              <a:chOff x="1615300" y="2267462"/>
              <a:chExt cx="3139026" cy="1093937"/>
            </a:xfrm>
          </p:grpSpPr>
          <p:sp>
            <p:nvSpPr>
              <p:cNvPr id="186" name="Google Shape;186;p23"/>
              <p:cNvSpPr/>
              <p:nvPr/>
            </p:nvSpPr>
            <p:spPr>
              <a:xfrm>
                <a:off x="4364626" y="2267462"/>
                <a:ext cx="389700" cy="4074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23"/>
              <p:cNvSpPr/>
              <p:nvPr/>
            </p:nvSpPr>
            <p:spPr>
              <a:xfrm>
                <a:off x="4435578" y="2348913"/>
                <a:ext cx="233700" cy="2445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23"/>
              <p:cNvSpPr/>
              <p:nvPr/>
            </p:nvSpPr>
            <p:spPr>
              <a:xfrm>
                <a:off x="1929700" y="2314250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23"/>
              <p:cNvSpPr/>
              <p:nvPr/>
            </p:nvSpPr>
            <p:spPr>
              <a:xfrm>
                <a:off x="2622775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23"/>
              <p:cNvSpPr/>
              <p:nvPr/>
            </p:nvSpPr>
            <p:spPr>
              <a:xfrm>
                <a:off x="3619718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23"/>
              <p:cNvSpPr/>
              <p:nvPr/>
            </p:nvSpPr>
            <p:spPr>
              <a:xfrm>
                <a:off x="3201255" y="3043399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2" name="Google Shape;192;p23"/>
              <p:cNvCxnSpPr>
                <a:endCxn id="188" idx="2"/>
              </p:cNvCxnSpPr>
              <p:nvPr/>
            </p:nvCxnSpPr>
            <p:spPr>
              <a:xfrm>
                <a:off x="1615300" y="2469050"/>
                <a:ext cx="314400" cy="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93" name="Google Shape;193;p23"/>
              <p:cNvCxnSpPr>
                <a:stCxn id="188" idx="6"/>
                <a:endCxn id="189" idx="2"/>
              </p:cNvCxnSpPr>
              <p:nvPr/>
            </p:nvCxnSpPr>
            <p:spPr>
              <a:xfrm>
                <a:off x="2233600" y="2473250"/>
                <a:ext cx="38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94" name="Google Shape;194;p23"/>
              <p:cNvCxnSpPr>
                <a:stCxn id="189" idx="7"/>
                <a:endCxn id="190" idx="1"/>
              </p:cNvCxnSpPr>
              <p:nvPr/>
            </p:nvCxnSpPr>
            <p:spPr>
              <a:xfrm flipH="1" rot="-5400000">
                <a:off x="3272920" y="1970076"/>
                <a:ext cx="600" cy="782100"/>
              </a:xfrm>
              <a:prstGeom prst="curvedConnector3">
                <a:avLst>
                  <a:gd fmla="val -56813086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95" name="Google Shape;195;p23"/>
              <p:cNvCxnSpPr>
                <a:stCxn id="190" idx="3"/>
                <a:endCxn id="189" idx="5"/>
              </p:cNvCxnSpPr>
              <p:nvPr/>
            </p:nvCxnSpPr>
            <p:spPr>
              <a:xfrm rot="5400000">
                <a:off x="3272873" y="2194936"/>
                <a:ext cx="600" cy="782100"/>
              </a:xfrm>
              <a:prstGeom prst="curvedConnector3">
                <a:avLst>
                  <a:gd fmla="val 56813086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96" name="Google Shape;196;p23"/>
              <p:cNvCxnSpPr>
                <a:stCxn id="190" idx="4"/>
                <a:endCxn id="191" idx="6"/>
              </p:cNvCxnSpPr>
              <p:nvPr/>
            </p:nvCxnSpPr>
            <p:spPr>
              <a:xfrm rot="5400000">
                <a:off x="3353468" y="2784056"/>
                <a:ext cx="570000" cy="2664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97" name="Google Shape;197;p23"/>
              <p:cNvCxnSpPr>
                <a:stCxn id="191" idx="2"/>
                <a:endCxn id="189" idx="4"/>
              </p:cNvCxnSpPr>
              <p:nvPr/>
            </p:nvCxnSpPr>
            <p:spPr>
              <a:xfrm rot="10800000">
                <a:off x="2774655" y="2632399"/>
                <a:ext cx="426600" cy="5700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98" name="Google Shape;198;p23"/>
              <p:cNvCxnSpPr>
                <a:stCxn id="190" idx="6"/>
                <a:endCxn id="186" idx="2"/>
              </p:cNvCxnSpPr>
              <p:nvPr/>
            </p:nvCxnSpPr>
            <p:spPr>
              <a:xfrm flipH="1" rot="10800000">
                <a:off x="3923618" y="2471156"/>
                <a:ext cx="441000" cy="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sp>
        <p:nvSpPr>
          <p:cNvPr id="199" name="Google Shape;199;p23"/>
          <p:cNvSpPr txBox="1"/>
          <p:nvPr/>
        </p:nvSpPr>
        <p:spPr>
          <a:xfrm>
            <a:off x="5905500" y="4593650"/>
            <a:ext cx="112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PDA</a:t>
            </a:r>
            <a:endParaRPr/>
          </a:p>
        </p:txBody>
      </p:sp>
      <p:sp>
        <p:nvSpPr>
          <p:cNvPr id="200" name="Google Shape;200;p23"/>
          <p:cNvSpPr txBox="1"/>
          <p:nvPr/>
        </p:nvSpPr>
        <p:spPr>
          <a:xfrm>
            <a:off x="5256750" y="3170000"/>
            <a:ext cx="900900" cy="3540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control unit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TM(Q, Σ, 𝚪, 𝛅, q0)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Σ : set of symbols on the input string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𝚪 : set of symbols placed on the tape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includes a blank symbol: $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𝛅 : Q x Σ x 𝚪-&gt; Q x 𝚪 x {R, L}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4"/>
          <p:cNvSpPr/>
          <p:nvPr/>
        </p:nvSpPr>
        <p:spPr>
          <a:xfrm>
            <a:off x="5276850" y="962025"/>
            <a:ext cx="3457500" cy="360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Turing Machine</a:t>
            </a:r>
            <a:endParaRPr/>
          </a:p>
        </p:txBody>
      </p:sp>
      <p:grpSp>
        <p:nvGrpSpPr>
          <p:cNvPr id="208" name="Google Shape;208;p24"/>
          <p:cNvGrpSpPr/>
          <p:nvPr/>
        </p:nvGrpSpPr>
        <p:grpSpPr>
          <a:xfrm>
            <a:off x="5567850" y="1319325"/>
            <a:ext cx="2580300" cy="1304700"/>
            <a:chOff x="1578775" y="1887650"/>
            <a:chExt cx="2580300" cy="1304700"/>
          </a:xfrm>
        </p:grpSpPr>
        <p:sp>
          <p:nvSpPr>
            <p:cNvPr id="209" name="Google Shape;209;p24"/>
            <p:cNvSpPr/>
            <p:nvPr/>
          </p:nvSpPr>
          <p:spPr>
            <a:xfrm>
              <a:off x="1578775" y="1887650"/>
              <a:ext cx="2580300" cy="1304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0" name="Google Shape;210;p24"/>
            <p:cNvGrpSpPr/>
            <p:nvPr/>
          </p:nvGrpSpPr>
          <p:grpSpPr>
            <a:xfrm>
              <a:off x="1615325" y="2230949"/>
              <a:ext cx="2506198" cy="885105"/>
              <a:chOff x="1615300" y="2267462"/>
              <a:chExt cx="3139026" cy="1093937"/>
            </a:xfrm>
          </p:grpSpPr>
          <p:sp>
            <p:nvSpPr>
              <p:cNvPr id="211" name="Google Shape;211;p24"/>
              <p:cNvSpPr/>
              <p:nvPr/>
            </p:nvSpPr>
            <p:spPr>
              <a:xfrm>
                <a:off x="4364626" y="2267462"/>
                <a:ext cx="389700" cy="4074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4"/>
              <p:cNvSpPr/>
              <p:nvPr/>
            </p:nvSpPr>
            <p:spPr>
              <a:xfrm>
                <a:off x="4435578" y="2348913"/>
                <a:ext cx="233700" cy="2445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4"/>
              <p:cNvSpPr/>
              <p:nvPr/>
            </p:nvSpPr>
            <p:spPr>
              <a:xfrm>
                <a:off x="1929700" y="2314250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24"/>
              <p:cNvSpPr/>
              <p:nvPr/>
            </p:nvSpPr>
            <p:spPr>
              <a:xfrm>
                <a:off x="2622775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24"/>
              <p:cNvSpPr/>
              <p:nvPr/>
            </p:nvSpPr>
            <p:spPr>
              <a:xfrm>
                <a:off x="3619718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4"/>
              <p:cNvSpPr/>
              <p:nvPr/>
            </p:nvSpPr>
            <p:spPr>
              <a:xfrm>
                <a:off x="3201255" y="3043399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17" name="Google Shape;217;p24"/>
              <p:cNvCxnSpPr>
                <a:endCxn id="213" idx="2"/>
              </p:cNvCxnSpPr>
              <p:nvPr/>
            </p:nvCxnSpPr>
            <p:spPr>
              <a:xfrm>
                <a:off x="1615300" y="2469050"/>
                <a:ext cx="314400" cy="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18" name="Google Shape;218;p24"/>
              <p:cNvCxnSpPr>
                <a:stCxn id="213" idx="6"/>
                <a:endCxn id="214" idx="2"/>
              </p:cNvCxnSpPr>
              <p:nvPr/>
            </p:nvCxnSpPr>
            <p:spPr>
              <a:xfrm>
                <a:off x="2233600" y="2473250"/>
                <a:ext cx="38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19" name="Google Shape;219;p24"/>
              <p:cNvCxnSpPr>
                <a:stCxn id="214" idx="7"/>
                <a:endCxn id="215" idx="1"/>
              </p:cNvCxnSpPr>
              <p:nvPr/>
            </p:nvCxnSpPr>
            <p:spPr>
              <a:xfrm flipH="1" rot="-5400000">
                <a:off x="3272920" y="1970076"/>
                <a:ext cx="600" cy="782100"/>
              </a:xfrm>
              <a:prstGeom prst="curvedConnector3">
                <a:avLst>
                  <a:gd fmla="val -56813086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20" name="Google Shape;220;p24"/>
              <p:cNvCxnSpPr>
                <a:stCxn id="215" idx="3"/>
                <a:endCxn id="214" idx="5"/>
              </p:cNvCxnSpPr>
              <p:nvPr/>
            </p:nvCxnSpPr>
            <p:spPr>
              <a:xfrm rot="5400000">
                <a:off x="3272873" y="2194936"/>
                <a:ext cx="600" cy="782100"/>
              </a:xfrm>
              <a:prstGeom prst="curvedConnector3">
                <a:avLst>
                  <a:gd fmla="val 56813086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21" name="Google Shape;221;p24"/>
              <p:cNvCxnSpPr>
                <a:stCxn id="215" idx="4"/>
                <a:endCxn id="216" idx="6"/>
              </p:cNvCxnSpPr>
              <p:nvPr/>
            </p:nvCxnSpPr>
            <p:spPr>
              <a:xfrm rot="5400000">
                <a:off x="3353468" y="2784056"/>
                <a:ext cx="570000" cy="2664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22" name="Google Shape;222;p24"/>
              <p:cNvCxnSpPr>
                <a:stCxn id="216" idx="2"/>
                <a:endCxn id="214" idx="4"/>
              </p:cNvCxnSpPr>
              <p:nvPr/>
            </p:nvCxnSpPr>
            <p:spPr>
              <a:xfrm rot="10800000">
                <a:off x="2774655" y="2632399"/>
                <a:ext cx="426600" cy="5700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23" name="Google Shape;223;p24"/>
              <p:cNvCxnSpPr>
                <a:stCxn id="215" idx="6"/>
                <a:endCxn id="211" idx="2"/>
              </p:cNvCxnSpPr>
              <p:nvPr/>
            </p:nvCxnSpPr>
            <p:spPr>
              <a:xfrm flipH="1" rot="10800000">
                <a:off x="3923618" y="2471156"/>
                <a:ext cx="441000" cy="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sp>
        <p:nvSpPr>
          <p:cNvPr id="224" name="Google Shape;224;p24"/>
          <p:cNvSpPr/>
          <p:nvPr/>
        </p:nvSpPr>
        <p:spPr>
          <a:xfrm rot="5400000">
            <a:off x="6712188" y="33151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4"/>
          <p:cNvSpPr/>
          <p:nvPr/>
        </p:nvSpPr>
        <p:spPr>
          <a:xfrm rot="5400000">
            <a:off x="6940788" y="33151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4"/>
          <p:cNvSpPr/>
          <p:nvPr/>
        </p:nvSpPr>
        <p:spPr>
          <a:xfrm rot="5400000">
            <a:off x="7169388" y="33151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4"/>
          <p:cNvSpPr/>
          <p:nvPr/>
        </p:nvSpPr>
        <p:spPr>
          <a:xfrm rot="5400000">
            <a:off x="7397988" y="33151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4"/>
          <p:cNvSpPr/>
          <p:nvPr/>
        </p:nvSpPr>
        <p:spPr>
          <a:xfrm rot="5400000">
            <a:off x="7626588" y="33151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4"/>
          <p:cNvSpPr/>
          <p:nvPr/>
        </p:nvSpPr>
        <p:spPr>
          <a:xfrm>
            <a:off x="6766200" y="3844300"/>
            <a:ext cx="606900" cy="349200"/>
          </a:xfrm>
          <a:prstGeom prst="rightArrow">
            <a:avLst>
              <a:gd fmla="val 50000" name="adj1"/>
              <a:gd fmla="val 4292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4"/>
          <p:cNvSpPr/>
          <p:nvPr/>
        </p:nvSpPr>
        <p:spPr>
          <a:xfrm rot="10800000">
            <a:off x="5946300" y="3844300"/>
            <a:ext cx="606900" cy="349200"/>
          </a:xfrm>
          <a:prstGeom prst="rightArrow">
            <a:avLst>
              <a:gd fmla="val 50000" name="adj1"/>
              <a:gd fmla="val 4292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4"/>
          <p:cNvSpPr/>
          <p:nvPr/>
        </p:nvSpPr>
        <p:spPr>
          <a:xfrm rot="-5400000">
            <a:off x="6435300" y="33151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4"/>
          <p:cNvSpPr/>
          <p:nvPr/>
        </p:nvSpPr>
        <p:spPr>
          <a:xfrm rot="-5400000">
            <a:off x="6206700" y="33151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4"/>
          <p:cNvSpPr/>
          <p:nvPr/>
        </p:nvSpPr>
        <p:spPr>
          <a:xfrm>
            <a:off x="5978100" y="33151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$</a:t>
            </a:r>
            <a:endParaRPr/>
          </a:p>
        </p:txBody>
      </p:sp>
      <p:sp>
        <p:nvSpPr>
          <p:cNvPr id="234" name="Google Shape;234;p24"/>
          <p:cNvSpPr/>
          <p:nvPr/>
        </p:nvSpPr>
        <p:spPr>
          <a:xfrm>
            <a:off x="6688050" y="33151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4"/>
          <p:cNvSpPr txBox="1"/>
          <p:nvPr/>
        </p:nvSpPr>
        <p:spPr>
          <a:xfrm>
            <a:off x="6143625" y="4124325"/>
            <a:ext cx="19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Infinite Tape</a:t>
            </a:r>
            <a:endParaRPr/>
          </a:p>
        </p:txBody>
      </p:sp>
      <p:sp>
        <p:nvSpPr>
          <p:cNvPr id="236" name="Google Shape;236;p24"/>
          <p:cNvSpPr/>
          <p:nvPr/>
        </p:nvSpPr>
        <p:spPr>
          <a:xfrm>
            <a:off x="6940800" y="33151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4"/>
          <p:cNvSpPr/>
          <p:nvPr/>
        </p:nvSpPr>
        <p:spPr>
          <a:xfrm>
            <a:off x="7169400" y="33151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4"/>
          <p:cNvSpPr/>
          <p:nvPr/>
        </p:nvSpPr>
        <p:spPr>
          <a:xfrm>
            <a:off x="7378800" y="33151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4"/>
          <p:cNvSpPr/>
          <p:nvPr/>
        </p:nvSpPr>
        <p:spPr>
          <a:xfrm>
            <a:off x="7626600" y="33151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4"/>
          <p:cNvSpPr/>
          <p:nvPr/>
        </p:nvSpPr>
        <p:spPr>
          <a:xfrm>
            <a:off x="6459450" y="33151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sp>
        <p:nvSpPr>
          <p:cNvPr id="241" name="Google Shape;241;p24"/>
          <p:cNvSpPr/>
          <p:nvPr/>
        </p:nvSpPr>
        <p:spPr>
          <a:xfrm>
            <a:off x="7879350" y="33151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sp>
        <p:nvSpPr>
          <p:cNvPr id="242" name="Google Shape;242;p24"/>
          <p:cNvSpPr/>
          <p:nvPr/>
        </p:nvSpPr>
        <p:spPr>
          <a:xfrm>
            <a:off x="8132100" y="33151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sp>
        <p:nvSpPr>
          <p:cNvPr id="243" name="Google Shape;243;p24"/>
          <p:cNvSpPr/>
          <p:nvPr/>
        </p:nvSpPr>
        <p:spPr>
          <a:xfrm>
            <a:off x="6240450" y="33151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244" name="Google Shape;244;p24"/>
          <p:cNvCxnSpPr/>
          <p:nvPr/>
        </p:nvCxnSpPr>
        <p:spPr>
          <a:xfrm rot="10800000">
            <a:off x="6710375" y="3243125"/>
            <a:ext cx="0" cy="55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24"/>
          <p:cNvCxnSpPr/>
          <p:nvPr/>
        </p:nvCxnSpPr>
        <p:spPr>
          <a:xfrm rot="10800000">
            <a:off x="7644301" y="2951500"/>
            <a:ext cx="9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46" name="Google Shape;246;p24"/>
          <p:cNvSpPr txBox="1"/>
          <p:nvPr/>
        </p:nvSpPr>
        <p:spPr>
          <a:xfrm>
            <a:off x="6324600" y="4610100"/>
            <a:ext cx="150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Turing Machine</a:t>
            </a:r>
            <a:endParaRPr/>
          </a:p>
        </p:txBody>
      </p:sp>
      <p:sp>
        <p:nvSpPr>
          <p:cNvPr id="247" name="Google Shape;247;p24"/>
          <p:cNvSpPr txBox="1"/>
          <p:nvPr/>
        </p:nvSpPr>
        <p:spPr>
          <a:xfrm>
            <a:off x="692700" y="3208050"/>
            <a:ext cx="22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string:</a:t>
            </a:r>
            <a:endParaRPr/>
          </a:p>
        </p:txBody>
      </p:sp>
      <p:sp>
        <p:nvSpPr>
          <p:cNvPr id="248" name="Google Shape;248;p24"/>
          <p:cNvSpPr/>
          <p:nvPr/>
        </p:nvSpPr>
        <p:spPr>
          <a:xfrm>
            <a:off x="912800" y="3672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4"/>
          <p:cNvSpPr/>
          <p:nvPr/>
        </p:nvSpPr>
        <p:spPr>
          <a:xfrm>
            <a:off x="1118501" y="3672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4"/>
          <p:cNvSpPr/>
          <p:nvPr/>
        </p:nvSpPr>
        <p:spPr>
          <a:xfrm>
            <a:off x="1324203" y="3672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4"/>
          <p:cNvSpPr/>
          <p:nvPr/>
        </p:nvSpPr>
        <p:spPr>
          <a:xfrm>
            <a:off x="1529904" y="3672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4"/>
          <p:cNvSpPr/>
          <p:nvPr/>
        </p:nvSpPr>
        <p:spPr>
          <a:xfrm>
            <a:off x="1735606" y="3672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4"/>
          <p:cNvSpPr/>
          <p:nvPr/>
        </p:nvSpPr>
        <p:spPr>
          <a:xfrm>
            <a:off x="1941307" y="3672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4"/>
          <p:cNvSpPr/>
          <p:nvPr/>
        </p:nvSpPr>
        <p:spPr>
          <a:xfrm>
            <a:off x="2147009" y="3672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4"/>
          <p:cNvSpPr/>
          <p:nvPr/>
        </p:nvSpPr>
        <p:spPr>
          <a:xfrm>
            <a:off x="2464874" y="3672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256" name="Google Shape;256;p24"/>
          <p:cNvCxnSpPr/>
          <p:nvPr/>
        </p:nvCxnSpPr>
        <p:spPr>
          <a:xfrm>
            <a:off x="1020825" y="3870750"/>
            <a:ext cx="8400" cy="25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57" name="Google Shape;257;p24"/>
          <p:cNvSpPr txBox="1"/>
          <p:nvPr/>
        </p:nvSpPr>
        <p:spPr>
          <a:xfrm>
            <a:off x="6143625" y="1616675"/>
            <a:ext cx="1610100" cy="692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control unit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"/>
          <p:cNvSpPr/>
          <p:nvPr/>
        </p:nvSpPr>
        <p:spPr>
          <a:xfrm>
            <a:off x="5514200" y="962025"/>
            <a:ext cx="3048000" cy="306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Bounded Automata</a:t>
            </a:r>
            <a:endParaRPr/>
          </a:p>
        </p:txBody>
      </p:sp>
      <p:sp>
        <p:nvSpPr>
          <p:cNvPr id="264" name="Google Shape;26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Special Case of a Turing Machine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tape is bounded to a defined size.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265" name="Google Shape;265;p25"/>
          <p:cNvGrpSpPr/>
          <p:nvPr/>
        </p:nvGrpSpPr>
        <p:grpSpPr>
          <a:xfrm>
            <a:off x="5720250" y="1471725"/>
            <a:ext cx="2580300" cy="1304700"/>
            <a:chOff x="1578775" y="1887650"/>
            <a:chExt cx="2580300" cy="1304700"/>
          </a:xfrm>
        </p:grpSpPr>
        <p:sp>
          <p:nvSpPr>
            <p:cNvPr id="266" name="Google Shape;266;p25"/>
            <p:cNvSpPr/>
            <p:nvPr/>
          </p:nvSpPr>
          <p:spPr>
            <a:xfrm>
              <a:off x="1578775" y="1887650"/>
              <a:ext cx="2580300" cy="1304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7" name="Google Shape;267;p25"/>
            <p:cNvGrpSpPr/>
            <p:nvPr/>
          </p:nvGrpSpPr>
          <p:grpSpPr>
            <a:xfrm>
              <a:off x="1615325" y="2230949"/>
              <a:ext cx="2506198" cy="885105"/>
              <a:chOff x="1615300" y="2267462"/>
              <a:chExt cx="3139026" cy="1093937"/>
            </a:xfrm>
          </p:grpSpPr>
          <p:sp>
            <p:nvSpPr>
              <p:cNvPr id="268" name="Google Shape;268;p25"/>
              <p:cNvSpPr/>
              <p:nvPr/>
            </p:nvSpPr>
            <p:spPr>
              <a:xfrm>
                <a:off x="4364626" y="2267462"/>
                <a:ext cx="389700" cy="4074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25"/>
              <p:cNvSpPr/>
              <p:nvPr/>
            </p:nvSpPr>
            <p:spPr>
              <a:xfrm>
                <a:off x="4435578" y="2348913"/>
                <a:ext cx="233700" cy="2445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25"/>
              <p:cNvSpPr/>
              <p:nvPr/>
            </p:nvSpPr>
            <p:spPr>
              <a:xfrm>
                <a:off x="1929700" y="2314250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25"/>
              <p:cNvSpPr/>
              <p:nvPr/>
            </p:nvSpPr>
            <p:spPr>
              <a:xfrm>
                <a:off x="2622775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25"/>
              <p:cNvSpPr/>
              <p:nvPr/>
            </p:nvSpPr>
            <p:spPr>
              <a:xfrm>
                <a:off x="3619718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25"/>
              <p:cNvSpPr/>
              <p:nvPr/>
            </p:nvSpPr>
            <p:spPr>
              <a:xfrm>
                <a:off x="3201255" y="3043399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74" name="Google Shape;274;p25"/>
              <p:cNvCxnSpPr>
                <a:endCxn id="270" idx="2"/>
              </p:cNvCxnSpPr>
              <p:nvPr/>
            </p:nvCxnSpPr>
            <p:spPr>
              <a:xfrm>
                <a:off x="1615300" y="2469050"/>
                <a:ext cx="314400" cy="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75" name="Google Shape;275;p25"/>
              <p:cNvCxnSpPr>
                <a:stCxn id="270" idx="6"/>
                <a:endCxn id="271" idx="2"/>
              </p:cNvCxnSpPr>
              <p:nvPr/>
            </p:nvCxnSpPr>
            <p:spPr>
              <a:xfrm>
                <a:off x="2233600" y="2473250"/>
                <a:ext cx="38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76" name="Google Shape;276;p25"/>
              <p:cNvCxnSpPr>
                <a:stCxn id="271" idx="7"/>
                <a:endCxn id="272" idx="1"/>
              </p:cNvCxnSpPr>
              <p:nvPr/>
            </p:nvCxnSpPr>
            <p:spPr>
              <a:xfrm flipH="1" rot="-5400000">
                <a:off x="3272920" y="1970076"/>
                <a:ext cx="600" cy="782100"/>
              </a:xfrm>
              <a:prstGeom prst="curvedConnector3">
                <a:avLst>
                  <a:gd fmla="val -56813086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77" name="Google Shape;277;p25"/>
              <p:cNvCxnSpPr>
                <a:stCxn id="272" idx="3"/>
                <a:endCxn id="271" idx="5"/>
              </p:cNvCxnSpPr>
              <p:nvPr/>
            </p:nvCxnSpPr>
            <p:spPr>
              <a:xfrm rot="5400000">
                <a:off x="3272873" y="2194936"/>
                <a:ext cx="600" cy="782100"/>
              </a:xfrm>
              <a:prstGeom prst="curvedConnector3">
                <a:avLst>
                  <a:gd fmla="val 56813086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78" name="Google Shape;278;p25"/>
              <p:cNvCxnSpPr>
                <a:stCxn id="272" idx="4"/>
                <a:endCxn id="273" idx="6"/>
              </p:cNvCxnSpPr>
              <p:nvPr/>
            </p:nvCxnSpPr>
            <p:spPr>
              <a:xfrm rot="5400000">
                <a:off x="3353468" y="2784056"/>
                <a:ext cx="570000" cy="2664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79" name="Google Shape;279;p25"/>
              <p:cNvCxnSpPr>
                <a:stCxn id="273" idx="2"/>
                <a:endCxn id="271" idx="4"/>
              </p:cNvCxnSpPr>
              <p:nvPr/>
            </p:nvCxnSpPr>
            <p:spPr>
              <a:xfrm rot="10800000">
                <a:off x="2774655" y="2632399"/>
                <a:ext cx="426600" cy="5700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80" name="Google Shape;280;p25"/>
              <p:cNvCxnSpPr>
                <a:stCxn id="272" idx="6"/>
                <a:endCxn id="268" idx="2"/>
              </p:cNvCxnSpPr>
              <p:nvPr/>
            </p:nvCxnSpPr>
            <p:spPr>
              <a:xfrm flipH="1" rot="10800000">
                <a:off x="3923618" y="2471156"/>
                <a:ext cx="441000" cy="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sp>
        <p:nvSpPr>
          <p:cNvPr id="281" name="Google Shape;281;p25"/>
          <p:cNvSpPr/>
          <p:nvPr/>
        </p:nvSpPr>
        <p:spPr>
          <a:xfrm rot="5400000">
            <a:off x="6178788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5"/>
          <p:cNvSpPr/>
          <p:nvPr/>
        </p:nvSpPr>
        <p:spPr>
          <a:xfrm rot="5400000">
            <a:off x="6407388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5"/>
          <p:cNvSpPr/>
          <p:nvPr/>
        </p:nvSpPr>
        <p:spPr>
          <a:xfrm rot="5400000">
            <a:off x="6635988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5"/>
          <p:cNvSpPr/>
          <p:nvPr/>
        </p:nvSpPr>
        <p:spPr>
          <a:xfrm rot="5400000">
            <a:off x="6864588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5"/>
          <p:cNvSpPr/>
          <p:nvPr/>
        </p:nvSpPr>
        <p:spPr>
          <a:xfrm rot="5400000">
            <a:off x="7093188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5"/>
          <p:cNvSpPr/>
          <p:nvPr/>
        </p:nvSpPr>
        <p:spPr>
          <a:xfrm>
            <a:off x="6154650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287" name="Google Shape;287;p25"/>
          <p:cNvSpPr/>
          <p:nvPr/>
        </p:nvSpPr>
        <p:spPr>
          <a:xfrm>
            <a:off x="6407400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288" name="Google Shape;288;p25"/>
          <p:cNvSpPr/>
          <p:nvPr/>
        </p:nvSpPr>
        <p:spPr>
          <a:xfrm>
            <a:off x="6636000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289" name="Google Shape;289;p25"/>
          <p:cNvSpPr/>
          <p:nvPr/>
        </p:nvSpPr>
        <p:spPr>
          <a:xfrm>
            <a:off x="6845400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290" name="Google Shape;290;p25"/>
          <p:cNvSpPr/>
          <p:nvPr/>
        </p:nvSpPr>
        <p:spPr>
          <a:xfrm>
            <a:off x="7093200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</p:txBody>
      </p:sp>
      <p:sp>
        <p:nvSpPr>
          <p:cNvPr id="291" name="Google Shape;291;p25"/>
          <p:cNvSpPr/>
          <p:nvPr/>
        </p:nvSpPr>
        <p:spPr>
          <a:xfrm>
            <a:off x="7345950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sp>
        <p:nvSpPr>
          <p:cNvPr id="292" name="Google Shape;292;p25"/>
          <p:cNvSpPr/>
          <p:nvPr/>
        </p:nvSpPr>
        <p:spPr>
          <a:xfrm>
            <a:off x="7598700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293" name="Google Shape;293;p25"/>
          <p:cNvCxnSpPr/>
          <p:nvPr/>
        </p:nvCxnSpPr>
        <p:spPr>
          <a:xfrm rot="10800000">
            <a:off x="6148400" y="3091450"/>
            <a:ext cx="0" cy="55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25"/>
          <p:cNvCxnSpPr/>
          <p:nvPr/>
        </p:nvCxnSpPr>
        <p:spPr>
          <a:xfrm rot="10800000">
            <a:off x="6334201" y="2857350"/>
            <a:ext cx="9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95" name="Google Shape;295;p25"/>
          <p:cNvSpPr txBox="1"/>
          <p:nvPr/>
        </p:nvSpPr>
        <p:spPr>
          <a:xfrm>
            <a:off x="6006425" y="4052250"/>
            <a:ext cx="245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LBA with tape size of 8</a:t>
            </a:r>
            <a:endParaRPr/>
          </a:p>
        </p:txBody>
      </p:sp>
      <p:cxnSp>
        <p:nvCxnSpPr>
          <p:cNvPr id="296" name="Google Shape;296;p25"/>
          <p:cNvCxnSpPr/>
          <p:nvPr/>
        </p:nvCxnSpPr>
        <p:spPr>
          <a:xfrm rot="10800000">
            <a:off x="8104200" y="3091450"/>
            <a:ext cx="0" cy="55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25"/>
          <p:cNvSpPr txBox="1"/>
          <p:nvPr/>
        </p:nvSpPr>
        <p:spPr>
          <a:xfrm>
            <a:off x="692700" y="3208050"/>
            <a:ext cx="22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string:</a:t>
            </a:r>
            <a:endParaRPr/>
          </a:p>
        </p:txBody>
      </p:sp>
      <p:sp>
        <p:nvSpPr>
          <p:cNvPr id="298" name="Google Shape;298;p25"/>
          <p:cNvSpPr/>
          <p:nvPr/>
        </p:nvSpPr>
        <p:spPr>
          <a:xfrm>
            <a:off x="912800" y="3672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5"/>
          <p:cNvSpPr/>
          <p:nvPr/>
        </p:nvSpPr>
        <p:spPr>
          <a:xfrm>
            <a:off x="1118501" y="3672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5"/>
          <p:cNvSpPr/>
          <p:nvPr/>
        </p:nvSpPr>
        <p:spPr>
          <a:xfrm>
            <a:off x="1324203" y="3672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5"/>
          <p:cNvSpPr/>
          <p:nvPr/>
        </p:nvSpPr>
        <p:spPr>
          <a:xfrm>
            <a:off x="1529904" y="3672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5"/>
          <p:cNvSpPr/>
          <p:nvPr/>
        </p:nvSpPr>
        <p:spPr>
          <a:xfrm>
            <a:off x="1735606" y="3672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5"/>
          <p:cNvSpPr/>
          <p:nvPr/>
        </p:nvSpPr>
        <p:spPr>
          <a:xfrm>
            <a:off x="1941307" y="3672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5"/>
          <p:cNvSpPr/>
          <p:nvPr/>
        </p:nvSpPr>
        <p:spPr>
          <a:xfrm>
            <a:off x="2147009" y="3672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5"/>
          <p:cNvSpPr/>
          <p:nvPr/>
        </p:nvSpPr>
        <p:spPr>
          <a:xfrm>
            <a:off x="2464874" y="3672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306" name="Google Shape;306;p25"/>
          <p:cNvCxnSpPr/>
          <p:nvPr/>
        </p:nvCxnSpPr>
        <p:spPr>
          <a:xfrm>
            <a:off x="1020825" y="3870750"/>
            <a:ext cx="8400" cy="25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07" name="Google Shape;307;p25"/>
          <p:cNvSpPr/>
          <p:nvPr/>
        </p:nvSpPr>
        <p:spPr>
          <a:xfrm>
            <a:off x="7846500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sp>
        <p:nvSpPr>
          <p:cNvPr id="308" name="Google Shape;308;p25"/>
          <p:cNvSpPr txBox="1"/>
          <p:nvPr/>
        </p:nvSpPr>
        <p:spPr>
          <a:xfrm>
            <a:off x="6153925" y="1777725"/>
            <a:ext cx="1610100" cy="692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control unit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TM(Q, Σ, 𝚪, 𝛅, q0)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Tape: sufficiently large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specialized control unit (aka firmware)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specialized program placed on tape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generic program placed on tape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coming from an I/O device</a:t>
            </a: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5276850" y="962025"/>
            <a:ext cx="3177300" cy="317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Computer</a:t>
            </a:r>
            <a:endParaRPr/>
          </a:p>
        </p:txBody>
      </p:sp>
      <p:grpSp>
        <p:nvGrpSpPr>
          <p:cNvPr id="316" name="Google Shape;316;p26"/>
          <p:cNvGrpSpPr/>
          <p:nvPr/>
        </p:nvGrpSpPr>
        <p:grpSpPr>
          <a:xfrm>
            <a:off x="5567850" y="1319325"/>
            <a:ext cx="2580300" cy="1304700"/>
            <a:chOff x="1578775" y="1887650"/>
            <a:chExt cx="2580300" cy="1304700"/>
          </a:xfrm>
        </p:grpSpPr>
        <p:sp>
          <p:nvSpPr>
            <p:cNvPr id="317" name="Google Shape;317;p26"/>
            <p:cNvSpPr/>
            <p:nvPr/>
          </p:nvSpPr>
          <p:spPr>
            <a:xfrm>
              <a:off x="1578775" y="1887650"/>
              <a:ext cx="2580300" cy="1304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8" name="Google Shape;318;p26"/>
            <p:cNvGrpSpPr/>
            <p:nvPr/>
          </p:nvGrpSpPr>
          <p:grpSpPr>
            <a:xfrm>
              <a:off x="1615325" y="2230949"/>
              <a:ext cx="2506198" cy="885105"/>
              <a:chOff x="1615300" y="2267462"/>
              <a:chExt cx="3139026" cy="1093937"/>
            </a:xfrm>
          </p:grpSpPr>
          <p:sp>
            <p:nvSpPr>
              <p:cNvPr id="319" name="Google Shape;319;p26"/>
              <p:cNvSpPr/>
              <p:nvPr/>
            </p:nvSpPr>
            <p:spPr>
              <a:xfrm>
                <a:off x="4364626" y="2267462"/>
                <a:ext cx="389700" cy="4074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26"/>
              <p:cNvSpPr/>
              <p:nvPr/>
            </p:nvSpPr>
            <p:spPr>
              <a:xfrm>
                <a:off x="4435578" y="2348913"/>
                <a:ext cx="233700" cy="2445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26"/>
              <p:cNvSpPr/>
              <p:nvPr/>
            </p:nvSpPr>
            <p:spPr>
              <a:xfrm>
                <a:off x="1929700" y="2314250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26"/>
              <p:cNvSpPr/>
              <p:nvPr/>
            </p:nvSpPr>
            <p:spPr>
              <a:xfrm>
                <a:off x="2622775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26"/>
              <p:cNvSpPr/>
              <p:nvPr/>
            </p:nvSpPr>
            <p:spPr>
              <a:xfrm>
                <a:off x="3619718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26"/>
              <p:cNvSpPr/>
              <p:nvPr/>
            </p:nvSpPr>
            <p:spPr>
              <a:xfrm>
                <a:off x="3201255" y="3043399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25" name="Google Shape;325;p26"/>
              <p:cNvCxnSpPr>
                <a:endCxn id="321" idx="2"/>
              </p:cNvCxnSpPr>
              <p:nvPr/>
            </p:nvCxnSpPr>
            <p:spPr>
              <a:xfrm>
                <a:off x="1615300" y="2469050"/>
                <a:ext cx="314400" cy="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26" name="Google Shape;326;p26"/>
              <p:cNvCxnSpPr>
                <a:stCxn id="321" idx="6"/>
                <a:endCxn id="322" idx="2"/>
              </p:cNvCxnSpPr>
              <p:nvPr/>
            </p:nvCxnSpPr>
            <p:spPr>
              <a:xfrm>
                <a:off x="2233600" y="2473250"/>
                <a:ext cx="38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27" name="Google Shape;327;p26"/>
              <p:cNvCxnSpPr>
                <a:stCxn id="322" idx="7"/>
                <a:endCxn id="323" idx="1"/>
              </p:cNvCxnSpPr>
              <p:nvPr/>
            </p:nvCxnSpPr>
            <p:spPr>
              <a:xfrm flipH="1" rot="-5400000">
                <a:off x="3272920" y="1970076"/>
                <a:ext cx="600" cy="782100"/>
              </a:xfrm>
              <a:prstGeom prst="curvedConnector3">
                <a:avLst>
                  <a:gd fmla="val -56813086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28" name="Google Shape;328;p26"/>
              <p:cNvCxnSpPr>
                <a:stCxn id="323" idx="3"/>
                <a:endCxn id="322" idx="5"/>
              </p:cNvCxnSpPr>
              <p:nvPr/>
            </p:nvCxnSpPr>
            <p:spPr>
              <a:xfrm rot="5400000">
                <a:off x="3272873" y="2194936"/>
                <a:ext cx="600" cy="782100"/>
              </a:xfrm>
              <a:prstGeom prst="curvedConnector3">
                <a:avLst>
                  <a:gd fmla="val 56813086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29" name="Google Shape;329;p26"/>
              <p:cNvCxnSpPr>
                <a:stCxn id="323" idx="4"/>
                <a:endCxn id="324" idx="6"/>
              </p:cNvCxnSpPr>
              <p:nvPr/>
            </p:nvCxnSpPr>
            <p:spPr>
              <a:xfrm rot="5400000">
                <a:off x="3353468" y="2784056"/>
                <a:ext cx="570000" cy="2664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30" name="Google Shape;330;p26"/>
              <p:cNvCxnSpPr>
                <a:stCxn id="324" idx="2"/>
                <a:endCxn id="322" idx="4"/>
              </p:cNvCxnSpPr>
              <p:nvPr/>
            </p:nvCxnSpPr>
            <p:spPr>
              <a:xfrm rot="10800000">
                <a:off x="2774655" y="2632399"/>
                <a:ext cx="426600" cy="5700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31" name="Google Shape;331;p26"/>
              <p:cNvCxnSpPr>
                <a:stCxn id="323" idx="6"/>
                <a:endCxn id="319" idx="2"/>
              </p:cNvCxnSpPr>
              <p:nvPr/>
            </p:nvCxnSpPr>
            <p:spPr>
              <a:xfrm flipH="1" rot="10800000">
                <a:off x="3923618" y="2471156"/>
                <a:ext cx="441000" cy="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sp>
        <p:nvSpPr>
          <p:cNvPr id="332" name="Google Shape;332;p26"/>
          <p:cNvSpPr/>
          <p:nvPr/>
        </p:nvSpPr>
        <p:spPr>
          <a:xfrm rot="5400000">
            <a:off x="5950188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6"/>
          <p:cNvSpPr/>
          <p:nvPr/>
        </p:nvSpPr>
        <p:spPr>
          <a:xfrm rot="5400000">
            <a:off x="6178788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6"/>
          <p:cNvSpPr/>
          <p:nvPr/>
        </p:nvSpPr>
        <p:spPr>
          <a:xfrm rot="5400000">
            <a:off x="6407388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6"/>
          <p:cNvSpPr/>
          <p:nvPr/>
        </p:nvSpPr>
        <p:spPr>
          <a:xfrm rot="5400000">
            <a:off x="6635988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6"/>
          <p:cNvSpPr/>
          <p:nvPr/>
        </p:nvSpPr>
        <p:spPr>
          <a:xfrm rot="5400000">
            <a:off x="6864588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5926050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338" name="Google Shape;338;p26"/>
          <p:cNvSpPr txBox="1"/>
          <p:nvPr/>
        </p:nvSpPr>
        <p:spPr>
          <a:xfrm>
            <a:off x="5948300" y="3438350"/>
            <a:ext cx="2343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Sufficiently Large Tape</a:t>
            </a:r>
            <a:endParaRPr sz="900"/>
          </a:p>
        </p:txBody>
      </p:sp>
      <p:sp>
        <p:nvSpPr>
          <p:cNvPr id="339" name="Google Shape;339;p26"/>
          <p:cNvSpPr/>
          <p:nvPr/>
        </p:nvSpPr>
        <p:spPr>
          <a:xfrm>
            <a:off x="6178800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6407400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6616800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6864600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7117350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7370100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345" name="Google Shape;345;p26"/>
          <p:cNvCxnSpPr/>
          <p:nvPr/>
        </p:nvCxnSpPr>
        <p:spPr>
          <a:xfrm rot="10800000">
            <a:off x="5924575" y="3114525"/>
            <a:ext cx="0" cy="55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26"/>
          <p:cNvCxnSpPr/>
          <p:nvPr/>
        </p:nvCxnSpPr>
        <p:spPr>
          <a:xfrm rot="10800000">
            <a:off x="6105601" y="2857350"/>
            <a:ext cx="9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47" name="Google Shape;347;p26"/>
          <p:cNvSpPr txBox="1"/>
          <p:nvPr/>
        </p:nvSpPr>
        <p:spPr>
          <a:xfrm>
            <a:off x="5843450" y="4175550"/>
            <a:ext cx="22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Computer</a:t>
            </a:r>
            <a:endParaRPr/>
          </a:p>
        </p:txBody>
      </p:sp>
      <p:sp>
        <p:nvSpPr>
          <p:cNvPr id="348" name="Google Shape;348;p26"/>
          <p:cNvSpPr txBox="1"/>
          <p:nvPr/>
        </p:nvSpPr>
        <p:spPr>
          <a:xfrm>
            <a:off x="1073700" y="3589050"/>
            <a:ext cx="22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string:</a:t>
            </a:r>
            <a:endParaRPr/>
          </a:p>
        </p:txBody>
      </p:sp>
      <p:sp>
        <p:nvSpPr>
          <p:cNvPr id="349" name="Google Shape;349;p26"/>
          <p:cNvSpPr/>
          <p:nvPr/>
        </p:nvSpPr>
        <p:spPr>
          <a:xfrm>
            <a:off x="1293800" y="4053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6"/>
          <p:cNvSpPr/>
          <p:nvPr/>
        </p:nvSpPr>
        <p:spPr>
          <a:xfrm>
            <a:off x="1499501" y="4053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6"/>
          <p:cNvSpPr/>
          <p:nvPr/>
        </p:nvSpPr>
        <p:spPr>
          <a:xfrm>
            <a:off x="1705203" y="4053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6"/>
          <p:cNvSpPr/>
          <p:nvPr/>
        </p:nvSpPr>
        <p:spPr>
          <a:xfrm>
            <a:off x="1910904" y="4053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6"/>
          <p:cNvSpPr/>
          <p:nvPr/>
        </p:nvSpPr>
        <p:spPr>
          <a:xfrm>
            <a:off x="2116606" y="4053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6"/>
          <p:cNvSpPr/>
          <p:nvPr/>
        </p:nvSpPr>
        <p:spPr>
          <a:xfrm>
            <a:off x="2322307" y="4053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6"/>
          <p:cNvSpPr/>
          <p:nvPr/>
        </p:nvSpPr>
        <p:spPr>
          <a:xfrm>
            <a:off x="2528009" y="4053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6"/>
          <p:cNvSpPr/>
          <p:nvPr/>
        </p:nvSpPr>
        <p:spPr>
          <a:xfrm>
            <a:off x="2845874" y="4053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357" name="Google Shape;357;p26"/>
          <p:cNvCxnSpPr/>
          <p:nvPr/>
        </p:nvCxnSpPr>
        <p:spPr>
          <a:xfrm>
            <a:off x="1401825" y="4251750"/>
            <a:ext cx="8400" cy="25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58" name="Google Shape;358;p26"/>
          <p:cNvSpPr txBox="1"/>
          <p:nvPr/>
        </p:nvSpPr>
        <p:spPr>
          <a:xfrm>
            <a:off x="6052950" y="1591188"/>
            <a:ext cx="1610100" cy="692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control unit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Theoretical to the Abstract</a:t>
            </a:r>
            <a:endParaRPr/>
          </a:p>
        </p:txBody>
      </p:sp>
      <p:sp>
        <p:nvSpPr>
          <p:cNvPr id="364" name="Google Shape;36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Turing Machine →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von Neumann Architecture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Harvard Architecture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5" name="Google Shape;3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0" y="1876425"/>
            <a:ext cx="3448050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4900" y="2166956"/>
            <a:ext cx="2972815" cy="171612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7"/>
          <p:cNvSpPr txBox="1"/>
          <p:nvPr/>
        </p:nvSpPr>
        <p:spPr>
          <a:xfrm>
            <a:off x="466725" y="4124325"/>
            <a:ext cx="63723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Consider writing a Java program for these machines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Architecture: MIPS </a:t>
            </a:r>
            <a:r>
              <a:rPr lang="en"/>
              <a:t>Microarchitecture</a:t>
            </a:r>
            <a:endParaRPr/>
          </a:p>
        </p:txBody>
      </p:sp>
      <p:pic>
        <p:nvPicPr>
          <p:cNvPr id="373" name="Google Shape;3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375" y="1103100"/>
            <a:ext cx="6481701" cy="373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Physical Architecture: ARM (7&amp;9) Microarchitectures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9" name="Google Shape;3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600" y="1130950"/>
            <a:ext cx="2950306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9"/>
          <p:cNvPicPr preferRelativeResize="0"/>
          <p:nvPr/>
        </p:nvPicPr>
        <p:blipFill rotWithShape="1">
          <a:blip r:embed="rId4">
            <a:alphaModFix/>
          </a:blip>
          <a:srcRect b="9977" l="7824" r="14625" t="5390"/>
          <a:stretch/>
        </p:blipFill>
        <p:spPr>
          <a:xfrm>
            <a:off x="609600" y="1203325"/>
            <a:ext cx="2171700" cy="364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Architectures: Examples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6" name="Google Shape;3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600" y="1130950"/>
            <a:ext cx="2950306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30"/>
          <p:cNvPicPr preferRelativeResize="0"/>
          <p:nvPr/>
        </p:nvPicPr>
        <p:blipFill rotWithShape="1">
          <a:blip r:embed="rId4">
            <a:alphaModFix/>
          </a:blip>
          <a:srcRect b="9977" l="7824" r="14625" t="5390"/>
          <a:stretch/>
        </p:blipFill>
        <p:spPr>
          <a:xfrm>
            <a:off x="609600" y="1203325"/>
            <a:ext cx="2171700" cy="364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2374051" y="1912625"/>
            <a:ext cx="3862999" cy="222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125" y="600075"/>
            <a:ext cx="333375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225900" y="4654200"/>
            <a:ext cx="86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/>
        </p:nvSpPr>
        <p:spPr>
          <a:xfrm>
            <a:off x="225900" y="247700"/>
            <a:ext cx="288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OSI and TCP/IP Models</a:t>
            </a:r>
            <a:endParaRPr sz="1600"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827875" y="796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{7EBA7BD5-8FFA-4A5E-B0AB-F76BCCF69CEA}</a:tableStyleId>
              </a:tblPr>
              <a:tblGrid>
                <a:gridCol w="653925"/>
                <a:gridCol w="1100700"/>
                <a:gridCol w="856475"/>
                <a:gridCol w="862625"/>
                <a:gridCol w="1195050"/>
                <a:gridCol w="1128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Layer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Name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Example Protocol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Naming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Transported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Hardware Device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Application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http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url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Presentation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---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Session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---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Transport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TCP/IP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socket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segment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Network / Internet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IPv4 IPv6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IP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packet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router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 Link / Link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Ethernet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MAC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frame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switch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Physical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802.11g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Interface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symbols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hub, bridge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8" name="Google Shape;68;p15"/>
          <p:cNvCxnSpPr/>
          <p:nvPr/>
        </p:nvCxnSpPr>
        <p:spPr>
          <a:xfrm flipH="1" rot="10800000">
            <a:off x="357300" y="2858325"/>
            <a:ext cx="7154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5"/>
          <p:cNvSpPr/>
          <p:nvPr/>
        </p:nvSpPr>
        <p:spPr>
          <a:xfrm>
            <a:off x="7276500" y="2372325"/>
            <a:ext cx="265800" cy="494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 rot="10800000">
            <a:off x="7274950" y="2858325"/>
            <a:ext cx="265800" cy="494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6881700" y="1922600"/>
            <a:ext cx="105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Host layers</a:t>
            </a:r>
            <a:endParaRPr sz="1300"/>
          </a:p>
        </p:txBody>
      </p:sp>
      <p:sp>
        <p:nvSpPr>
          <p:cNvPr id="72" name="Google Shape;72;p15"/>
          <p:cNvSpPr txBox="1"/>
          <p:nvPr/>
        </p:nvSpPr>
        <p:spPr>
          <a:xfrm>
            <a:off x="6880150" y="3417550"/>
            <a:ext cx="1177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Media layers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Layers Simplified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1:  Physical Layer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mechanics of sending symbols -- restricted (maybe) to one's and zero's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Layer 2: Data Link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When to start and stop an individual message between two </a:t>
            </a:r>
            <a:r>
              <a:rPr lang="en" u="sng"/>
              <a:t>connected</a:t>
            </a:r>
            <a:r>
              <a:rPr lang="en"/>
              <a:t> location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Layer 3: Network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Sending a message from A to B to C to D to … to 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Layer 4: Transport 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Transmitting/Ensuring a complete message from A to Z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Address performance issues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IPv4 Packet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0" l="0" r="754" t="0"/>
          <a:stretch/>
        </p:blipFill>
        <p:spPr>
          <a:xfrm>
            <a:off x="264225" y="1005998"/>
            <a:ext cx="8568075" cy="272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things down or building them up.</a:t>
            </a:r>
            <a:endParaRPr/>
          </a:p>
        </p:txBody>
      </p:sp>
      <p:graphicFrame>
        <p:nvGraphicFramePr>
          <p:cNvPr id="90" name="Google Shape;90;p18"/>
          <p:cNvGraphicFramePr/>
          <p:nvPr/>
        </p:nvGraphicFramePr>
        <p:xfrm>
          <a:off x="1844050" y="112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{7EBA7BD5-8FFA-4A5E-B0AB-F76BCCF69CEA}</a:tableStyleId>
              </a:tblPr>
              <a:tblGrid>
                <a:gridCol w="1661975"/>
                <a:gridCol w="1661975"/>
                <a:gridCol w="1661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Size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Network Layer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Architecture 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MTU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segment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64-1522 octets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 bytes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paragraph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 (or 64) bits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 bits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octet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byte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bits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nibble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nibble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bit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symbol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of Computation</a:t>
            </a:r>
            <a:endParaRPr/>
          </a:p>
        </p:txBody>
      </p:sp>
      <p:graphicFrame>
        <p:nvGraphicFramePr>
          <p:cNvPr id="96" name="Google Shape;96;p19"/>
          <p:cNvGraphicFramePr/>
          <p:nvPr/>
        </p:nvGraphicFramePr>
        <p:xfrm>
          <a:off x="561000" y="207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{7EBA7BD5-8FFA-4A5E-B0AB-F76BCCF69CEA}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Turning Machines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Recursively Enumerable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TM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(Q, Σ, 𝚪, q0, 𝛅)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 Bounded Automata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Context Sensitive Languages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LBA(Q, Σ, 𝚪, q0, 𝛅)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Pushdown Automata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Context Free Languages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PDA(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Q, Σ, 𝚪, 𝛅, q0, z0, F)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Finite State Automata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Regular Expressions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(Q, Σ, 𝛅, q0, F)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Sequential Circuits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Combinational Logic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Boolean Algebra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9650" y="227400"/>
            <a:ext cx="2477200" cy="158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Combinational Logic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upon Boolean Algebra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inputs and outputs restricted to True (1)  and False (0)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Operations are restricted to:  AND (*) , OR (+), NOT (')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Equivalent to Digital Logic, with gates: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used as a building blocks: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050">
                <a:highlight>
                  <a:srgbClr val="FFFFFF"/>
                </a:highlight>
              </a:rPr>
              <a:t>XOR:  A ⊕ B  is equivalent to   (A + B) * (A' + B') </a:t>
            </a:r>
            <a:br>
              <a:rPr lang="en" sz="1050">
                <a:highlight>
                  <a:srgbClr val="FFFFFF"/>
                </a:highlight>
              </a:rPr>
            </a:b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 Half-Adder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6400" y="3581950"/>
            <a:ext cx="209550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4775" y="2510975"/>
            <a:ext cx="53965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7425" y="2510975"/>
            <a:ext cx="64758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4830" y="3067700"/>
            <a:ext cx="53965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06655" y="2510975"/>
            <a:ext cx="647580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Circuits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Introduce feedback loops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Creates latch or flip-flop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circuit with only two stable states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 SR Latch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5075" y="2207988"/>
            <a:ext cx="2095500" cy="1533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6" name="Google Shape;116;p21"/>
          <p:cNvGraphicFramePr/>
          <p:nvPr/>
        </p:nvGraphicFramePr>
        <p:xfrm>
          <a:off x="1059550" y="249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{7EBA7BD5-8FFA-4A5E-B0AB-F76BCCF69CEA}</a:tableStyleId>
              </a:tblPr>
              <a:tblGrid>
                <a:gridCol w="382850"/>
                <a:gridCol w="382850"/>
                <a:gridCol w="382850"/>
                <a:gridCol w="889725"/>
                <a:gridCol w="2354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Q</a:t>
                      </a:r>
                      <a:endParaRPr sz="1100"/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Output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Description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Q</a:t>
                      </a:r>
                      <a:endParaRPr sz="1100"/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Q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Hold State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Q</a:t>
                      </a:r>
                      <a:endParaRPr sz="1100"/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Reset / Clear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Q</a:t>
                      </a:r>
                      <a:endParaRPr sz="1100"/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Set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Q</a:t>
                      </a:r>
                      <a:endParaRPr sz="1100"/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Not allowed:  Error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