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6dd5299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c6dd5299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6dd529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c6dd529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6dd5299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6dd5299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6dd5299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c6dd5299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c6dd5299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c6dd5299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wCwXEcUVbWOeueJrvf8SI20CdZvbu8c8kcQG7g4aISs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indent="-317500" lvl="1" marL="914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envp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7183400" y="1442525"/>
            <a:ext cx="3654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</a:t>
            </a:r>
            <a:r>
              <a:rPr lang="en"/>
              <a:t>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"arg3"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flipH="1" rot="10800000">
            <a:off x="5270875" y="3826575"/>
            <a:ext cx="958500" cy="22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flipH="1" rot="10800000">
            <a:off x="5270875" y="4290525"/>
            <a:ext cx="1743000" cy="6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flipH="1" rot="10800000">
            <a:off x="2775325" y="3819675"/>
            <a:ext cx="2006400" cy="49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</a:t>
            </a:r>
            <a:r>
              <a:rPr lang="en"/>
              <a:t>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68" name="Google Shape;268;p22"/>
          <p:cNvCxnSpPr>
            <a:stCxn id="266" idx="2"/>
            <a:endCxn id="265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22"/>
          <p:cNvCxnSpPr>
            <a:stCxn id="267" idx="2"/>
            <a:endCxn id="264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&amp;c</a:t>
            </a:r>
            <a:endParaRPr b="1"/>
          </a:p>
        </p:txBody>
      </p:sp>
      <p:sp>
        <p:nvSpPr>
          <p:cNvPr id="271" name="Google Shape;271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p:</a:t>
            </a:r>
            <a:endParaRPr b="1"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73" name="Google Shape;273;p22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7885725" y="347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885725" y="6934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6756675" y="1038996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</a:t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7885725" y="10389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7885725" y="13846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6756675" y="1730196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885725" y="1730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7885725" y="2075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6756675" y="2421396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7885725" y="2421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0x0006</a:t>
            </a:r>
            <a:endParaRPr sz="900"/>
          </a:p>
        </p:txBody>
      </p:sp>
      <p:sp>
        <p:nvSpPr>
          <p:cNvPr id="291" name="Google Shape;291;p22"/>
          <p:cNvSpPr/>
          <p:nvPr/>
        </p:nvSpPr>
        <p:spPr>
          <a:xfrm>
            <a:off x="6756675" y="271550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885725" y="27155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885725" y="30610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6756675" y="340670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885725" y="34067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7885725" y="37522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of the computer moves </a:t>
            </a:r>
            <a:r>
              <a:rPr lang="en"/>
              <a:t>through </a:t>
            </a:r>
            <a:br>
              <a:rPr lang="en"/>
            </a:br>
            <a:r>
              <a:rPr lang="en"/>
              <a:t>       a well-defined cycle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point in time, a single process is in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loosely speaking a process is equivalent to a program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admit:		A request is made to allow your program to content for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dispatch:		Your program is given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exit:			Your program asserts that it is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interrupt:		The OS seizes control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trap: 			Your program (implicitly or explicitly) requests a service to be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completion: 	The request is satisfied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Invoke the program: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Wait to use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for as long as you can -- Until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(Exit)		You are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(Interrupt) 	You get interrupted by some outside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(Trap) 	You need help because you made an error or you requested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were interrupted, goto Step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trap, and then goto Step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 from the error,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the requested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Driving your Car from LA to Vegas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need to allocate a buffer, a block of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byte buffer[8];</a:t>
            </a:r>
            <a:br>
              <a:rPr lang="en"/>
            </a:br>
            <a:r>
              <a:rPr lang="en"/>
              <a:t>	int * p = &amp;buffer;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a read request to the OS, providing: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identifier of the file to read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location of the buffer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number of bytes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retval = read(fd, &amp;buffer, 8);  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values passed to read?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Value of retval informs what happened.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== -1:  	error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== 0:	end of file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&lt;= 8:	number of bytes read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Cast the code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retval = read(fd, (void *) &amp;buffer, 8);  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341750" y="252525"/>
            <a:ext cx="3689700" cy="84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int retval;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int fd; 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fd = open("/home/steve/filename", O_RDONLY);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9525" y="39754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fmla="val -1124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</a:t>
            </a:r>
            <a:r>
              <a:rPr lang="en" sz="1300">
                <a:solidFill>
                  <a:schemeClr val="dk2"/>
                </a:solidFill>
              </a:rPr>
              <a:t>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</a:t>
            </a:r>
            <a:r>
              <a:rPr lang="en"/>
              <a:t>fficient</a:t>
            </a:r>
            <a:r>
              <a:rPr lang="en"/>
              <a:t> Approach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</a:t>
            </a:r>
            <a:r>
              <a:rPr lang="en" sz="1929"/>
              <a:t>:  </a:t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67800" y="1565250"/>
            <a:ext cx="4204200" cy="7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568875" y="3049925"/>
            <a:ext cx="869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87" name="Google Shape;187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88" name="Google Shape;188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0" name="Google Shape;190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2" name="Google Shape;192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4" name="Google Shape;194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196" name="Google Shape;196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198" name="Google Shape;198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07" name="Google Shape;207;p19"/>
          <p:cNvCxnSpPr>
            <a:stCxn id="185" idx="3"/>
            <a:endCxn id="203" idx="1"/>
          </p:cNvCxnSpPr>
          <p:nvPr/>
        </p:nvCxnSpPr>
        <p:spPr>
          <a:xfrm>
            <a:off x="6438275" y="3250025"/>
            <a:ext cx="798300" cy="1222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" name="Google Shape;208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&amp;c</a:t>
            </a:r>
            <a:endParaRPr b="1"/>
          </a:p>
        </p:txBody>
      </p:sp>
      <p:sp>
        <p:nvSpPr>
          <p:cNvPr id="217" name="Google Shape;217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:</a:t>
            </a:r>
            <a:endParaRPr b="1"/>
          </a:p>
        </p:txBody>
      </p:sp>
      <p:sp>
        <p:nvSpPr>
          <p:cNvPr id="218" name="Google Shape;218;p20"/>
          <p:cNvSpPr/>
          <p:nvPr/>
        </p:nvSpPr>
        <p:spPr>
          <a:xfrm>
            <a:off x="1304350" y="5143500"/>
            <a:ext cx="360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3" name="Google Shape;223;p20"/>
          <p:cNvCxnSpPr>
            <a:stCxn id="221" idx="2"/>
            <a:endCxn id="220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0"/>
          <p:cNvCxnSpPr>
            <a:stCxn id="222" idx="2"/>
            <a:endCxn id="219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all know what an array is right!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is just an array of integers (from 0..255):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mem[index] =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know what an associative array 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just an array that stores both the lval and rval of a variable: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array["name"]=value;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use "name" to lookup the appropriate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memory to the right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memory</a:t>
            </a:r>
            <a:r>
              <a:rPr lang="en"/>
              <a:t> that I have created for this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your name, update the associated value to be equal to your index.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is to say, if your name is steven execute the following statement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steven = &amp;steven;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33" name="Google Shape;233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35" name="Google Shape;235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</a:t>
            </a:r>
            <a:r>
              <a:rPr lang="en" sz="1200"/>
              <a:t>:</a:t>
            </a:r>
            <a:endParaRPr sz="1200"/>
          </a:p>
        </p:txBody>
      </p:sp>
      <p:sp>
        <p:nvSpPr>
          <p:cNvPr id="237" name="Google Shape;237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38" name="Google Shape;238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</a:t>
            </a:r>
            <a:r>
              <a:rPr lang="en" sz="1200"/>
              <a:t>:</a:t>
            </a:r>
            <a:endParaRPr sz="1200"/>
          </a:p>
        </p:txBody>
      </p:sp>
      <p:sp>
        <p:nvSpPr>
          <p:cNvPr id="242" name="Google Shape;242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43" name="Google Shape;243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</a:t>
            </a:r>
            <a:r>
              <a:rPr lang="en" sz="1200"/>
              <a:t>:</a:t>
            </a:r>
            <a:endParaRPr sz="1200"/>
          </a:p>
        </p:txBody>
      </p:sp>
      <p:sp>
        <p:nvSpPr>
          <p:cNvPr id="247" name="Google Shape;247;p21"/>
          <p:cNvSpPr/>
          <p:nvPr/>
        </p:nvSpPr>
        <p:spPr>
          <a:xfrm>
            <a:off x="788572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48" name="Google Shape;248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</a:t>
            </a:r>
            <a:r>
              <a:rPr lang="en" sz="1200"/>
              <a:t>:</a:t>
            </a:r>
            <a:endParaRPr sz="1200"/>
          </a:p>
        </p:txBody>
      </p:sp>
      <p:sp>
        <p:nvSpPr>
          <p:cNvPr id="250" name="Google Shape;250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1" name="Google Shape;251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53" name="Google Shape;253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</a:t>
            </a:r>
            <a:r>
              <a:rPr lang="en" sz="1200"/>
              <a:t>:</a:t>
            </a:r>
            <a:endParaRPr sz="1200"/>
          </a:p>
        </p:txBody>
      </p:sp>
      <p:sp>
        <p:nvSpPr>
          <p:cNvPr id="255" name="Google Shape;255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56" name="Google Shape;256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