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f5a620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f5a620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f5a620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f5a620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35413a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35413a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OMP122/comp122-s22" TargetMode="External"/><Relationship Id="rId4" Type="http://schemas.openxmlformats.org/officeDocument/2006/relationships/hyperlink" Target="https://github.com/COMP122" TargetMode="External"/><Relationship Id="rId5" Type="http://schemas.openxmlformats.org/officeDocument/2006/relationships/hyperlink" Target="https://github.com/COMP122/comp122-s22.git" TargetMode="External"/><Relationship Id="rId6" Type="http://schemas.openxmlformats.org/officeDocument/2006/relationships/hyperlink" Target="http://github.com/COMP122/mars-mips.git" TargetMode="External"/><Relationship Id="rId7" Type="http://schemas.openxmlformats.org/officeDocument/2006/relationships/hyperlink" Target="https://github.com/COMP122/first-assignmen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sun-comp-122.slack.com" TargetMode="External"/><Relationship Id="rId4" Type="http://schemas.openxmlformats.org/officeDocument/2006/relationships/hyperlink" Target="https://github.com/COMP122/first-assignment" TargetMode="External"/><Relationship Id="rId5" Type="http://schemas.openxmlformats.org/officeDocument/2006/relationships/hyperlink" Target="https://missing.csail.mit.edu/202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 Agenda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Greetings</a:t>
            </a:r>
            <a:r>
              <a:rPr lang="en"/>
              <a:t> and Introductions: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 of Online Meeting Notes:  notes_01_24.md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Class Material</a:t>
            </a:r>
            <a:r>
              <a:rPr lang="en"/>
              <a:t>: </a:t>
            </a: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https://github.com/COMP122/comp122-s22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COMP122 Home: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https://github.com/COMP122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class-material: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https://github.com/COMP122/comp122-s22.git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mars-mips: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http://github.com/COMP122/mars-mips.git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Canonical Class Directory: ~/Desktop/classes/comp122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Syllabus:  syllabus.md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93333"/>
              <a:buChar char="○"/>
            </a:pPr>
            <a:r>
              <a:rPr lang="en"/>
              <a:t>Schedule: </a:t>
            </a:r>
            <a:r>
              <a:rPr lang="en"/>
              <a:t>class-material/administrative/schedule.pdf </a:t>
            </a:r>
            <a:r>
              <a:rPr lang="en" sz="1500"/>
              <a:t>(subject to change)</a:t>
            </a:r>
            <a:endParaRPr sz="1500"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Assignments: deliverables/assignments.md</a:t>
            </a:r>
            <a:endParaRPr sz="1500"/>
          </a:p>
          <a:p>
            <a:pPr indent="-30241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https://github.com/COMP122/first-assignment</a:t>
            </a:r>
            <a:br>
              <a:rPr lang="en" sz="1500"/>
            </a:br>
            <a:endParaRPr sz="15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Tools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Context for the Class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Slack: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https://csun-comp-122.slack.com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Sublime Editor:   Recommended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Markdown Language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Assignment: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https://github.com/COMP122/first-assignment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 Classroom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MARS (MIPS Assembler and Runtime Simulator)</a:t>
            </a:r>
            <a:br>
              <a:rPr lang="en" sz="1350">
                <a:solidFill>
                  <a:schemeClr val="dk1"/>
                </a:solidFill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missing semester: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https://missing.csail.mit.edu/2020/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Shell, Shell Tools and Scripting, Command-line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Version Control (Git)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Editors (vim)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Languages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Domain Specific</a:t>
            </a:r>
            <a:br>
              <a:rPr lang="en" sz="1100"/>
            </a:br>
            <a:br>
              <a:rPr lang="en" sz="1100"/>
            </a:b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Compilers &amp; Interpreters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Analysis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lexicographical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syntaxical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semantics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Language Optimization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Machine Optimization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Translation:  TAC → MIPS</a:t>
            </a:r>
            <a:br>
              <a:rPr lang="en" sz="1100"/>
            </a:b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Hardware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General Types: Registers / Stack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Specific CPU Controls</a:t>
            </a:r>
            <a:br>
              <a:rPr lang="en" sz="1100"/>
            </a:br>
            <a:endParaRPr sz="1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CLI: compilation exercise</a:t>
            </a:r>
            <a:endParaRPr sz="1500"/>
          </a:p>
        </p:txBody>
      </p:sp>
      <p:sp>
        <p:nvSpPr>
          <p:cNvPr id="67" name="Google Shape;67;p15"/>
          <p:cNvSpPr/>
          <p:nvPr/>
        </p:nvSpPr>
        <p:spPr>
          <a:xfrm>
            <a:off x="3457627" y="1578675"/>
            <a:ext cx="2027400" cy="115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770469" y="1941075"/>
            <a:ext cx="1216200" cy="18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.i</a:t>
            </a:r>
            <a:endParaRPr sz="1200"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Languages, Compilers, and Hardware: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404075" y="924400"/>
            <a:ext cx="1806732" cy="7720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404075" y="3591400"/>
            <a:ext cx="1806732" cy="7720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083200" y="1763050"/>
            <a:ext cx="448500" cy="182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649991" y="2691325"/>
            <a:ext cx="13149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Translation Process</a:t>
            </a:r>
            <a:endParaRPr sz="1000"/>
          </a:p>
        </p:txBody>
      </p:sp>
      <p:sp>
        <p:nvSpPr>
          <p:cNvPr id="74" name="Google Shape;74;p15"/>
          <p:cNvSpPr/>
          <p:nvPr/>
        </p:nvSpPr>
        <p:spPr>
          <a:xfrm>
            <a:off x="7533600" y="1045175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.java</a:t>
            </a:r>
            <a:endParaRPr sz="1200"/>
          </a:p>
        </p:txBody>
      </p:sp>
      <p:sp>
        <p:nvSpPr>
          <p:cNvPr id="75" name="Google Shape;75;p15"/>
          <p:cNvSpPr/>
          <p:nvPr/>
        </p:nvSpPr>
        <p:spPr>
          <a:xfrm>
            <a:off x="3647000" y="2322075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Assembly:    .s</a:t>
            </a:r>
            <a:endParaRPr sz="1200"/>
          </a:p>
        </p:txBody>
      </p:sp>
      <p:sp>
        <p:nvSpPr>
          <p:cNvPr id="76" name="Google Shape;76;p15"/>
          <p:cNvSpPr/>
          <p:nvPr/>
        </p:nvSpPr>
        <p:spPr>
          <a:xfrm>
            <a:off x="3647000" y="2855475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Object:      .o</a:t>
            </a:r>
            <a:endParaRPr sz="1200"/>
          </a:p>
        </p:txBody>
      </p:sp>
      <p:sp>
        <p:nvSpPr>
          <p:cNvPr id="77" name="Google Shape;77;p15"/>
          <p:cNvSpPr/>
          <p:nvPr/>
        </p:nvSpPr>
        <p:spPr>
          <a:xfrm>
            <a:off x="3647000" y="3388875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Executable:  a.out</a:t>
            </a:r>
            <a:endParaRPr sz="1200"/>
          </a:p>
        </p:txBody>
      </p:sp>
      <p:sp>
        <p:nvSpPr>
          <p:cNvPr id="78" name="Google Shape;78;p15"/>
          <p:cNvSpPr/>
          <p:nvPr/>
        </p:nvSpPr>
        <p:spPr>
          <a:xfrm>
            <a:off x="7559875" y="2028200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Object:      .class</a:t>
            </a:r>
            <a:endParaRPr sz="1200"/>
          </a:p>
        </p:txBody>
      </p:sp>
      <p:sp>
        <p:nvSpPr>
          <p:cNvPr id="79" name="Google Shape;79;p15"/>
          <p:cNvSpPr txBox="1"/>
          <p:nvPr/>
        </p:nvSpPr>
        <p:spPr>
          <a:xfrm>
            <a:off x="7631191" y="2919925"/>
            <a:ext cx="13149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Virtual Machine</a:t>
            </a:r>
            <a:endParaRPr sz="1000"/>
          </a:p>
        </p:txBody>
      </p:sp>
      <p:sp>
        <p:nvSpPr>
          <p:cNvPr id="80" name="Google Shape;80;p15"/>
          <p:cNvSpPr/>
          <p:nvPr/>
        </p:nvSpPr>
        <p:spPr>
          <a:xfrm flipH="1" rot="-5400000">
            <a:off x="7743025" y="3384175"/>
            <a:ext cx="559500" cy="719700"/>
          </a:xfrm>
          <a:prstGeom prst="bentUpArrow">
            <a:avLst>
              <a:gd fmla="val 25000" name="adj1"/>
              <a:gd fmla="val 25865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5"/>
          <p:cNvCxnSpPr>
            <a:stCxn id="74" idx="2"/>
            <a:endCxn id="78" idx="0"/>
          </p:cNvCxnSpPr>
          <p:nvPr/>
        </p:nvCxnSpPr>
        <p:spPr>
          <a:xfrm>
            <a:off x="8265450" y="1383875"/>
            <a:ext cx="26400" cy="6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7871650" y="1570750"/>
            <a:ext cx="834000" cy="27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javac</a:t>
            </a:r>
            <a:endParaRPr sz="600"/>
          </a:p>
        </p:txBody>
      </p:sp>
      <p:cxnSp>
        <p:nvCxnSpPr>
          <p:cNvPr id="83" name="Google Shape;83;p15"/>
          <p:cNvCxnSpPr>
            <a:stCxn id="78" idx="2"/>
            <a:endCxn id="79" idx="0"/>
          </p:cNvCxnSpPr>
          <p:nvPr/>
        </p:nvCxnSpPr>
        <p:spPr>
          <a:xfrm flipH="1">
            <a:off x="8288725" y="2366900"/>
            <a:ext cx="3000" cy="5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 txBox="1"/>
          <p:nvPr/>
        </p:nvSpPr>
        <p:spPr>
          <a:xfrm>
            <a:off x="7871650" y="2485150"/>
            <a:ext cx="834000" cy="27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java</a:t>
            </a:r>
            <a:endParaRPr sz="600"/>
          </a:p>
        </p:txBody>
      </p:sp>
      <p:sp>
        <p:nvSpPr>
          <p:cNvPr id="85" name="Google Shape;85;p15"/>
          <p:cNvSpPr txBox="1"/>
          <p:nvPr/>
        </p:nvSpPr>
        <p:spPr>
          <a:xfrm>
            <a:off x="3982375" y="984309"/>
            <a:ext cx="719700" cy="72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cc:  ← .h, .c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.i ← cpp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.s ← ccom</a:t>
            </a:r>
            <a:br>
              <a:rPr lang="en" sz="700"/>
            </a:br>
            <a:r>
              <a:rPr lang="en" sz="700"/>
              <a:t>     .o ← as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.out ← ld </a:t>
            </a:r>
            <a:endParaRPr sz="700"/>
          </a:p>
        </p:txBody>
      </p:sp>
      <p:cxnSp>
        <p:nvCxnSpPr>
          <p:cNvPr id="86" name="Google Shape;86;p15"/>
          <p:cNvCxnSpPr>
            <a:stCxn id="87" idx="2"/>
            <a:endCxn id="75" idx="0"/>
          </p:cNvCxnSpPr>
          <p:nvPr/>
        </p:nvCxnSpPr>
        <p:spPr>
          <a:xfrm>
            <a:off x="4378564" y="1991647"/>
            <a:ext cx="300" cy="3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>
            <a:stCxn id="75" idx="2"/>
            <a:endCxn id="76" idx="0"/>
          </p:cNvCxnSpPr>
          <p:nvPr/>
        </p:nvCxnSpPr>
        <p:spPr>
          <a:xfrm>
            <a:off x="4378850" y="2660775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>
            <a:stCxn id="76" idx="2"/>
            <a:endCxn id="77" idx="0"/>
          </p:cNvCxnSpPr>
          <p:nvPr/>
        </p:nvCxnSpPr>
        <p:spPr>
          <a:xfrm>
            <a:off x="4378850" y="3194175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/>
          <p:nvPr/>
        </p:nvSpPr>
        <p:spPr>
          <a:xfrm>
            <a:off x="3646714" y="1652947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.c</a:t>
            </a:r>
            <a:endParaRPr sz="1200"/>
          </a:p>
        </p:txBody>
      </p:sp>
      <p:sp>
        <p:nvSpPr>
          <p:cNvPr id="90" name="Google Shape;90;p15"/>
          <p:cNvSpPr/>
          <p:nvPr/>
        </p:nvSpPr>
        <p:spPr>
          <a:xfrm rot="5402886">
            <a:off x="4533966" y="3536344"/>
            <a:ext cx="357300" cy="743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205850" y="3784275"/>
            <a:ext cx="151800" cy="6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kernel</a:t>
            </a:r>
            <a:endParaRPr sz="500"/>
          </a:p>
        </p:txBody>
      </p:sp>
      <p:sp>
        <p:nvSpPr>
          <p:cNvPr id="92" name="Google Shape;92;p15"/>
          <p:cNvSpPr/>
          <p:nvPr/>
        </p:nvSpPr>
        <p:spPr>
          <a:xfrm>
            <a:off x="7339450" y="3631875"/>
            <a:ext cx="151800" cy="6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kernel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