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10EDB5-2B30-4CE8-96EB-DCE09F5E296E}">
  <a:tblStyle styleId="{6B10EDB5-2B30-4CE8-96EB-DCE09F5E2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e35ae5d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e35ae5d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docs.google.com/spreadsheets/d/1r9cj9x71JBVv3En-cOYanqRW4zSz53oSXLlScOparqY/edit#gid=500040217" TargetMode="External"/><Relationship Id="rId7" Type="http://schemas.openxmlformats.org/officeDocument/2006/relationships/hyperlink" Target="https://docs.google.com/spreadsheets/d/1r9cj9x71JBVv3En-cOYanqRW4zSz53oSXLlScOparqY/edit#gid=1551601964" TargetMode="External"/><Relationship Id="rId8" Type="http://schemas.openxmlformats.org/officeDocument/2006/relationships/hyperlink" Target="https://docs.google.com/spreadsheets/d/1r9cj9x71JBVv3En-cOYanqRW4zSz53oSXLlScOparqY/edit#gid=50004021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eJCdUuydOccLiJcQDYv-PRZVd6jbiM67V7GPXYJYqAs/edit#gid=143983238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ileformat.info/info/charset/UTF-8/list.htm" TargetMode="External"/><Relationship Id="rId4" Type="http://schemas.openxmlformats.org/officeDocument/2006/relationships/hyperlink" Target="https://www.fileformat.info/info/charset/UTF-8/list.htm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eUNgDk746G9y_BstasdvrxU6iA7T5FdsiBWwvo0TH7M/edit#gid=0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{6B10EDB5-2B30-4CE8-96EB-DCE09F5E296E}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rect b="b" l="l" r="r" t="t"/>
            <a:pathLst>
              <a:path extrusionOk="0" h="114690" w="39703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501025" y="2919100"/>
            <a:ext cx="2364900" cy="3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{6B10EDB5-2B30-4CE8-96EB-DCE09F5E296E}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(6 bits) The </a:t>
            </a:r>
            <a:r>
              <a:rPr b="1" lang="en" u="sng"/>
              <a:t>op</a:t>
            </a:r>
            <a:r>
              <a:rPr lang="en"/>
              <a:t>eration to be performed  (</a:t>
            </a:r>
            <a:r>
              <a:rPr lang="en" u="sng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also indicates the encoding format to be used!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three primary formats:  R, I, and J.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fields determine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which registers are used (</a:t>
            </a:r>
            <a:r>
              <a:rPr lang="en" u="sng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rs</a:t>
            </a:r>
            <a:r>
              <a:rPr lang="en"/>
              <a:t>: first source register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rt</a:t>
            </a:r>
            <a:r>
              <a:rPr lang="en"/>
              <a:t>: second register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rd</a:t>
            </a:r>
            <a:r>
              <a:rPr lang="en"/>
              <a:t>: destination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the amount a value is </a:t>
            </a:r>
            <a:r>
              <a:rPr b="1" lang="en" u="sng"/>
              <a:t>sh</a:t>
            </a:r>
            <a:r>
              <a:rPr lang="en"/>
              <a:t>ifted (range: 0 .. 31)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(6 bits) the mathematical </a:t>
            </a:r>
            <a:r>
              <a:rPr b="1" lang="en" u="sng"/>
              <a:t>func</a:t>
            </a:r>
            <a:r>
              <a:rPr lang="en"/>
              <a:t>tion to be performed 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MIPS Encoding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(16 bits) the </a:t>
            </a:r>
            <a:r>
              <a:rPr b="1" lang="en" u="sng"/>
              <a:t>imm</a:t>
            </a:r>
            <a:r>
              <a:rPr lang="en"/>
              <a:t>ediate value (range: -2048 .. 2047)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(26 bits) the </a:t>
            </a:r>
            <a:r>
              <a:rPr b="1" lang="en" u="sng"/>
              <a:t>addr</a:t>
            </a:r>
            <a:r>
              <a:rPr lang="en"/>
              <a:t>ess / 4 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154900" y="-240675"/>
            <a:ext cx="2847900" cy="14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primary instruction encodings include: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R-type (register)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using only registers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0x014b4020		(2# 0000 0001 0100 1011 0100 0000 0010 0000)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</a:t>
            </a:r>
            <a:r>
              <a:rPr lang="en" sz="1300"/>
              <a:t>add $t0, $t1, $t2   		($t0 = $t1 + $t2)</a:t>
            </a:r>
            <a:br>
              <a:rPr lang="en" sz="1300"/>
            </a:b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I-type (immediate)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</a:t>
            </a:r>
            <a:r>
              <a:rPr lang="en" sz="1300"/>
              <a:t>instructions with immediate values: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0x21280005 	         (2# )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addi $t0, $t1, 5 		($t0 = $t1 + 5)</a:t>
            </a:r>
            <a:br>
              <a:rPr lang="en" sz="1300"/>
            </a:b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J-type (jump)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that perform unconditional jumps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 0x0810000		(2# 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</a:t>
            </a:r>
            <a:r>
              <a:rPr lang="en" sz="1300"/>
              <a:t>j label 				# goto label = 0x00400000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Encoding for the keyboard</a:t>
            </a:r>
            <a:endParaRPr/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your keyboard.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a-z, A-Z, 0-9,  !@#$%^&amp;*()_+-~`,./&lt;&gt;?;':"[]\{}|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don't forget:  space, tab, return, and delete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plus we need other stuff: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total, we we have 128 things to encode  (2^n &lt;= 128, what is the value of n? 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devise an encoding that maps </a:t>
            </a:r>
            <a:r>
              <a:rPr lang="en"/>
              <a:t>everything</a:t>
            </a:r>
            <a:r>
              <a:rPr lang="en"/>
              <a:t> to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bits do we need?  How many things do we bits in a byte?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of a fixed-width encoding!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build a table!   </a:t>
            </a:r>
            <a:r>
              <a:rPr lang="en" u="sng">
                <a:solidFill>
                  <a:schemeClr val="hlink"/>
                </a:solidFill>
                <a:hlinkClick r:id="rId3"/>
              </a:rPr>
              <a:t>Keyboard Table (ASCII Encoding)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ASCII: </a:t>
            </a:r>
            <a:endParaRPr/>
          </a:p>
        </p:txBody>
      </p:sp>
      <p:sp>
        <p:nvSpPr>
          <p:cNvPr id="349" name="Google Shape;3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</a:t>
            </a:r>
            <a:r>
              <a:rPr lang="en"/>
              <a:t> man ascii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mars:  use the syscall macros:   print_type[_i](v)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#include "syscall.macros"'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print_binary(reg)           # syscall 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print_octal(reg)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print_hex(reg)              # syscall 34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print_int(reg)                # syscall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print_unsigned(reg)     # syscall 36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print_char(reg)             # syscall 11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print_bcd(reg)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6741600" y="4568875"/>
            <a:ext cx="24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printf("%x\n", a);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</a:t>
            </a:r>
            <a:r>
              <a:rPr lang="en"/>
              <a:t>t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</a:t>
            </a:r>
            <a:r>
              <a:rPr lang="en"/>
              <a:t>integrity</a:t>
            </a:r>
            <a:r>
              <a:rPr lang="en"/>
              <a:t>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/>
        </p:nvSpPr>
        <p:spPr>
          <a:xfrm>
            <a:off x="779675" y="1443125"/>
            <a:ext cx="2542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 $s0, </a:t>
            </a:r>
            <a:r>
              <a:rPr lang="en">
                <a:solidFill>
                  <a:schemeClr val="dk1"/>
                </a:solidFill>
              </a:rPr>
              <a:t>'a'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print_binary($s0)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01101001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use that bit to encode more stuff:  0..255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have even more stuff.  Let's use 16 bits to encode: 0..64K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now we have doubled what we need to send..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variable-length encoding.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only a byte for the most common symbols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MSB to indicate a variable length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UTF-8: encodes &gt;2,000,000 (2^21) values, using a maximum of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four type of bytes: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ASCII byte:  		begins with a 0  (1-byte indicator)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Continuation byte: 	begins with a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2-byte Indicator: 		begins with a 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3-byte Indicator: 		begins with a 1110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4-byte Indicator: 		begins with a 11110</a:t>
            </a: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</a:t>
            </a:r>
            <a:r>
              <a:rPr lang="en" u="sng">
                <a:solidFill>
                  <a:schemeClr val="hlink"/>
                </a:solidFill>
                <a:hlinkClick r:id="rId4"/>
              </a:rPr>
              <a:t>characters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</a:t>
            </a: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{6B10EDB5-2B30-4CE8-96EB-DCE09F5E296E}</a:tableStyleId>
              </a:tblPr>
              <a:tblGrid>
                <a:gridCol w="653925"/>
                <a:gridCol w="1100700"/>
                <a:gridCol w="856475"/>
                <a:gridCol w="862625"/>
                <a:gridCol w="1195050"/>
                <a:gridCol w="112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Layer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 Protocol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Transported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Hardware Device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flipH="1" rot="10800000">
            <a:off x="357300" y="3239325"/>
            <a:ext cx="7154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 l="0" r="0" t="0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754" t="211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</a:t>
            </a:r>
            <a:r>
              <a:rPr lang="en" sz="1100"/>
              <a:t>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1273200" y="472838"/>
            <a:ext cx="6778800" cy="6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xxxxxxxxxxxxxxxxxxxxxxxxxxxxxxxx</a:t>
            </a: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>
              <a:highlight>
                <a:schemeClr val="accent6"/>
              </a:highlight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Gap, Preamble, and Start of Frame:</a:t>
            </a:r>
            <a:endParaRPr sz="1225"/>
          </a:p>
          <a:p>
            <a:pPr indent="-29051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/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Mac Address: </a:t>
            </a:r>
            <a:r>
              <a:rPr lang="en" sz="1162"/>
              <a:t>3c:06:30:40:2d:8e</a:t>
            </a:r>
            <a:endParaRPr sz="1162"/>
          </a:p>
          <a:p>
            <a:pPr indent="-2970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94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Length:</a:t>
            </a:r>
            <a:r>
              <a:rPr lang="en" sz="1162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Payload:</a:t>
            </a:r>
            <a:endParaRPr sz="1225"/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/>
              <a:t>CRC: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 xxxx xxxx xxxx xxxx xxxx xxxx xxxx</a:t>
            </a:r>
            <a:endParaRPr sz="1225"/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</a:t>
            </a:r>
            <a:endParaRPr sz="1225"/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of bits: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Inter-Packet Gap, </a:t>
            </a:r>
            <a:r>
              <a:rPr lang="en"/>
              <a:t>Preamble, Start of Frame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Flags: Reserved, Don't Fragment, More Fragments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Length, Version Number, TTL, etc.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Protocol Lookup Table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 Address:  3c:06:30:40:2d:8e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0011 1100 : 0000 0100 : 0011 000 : 0100 0000 : 0010 1101 : 1000 1110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-&gt; Binary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 Address: www.csun.edu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Dotted Decimal Notation: 130.166.238.19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1000 0010  .  1010 0110  .  1110 1110 .  0001 0011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Decimal -&gt; Binary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(follows the IPv4 header)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images, video, audio, colors, etc.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flipH="1" rot="10800000">
            <a:off x="2790695" y="1958970"/>
            <a:ext cx="2777400" cy="66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flipH="1" rot="10800000">
            <a:off x="6082350" y="1674075"/>
            <a:ext cx="10050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flipH="1" rot="10800000">
            <a:off x="7511100" y="1627650"/>
            <a:ext cx="6828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flipH="1" rot="10800000">
            <a:off x="7511054" y="2192825"/>
            <a:ext cx="682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{6B10EDB5-2B30-4CE8-96EB-DCE09F5E296E}</a:tableStyleId>
              </a:tblPr>
              <a:tblGrid>
                <a:gridCol w="1114475"/>
                <a:gridCol w="1171625"/>
                <a:gridCol w="1143050"/>
              </a:tblGrid>
              <a:tr h="39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104   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783375" y="2604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 c d e f g h i j k 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"/>
              <a:t> Lookup Tables: 	e.g.,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Octal (3 bit chunks): 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20660564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010  000 110 110 000 101 110 100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Coded Decimal (4</a:t>
            </a:r>
            <a:r>
              <a:rPr lang="en"/>
              <a:t> bit chunks):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(4 bit chunks) : 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/>
              <a:t>Base64 (6 bit chunks):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Q2F0			010000  110110 000101 110100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ASCII (8 bit chunks):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		 	01000011  01100001 01110100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MIPS Instruction (32 bit chunks):	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add $t0,$t1,$t2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"/>
              <a:t>Various Lengths: </a:t>
            </a:r>
            <a:r>
              <a:rPr lang="en" sz="1367"/>
              <a:t>(function used to perform the mapping)</a:t>
            </a:r>
            <a:endParaRPr sz="1367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"/>
              <a:t>short int  (16 bit chunks):</a:t>
            </a:r>
            <a:r>
              <a:rPr lang="en" sz="1100"/>
              <a:t>  	                                  </a:t>
            </a:r>
            <a:r>
              <a:rPr lang="en" sz="1208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8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	…                    32,767</a:t>
            </a:r>
            <a:endParaRPr sz="120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 (32 bit chunks): 			                       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	…             2,147,483,647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long int (64 bit chunks):		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,223,372,036,854,775,807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 Length: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UTF-8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Unicode Transformation Format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1 byte to 4 bytes used to encode each character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525" y="3501700"/>
            <a:ext cx="2179374" cy="146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flipH="1" rot="10800000">
            <a:off x="719375" y="2433650"/>
            <a:ext cx="78984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</a:t>
            </a:r>
            <a:r>
              <a:rPr lang="en"/>
              <a:t>6 &amp;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{6B10EDB5-2B30-4CE8-96EB-DCE09F5E296E}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