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B692A8-48BE-4468-BABA-273684A0D2D3}">
  <a:tblStyle styleId="{A7B692A8-48BE-4468-BABA-273684A0D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22"/>
          <p:cNvCxnSpPr/>
          <p:nvPr/>
        </p:nvCxnSpPr>
        <p:spPr>
          <a:xfrm flipH="1" rot="10800000">
            <a:off x="1910075" y="35136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represented as:  m x 10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operations on large and small numbers.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earth:   </a:t>
            </a:r>
            <a:r>
              <a:rPr lang="en">
                <a:highlight>
                  <a:srgbClr val="FFFFFF"/>
                </a:highlight>
              </a:rPr>
              <a:t>92,000,000 =  9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>
                <a:highlight>
                  <a:srgbClr val="FFFFFF"/>
                </a:highlight>
              </a:rPr>
              <a:t>2 x 10</a:t>
            </a:r>
            <a:r>
              <a:rPr baseline="30000" lang="en">
                <a:highlight>
                  <a:srgbClr val="FFFFFF"/>
                </a:highlight>
              </a:rPr>
              <a:t>7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mars: 143,000,000 = 1.43 x 10</a:t>
            </a:r>
            <a:r>
              <a:rPr baseline="30000" lang="en"/>
              <a:t>8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representation of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notion of infinity, and NaN (0 / 0 = ?, 0 x infinity =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of: </a:t>
            </a:r>
            <a:r>
              <a:rPr lang="en"/>
              <a:t>-1.1011101 x 2 </a:t>
            </a:r>
            <a:r>
              <a:rPr baseline="30000" lang="en"/>
              <a:t>-1001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Assume a size of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the whole part is alway "1", so I left it out!</a:t>
            </a:r>
            <a:endParaRPr baseline="30000" sz="1800"/>
          </a:p>
        </p:txBody>
      </p:sp>
      <p:sp>
        <p:nvSpPr>
          <p:cNvPr id="181" name="Google Shape;181;p23"/>
          <p:cNvSpPr txBox="1"/>
          <p:nvPr/>
        </p:nvSpPr>
        <p:spPr>
          <a:xfrm>
            <a:off x="6775600" y="716250"/>
            <a:ext cx="1652400" cy="9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14.3 x 10</a:t>
            </a:r>
            <a:r>
              <a:rPr baseline="30000" lang="en" sz="1600"/>
              <a:t>7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  9.2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  5.1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404213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5716075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4076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7673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10537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44341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78146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110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749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- 0.000100101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</a:t>
            </a:r>
            <a:r>
              <a:rPr lang="en"/>
              <a:t>- </a:t>
            </a:r>
            <a:r>
              <a:rPr lang="en"/>
              <a:t>1.0100101  x 2 </a:t>
            </a:r>
            <a:r>
              <a:rPr baseline="30000" lang="en"/>
              <a:t>- 100 (4)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6167600" y="13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698500"/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</a:t>
                      </a:r>
                      <a:r>
                        <a:rPr lang="en" sz="900"/>
                        <a:t>Bias: 4)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fmla="val -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8" name="Google Shape;218;p24"/>
          <p:cNvCxnSpPr>
            <a:endCxn id="217" idx="1"/>
          </p:cNvCxnSpPr>
          <p:nvPr/>
        </p:nvCxnSpPr>
        <p:spPr>
          <a:xfrm flipH="1" rot="10800000">
            <a:off x="2912850" y="624925"/>
            <a:ext cx="1420800" cy="903300"/>
          </a:xfrm>
          <a:prstGeom prst="bentConnector3">
            <a:avLst>
              <a:gd fmla="val 74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4"/>
          <p:cNvCxnSpPr/>
          <p:nvPr/>
        </p:nvCxnSpPr>
        <p:spPr>
          <a:xfrm flipH="1" rot="10800000">
            <a:off x="2902625" y="1536450"/>
            <a:ext cx="12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8588175" y="1384013"/>
            <a:ext cx="612600" cy="35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6516850" y="9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4"/>
          <p:cNvSpPr txBox="1"/>
          <p:nvPr/>
        </p:nvSpPr>
        <p:spPr>
          <a:xfrm>
            <a:off x="-15150" y="8625"/>
            <a:ext cx="25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foreshadow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42.25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10#42.25	(Bash shell)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 x10^ 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4.225E02	(calculators)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Hexadecimal: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0x2A.4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16#2A.4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2.A4  x16^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052</a:t>
            </a:r>
            <a:r>
              <a:rPr lang="en"/>
              <a:t>.2 </a:t>
            </a:r>
            <a:r>
              <a:rPr lang="en"/>
              <a:t>		(Java, C, etc, but not 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0o52.2 		(Javascript)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8#52.2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5.22  x8^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0b101010.01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2#101010.01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1.0101001 x2^ 101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COMP122: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spacing for clarity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separators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signs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- 101001.0100 x 2^  -101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1010 1010 1101 1111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10 1111, 10100, 00101, 10101, 10100, 10 1010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int, long long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 (singal), double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+ 4.225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957925" y="41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1457175"/>
                <a:gridCol w="1457175"/>
                <a:gridCol w="1457175"/>
                <a:gridCol w="1457175"/>
              </a:tblGrid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941700"/>
                <a:gridCol w="941700"/>
                <a:gridCol w="941700"/>
                <a:gridCol w="941700"/>
                <a:gridCol w="941700"/>
                <a:gridCol w="941700"/>
                <a:gridCol w="94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905000"/>
                <a:gridCol w="2014575"/>
                <a:gridCol w="1999950"/>
              </a:tblGrid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x 16 = 144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 x 1 = 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905000"/>
                <a:gridCol w="2014575"/>
                <a:gridCol w="199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* 64 =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 * 8 = 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* 1 =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454125"/>
                <a:gridCol w="45412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460975" y="5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{A7B692A8-48BE-4468-BABA-273684A0D2D3}</a:tableStyleId>
              </a:tblPr>
              <a:tblGrid>
                <a:gridCol w="1177400"/>
                <a:gridCol w="1874850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flipH="1" rot="10800000">
            <a:off x="5018600" y="3368800"/>
            <a:ext cx="1630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fmla="val 48959" name="adj1"/>
              <a:gd fmla="val 397255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