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Source Code Pr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8D6E2FC-F025-48D8-A6CF-72C42F51AEF4}">
  <a:tblStyle styleId="{78D6E2FC-F025-48D8-A6CF-72C42F51AE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.fntdata"/><Relationship Id="rId11" Type="http://schemas.openxmlformats.org/officeDocument/2006/relationships/slide" Target="slides/slide5.xml"/><Relationship Id="rId22" Type="http://schemas.openxmlformats.org/officeDocument/2006/relationships/font" Target="fonts/SourceCodePro-boldItalic.fntdata"/><Relationship Id="rId10" Type="http://schemas.openxmlformats.org/officeDocument/2006/relationships/slide" Target="slides/slide4.xml"/><Relationship Id="rId21" Type="http://schemas.openxmlformats.org/officeDocument/2006/relationships/font" Target="fonts/SourceCodePr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SourceCodePro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02e65bbb2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02e65bbb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f02e65bb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f02e65bb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f02e65bbb2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f02e65bbb2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119df1c0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119df1c0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02e65bbb2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02e65bbb2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def9804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def9804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02e65bbb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02e65bbb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def980446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def98044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02e65bbb2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02e65bbb2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02e65bbb2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f02e65bbb2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02e65bbb2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f02e65bbb2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02e65bbb2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f02e65bbb2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medium.com/swlh/what-does-risc-and-cisc-mean-in-2020-7b4d42c9a9d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MIPS Microarchitecture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375" y="1103100"/>
            <a:ext cx="6481701" cy="373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Organization  </a:t>
            </a:r>
            <a:r>
              <a:rPr lang="en" sz="2244"/>
              <a:t>(java program)</a:t>
            </a:r>
            <a:endParaRPr sz="2244"/>
          </a:p>
        </p:txBody>
      </p:sp>
      <p:sp>
        <p:nvSpPr>
          <p:cNvPr id="224" name="Google Shape;22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rPr lang="en" sz="1162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class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62">
                <a:solidFill>
                  <a:srgbClr val="C18401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Main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{</a:t>
            </a: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public static int x = 5;</a:t>
            </a: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int y = 7;</a:t>
            </a: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62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public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62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62">
                <a:solidFill>
                  <a:srgbClr val="4078F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addNumbers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1162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a, </a:t>
            </a:r>
            <a:r>
              <a:rPr lang="en" sz="1162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b) {</a:t>
            </a: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162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sum = a + b;</a:t>
            </a: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162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sum;</a:t>
            </a: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162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public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62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static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62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62">
                <a:solidFill>
                  <a:srgbClr val="4078F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main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(String[] args) {</a:t>
            </a: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</a:t>
            </a:r>
            <a:r>
              <a:rPr lang="en" sz="1162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num1 = </a:t>
            </a:r>
            <a:r>
              <a:rPr lang="en" sz="1162">
                <a:solidFill>
                  <a:srgbClr val="986801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25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</a:t>
            </a:r>
            <a:r>
              <a:rPr lang="en" sz="1162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num2 = </a:t>
            </a:r>
            <a:r>
              <a:rPr lang="en" sz="1162">
                <a:solidFill>
                  <a:srgbClr val="986801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15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162">
                <a:solidFill>
                  <a:srgbClr val="A0A1A7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// create an object of Main</a:t>
            </a: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Main obj = </a:t>
            </a:r>
            <a:r>
              <a:rPr lang="en" sz="1162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new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Main();</a:t>
            </a: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162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result = obj.addNumbers(num1, num2);</a:t>
            </a: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System.out.println(</a:t>
            </a:r>
            <a:r>
              <a:rPr lang="en" sz="1162">
                <a:solidFill>
                  <a:srgbClr val="50A14F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"Sum is: "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+ result);</a:t>
            </a: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35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5" name="Google Shape;225;p22"/>
          <p:cNvSpPr/>
          <p:nvPr/>
        </p:nvSpPr>
        <p:spPr>
          <a:xfrm>
            <a:off x="5384475" y="1487375"/>
            <a:ext cx="1695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.text </a:t>
            </a:r>
            <a:r>
              <a:rPr lang="en" sz="1300"/>
              <a:t>(INSTRUCTIONS)</a:t>
            </a:r>
            <a:endParaRPr sz="1300"/>
          </a:p>
        </p:txBody>
      </p:sp>
      <p:sp>
        <p:nvSpPr>
          <p:cNvPr id="226" name="Google Shape;226;p22"/>
          <p:cNvSpPr/>
          <p:nvPr/>
        </p:nvSpPr>
        <p:spPr>
          <a:xfrm>
            <a:off x="5384475" y="2060075"/>
            <a:ext cx="1695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.data</a:t>
            </a:r>
            <a:br>
              <a:rPr lang="en"/>
            </a:br>
            <a:endParaRPr/>
          </a:p>
        </p:txBody>
      </p:sp>
      <p:sp>
        <p:nvSpPr>
          <p:cNvPr id="227" name="Google Shape;227;p22"/>
          <p:cNvSpPr/>
          <p:nvPr/>
        </p:nvSpPr>
        <p:spPr>
          <a:xfrm>
            <a:off x="5384475" y="2708975"/>
            <a:ext cx="1695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br>
              <a:rPr lang="en"/>
            </a:br>
            <a:r>
              <a:rPr lang="en"/>
              <a:t>int a; int b;</a:t>
            </a:r>
            <a:endParaRPr/>
          </a:p>
        </p:txBody>
      </p:sp>
      <p:sp>
        <p:nvSpPr>
          <p:cNvPr id="228" name="Google Shape;228;p22"/>
          <p:cNvSpPr/>
          <p:nvPr/>
        </p:nvSpPr>
        <p:spPr>
          <a:xfrm>
            <a:off x="5384475" y="3380050"/>
            <a:ext cx="1695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MIPS ISA Architecture: OS interface</a:t>
            </a:r>
            <a:endParaRPr/>
          </a:p>
        </p:txBody>
      </p:sp>
      <p:sp>
        <p:nvSpPr>
          <p:cNvPr id="234" name="Google Shape;23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Calls:  'syscall' instruction</a:t>
            </a:r>
            <a:endParaRPr/>
          </a:p>
        </p:txBody>
      </p:sp>
      <p:graphicFrame>
        <p:nvGraphicFramePr>
          <p:cNvPr id="235" name="Google Shape;235;p23"/>
          <p:cNvGraphicFramePr/>
          <p:nvPr/>
        </p:nvGraphicFramePr>
        <p:xfrm>
          <a:off x="983650" y="181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{78D6E2FC-F025-48D8-A6CF-72C42F51AEF4}</a:tableStyleId>
              </a:tblPr>
              <a:tblGrid>
                <a:gridCol w="1469750"/>
                <a:gridCol w="655575"/>
                <a:gridCol w="1997650"/>
                <a:gridCol w="2257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Service 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$v0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input:  $a0..$a3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output: $v0..$v1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print integer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$a0 = value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read integer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$v0 = value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malloc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$a0 = size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$v0 = buffer address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file read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$a0 = fd,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$a1 = buffer address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$a2 = num bytes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$v0 = bytes read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-1 == error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0 == eof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42" name="Google Shape;242;p24"/>
          <p:cNvGraphicFramePr/>
          <p:nvPr/>
        </p:nvGraphicFramePr>
        <p:xfrm>
          <a:off x="952450" y="160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{78D6E2FC-F025-48D8-A6CF-72C42F51AEF4}</a:tableStyleId>
              </a:tblPr>
              <a:tblGrid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43" name="Google Shape;243;p24"/>
          <p:cNvGraphicFramePr/>
          <p:nvPr/>
        </p:nvGraphicFramePr>
        <p:xfrm>
          <a:off x="814400" y="223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{78D6E2FC-F025-48D8-A6CF-72C42F51AEF4}</a:tableStyleId>
              </a:tblPr>
              <a:tblGrid>
                <a:gridCol w="635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44" name="Google Shape;244;p24"/>
          <p:cNvGraphicFramePr/>
          <p:nvPr/>
        </p:nvGraphicFramePr>
        <p:xfrm>
          <a:off x="2414600" y="223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{78D6E2FC-F025-48D8-A6CF-72C42F51AEF4}</a:tableStyleId>
              </a:tblPr>
              <a:tblGrid>
                <a:gridCol w="635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13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 Set Architectures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ISA is one level above the physical architecture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Defines the following: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Supported instruction and their semantics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Supported data types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Registers: size, number, and purpose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Memory: layout, addressing, alignment, endiance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Memory is an array of bytes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OS interface: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Does not define the following: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technology used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chip layout 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memory implementation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etc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Very Similar to an API: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RISC versus CISC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Reduced Instruction Set Computer (RISC)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Complex Instruction Set Computer (CISC)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5928625" y="3943625"/>
            <a:ext cx="1102500" cy="43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x86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7359744" y="3943625"/>
            <a:ext cx="1102500" cy="43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x86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5963264" y="2176600"/>
            <a:ext cx="1102500" cy="43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ARM</a:t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7341421" y="2176600"/>
            <a:ext cx="1102500" cy="43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MIPS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6304125" y="1748600"/>
            <a:ext cx="17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RISC Examples</a:t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5821075" y="3607400"/>
            <a:ext cx="1317600" cy="857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AMD</a:t>
            </a:r>
            <a:endParaRPr sz="1000"/>
          </a:p>
        </p:txBody>
      </p:sp>
      <p:sp>
        <p:nvSpPr>
          <p:cNvPr id="68" name="Google Shape;68;p14"/>
          <p:cNvSpPr txBox="1"/>
          <p:nvPr/>
        </p:nvSpPr>
        <p:spPr>
          <a:xfrm>
            <a:off x="5429975" y="529960"/>
            <a:ext cx="3610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endiance: the order of bytes within a word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big:      1,2,3,4        (yy/mm/dd)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little:     4,3,2,1       (dd/mm/yy)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middle: 3,4,1,2       (mm/dd/yy)</a:t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7268875" y="3607400"/>
            <a:ext cx="1317600" cy="857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INTEL</a:t>
            </a:r>
            <a:endParaRPr sz="1000"/>
          </a:p>
        </p:txBody>
      </p:sp>
      <p:sp>
        <p:nvSpPr>
          <p:cNvPr id="70" name="Google Shape;70;p14"/>
          <p:cNvSpPr txBox="1"/>
          <p:nvPr/>
        </p:nvSpPr>
        <p:spPr>
          <a:xfrm>
            <a:off x="6094025" y="3191125"/>
            <a:ext cx="241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CISC Examples</a:t>
            </a:r>
            <a:endParaRPr/>
          </a:p>
        </p:txBody>
      </p:sp>
      <p:cxnSp>
        <p:nvCxnSpPr>
          <p:cNvPr id="71" name="Google Shape;71;p14"/>
          <p:cNvCxnSpPr/>
          <p:nvPr/>
        </p:nvCxnSpPr>
        <p:spPr>
          <a:xfrm rot="-5400000">
            <a:off x="4387650" y="1122825"/>
            <a:ext cx="1484400" cy="896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" name="Google Shape;72;p14"/>
          <p:cNvSpPr txBox="1"/>
          <p:nvPr/>
        </p:nvSpPr>
        <p:spPr>
          <a:xfrm>
            <a:off x="-20850" y="4713150"/>
            <a:ext cx="836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Easy Read: </a:t>
            </a:r>
            <a:r>
              <a:rPr lang="en" sz="1350" u="sng">
                <a:solidFill>
                  <a:schemeClr val="hlink"/>
                </a:solidFill>
                <a:hlinkClick r:id="rId3"/>
              </a:rPr>
              <a:t>https://medium.com/swlh/what-does-risc-and-cisc-mean-in-2020-7b4d42c9a9de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TM(Q, Σ, 𝚪, 𝛅, q0)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Tape: sufficiently large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specialized control unit (aka firmware)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specialized program placed on tape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generic program placed on tape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 coming from an I/O device</a:t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5276850" y="962025"/>
            <a:ext cx="3177300" cy="317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/>
              <a:t>Universal</a:t>
            </a:r>
            <a:r>
              <a:rPr lang="en"/>
              <a:t> Computer</a:t>
            </a:r>
            <a:endParaRPr/>
          </a:p>
        </p:txBody>
      </p:sp>
      <p:grpSp>
        <p:nvGrpSpPr>
          <p:cNvPr id="80" name="Google Shape;80;p15"/>
          <p:cNvGrpSpPr/>
          <p:nvPr/>
        </p:nvGrpSpPr>
        <p:grpSpPr>
          <a:xfrm>
            <a:off x="5567850" y="1319325"/>
            <a:ext cx="2580300" cy="1304700"/>
            <a:chOff x="1578775" y="1887650"/>
            <a:chExt cx="2580300" cy="1304700"/>
          </a:xfrm>
        </p:grpSpPr>
        <p:sp>
          <p:nvSpPr>
            <p:cNvPr id="81" name="Google Shape;81;p15"/>
            <p:cNvSpPr/>
            <p:nvPr/>
          </p:nvSpPr>
          <p:spPr>
            <a:xfrm>
              <a:off x="1578775" y="1887650"/>
              <a:ext cx="2580300" cy="1304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" name="Google Shape;82;p15"/>
            <p:cNvGrpSpPr/>
            <p:nvPr/>
          </p:nvGrpSpPr>
          <p:grpSpPr>
            <a:xfrm>
              <a:off x="1615325" y="2230949"/>
              <a:ext cx="2506198" cy="885105"/>
              <a:chOff x="1615300" y="2267462"/>
              <a:chExt cx="3139026" cy="1093937"/>
            </a:xfrm>
          </p:grpSpPr>
          <p:sp>
            <p:nvSpPr>
              <p:cNvPr id="83" name="Google Shape;83;p15"/>
              <p:cNvSpPr/>
              <p:nvPr/>
            </p:nvSpPr>
            <p:spPr>
              <a:xfrm>
                <a:off x="4364626" y="2267462"/>
                <a:ext cx="389700" cy="4074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4435578" y="2348913"/>
                <a:ext cx="233700" cy="2445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1929700" y="2314250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22775" y="2314256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3619718" y="2314256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3201255" y="3043399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89" name="Google Shape;89;p15"/>
              <p:cNvCxnSpPr>
                <a:endCxn id="85" idx="2"/>
              </p:cNvCxnSpPr>
              <p:nvPr/>
            </p:nvCxnSpPr>
            <p:spPr>
              <a:xfrm>
                <a:off x="1615300" y="2469050"/>
                <a:ext cx="314400" cy="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90" name="Google Shape;90;p15"/>
              <p:cNvCxnSpPr>
                <a:stCxn id="85" idx="6"/>
                <a:endCxn id="86" idx="2"/>
              </p:cNvCxnSpPr>
              <p:nvPr/>
            </p:nvCxnSpPr>
            <p:spPr>
              <a:xfrm>
                <a:off x="2233600" y="2473250"/>
                <a:ext cx="389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91" name="Google Shape;91;p15"/>
              <p:cNvCxnSpPr>
                <a:stCxn id="86" idx="7"/>
                <a:endCxn id="87" idx="1"/>
              </p:cNvCxnSpPr>
              <p:nvPr/>
            </p:nvCxnSpPr>
            <p:spPr>
              <a:xfrm flipH="1" rot="-5400000">
                <a:off x="3272920" y="1970076"/>
                <a:ext cx="600" cy="782100"/>
              </a:xfrm>
              <a:prstGeom prst="curvedConnector3">
                <a:avLst>
                  <a:gd fmla="val -56813086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92" name="Google Shape;92;p15"/>
              <p:cNvCxnSpPr>
                <a:stCxn id="87" idx="3"/>
                <a:endCxn id="86" idx="5"/>
              </p:cNvCxnSpPr>
              <p:nvPr/>
            </p:nvCxnSpPr>
            <p:spPr>
              <a:xfrm rot="5400000">
                <a:off x="3272873" y="2194936"/>
                <a:ext cx="600" cy="782100"/>
              </a:xfrm>
              <a:prstGeom prst="curvedConnector3">
                <a:avLst>
                  <a:gd fmla="val 56813086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93" name="Google Shape;93;p15"/>
              <p:cNvCxnSpPr>
                <a:stCxn id="87" idx="4"/>
                <a:endCxn id="88" idx="6"/>
              </p:cNvCxnSpPr>
              <p:nvPr/>
            </p:nvCxnSpPr>
            <p:spPr>
              <a:xfrm rot="5400000">
                <a:off x="3353468" y="2784056"/>
                <a:ext cx="570000" cy="266400"/>
              </a:xfrm>
              <a:prstGeom prst="curvedConnector2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94" name="Google Shape;94;p15"/>
              <p:cNvCxnSpPr>
                <a:stCxn id="88" idx="2"/>
                <a:endCxn id="86" idx="4"/>
              </p:cNvCxnSpPr>
              <p:nvPr/>
            </p:nvCxnSpPr>
            <p:spPr>
              <a:xfrm rot="10800000">
                <a:off x="2774655" y="2632399"/>
                <a:ext cx="426600" cy="570000"/>
              </a:xfrm>
              <a:prstGeom prst="curvedConnector2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95" name="Google Shape;95;p15"/>
              <p:cNvCxnSpPr>
                <a:stCxn id="87" idx="6"/>
                <a:endCxn id="83" idx="2"/>
              </p:cNvCxnSpPr>
              <p:nvPr/>
            </p:nvCxnSpPr>
            <p:spPr>
              <a:xfrm flipH="1" rot="10800000">
                <a:off x="3923618" y="2471156"/>
                <a:ext cx="441000" cy="2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</p:grpSp>
      <p:sp>
        <p:nvSpPr>
          <p:cNvPr id="96" name="Google Shape;96;p15"/>
          <p:cNvSpPr/>
          <p:nvPr/>
        </p:nvSpPr>
        <p:spPr>
          <a:xfrm rot="5400000">
            <a:off x="5950188" y="32389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 rot="5400000">
            <a:off x="6178788" y="32389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 rot="5400000">
            <a:off x="6407388" y="32389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 rot="5400000">
            <a:off x="6635988" y="32389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 rot="5400000">
            <a:off x="6864588" y="32389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5926050" y="32389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102" name="Google Shape;102;p15"/>
          <p:cNvSpPr txBox="1"/>
          <p:nvPr/>
        </p:nvSpPr>
        <p:spPr>
          <a:xfrm>
            <a:off x="5948300" y="3438350"/>
            <a:ext cx="2343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Sufficiently Large Tape</a:t>
            </a:r>
            <a:endParaRPr sz="900"/>
          </a:p>
        </p:txBody>
      </p:sp>
      <p:sp>
        <p:nvSpPr>
          <p:cNvPr id="103" name="Google Shape;103;p15"/>
          <p:cNvSpPr/>
          <p:nvPr/>
        </p:nvSpPr>
        <p:spPr>
          <a:xfrm>
            <a:off x="6178800" y="32389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6407400" y="32389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6616800" y="32389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6864600" y="32389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7117350" y="32389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7370100" y="32389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cxnSp>
        <p:nvCxnSpPr>
          <p:cNvPr id="109" name="Google Shape;109;p15"/>
          <p:cNvCxnSpPr/>
          <p:nvPr/>
        </p:nvCxnSpPr>
        <p:spPr>
          <a:xfrm rot="10800000">
            <a:off x="5924575" y="3114525"/>
            <a:ext cx="0" cy="55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5"/>
          <p:cNvCxnSpPr/>
          <p:nvPr/>
        </p:nvCxnSpPr>
        <p:spPr>
          <a:xfrm rot="10800000">
            <a:off x="6105601" y="2857350"/>
            <a:ext cx="9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11" name="Google Shape;111;p15"/>
          <p:cNvSpPr txBox="1"/>
          <p:nvPr/>
        </p:nvSpPr>
        <p:spPr>
          <a:xfrm>
            <a:off x="5843450" y="4175550"/>
            <a:ext cx="224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Universal Computer</a:t>
            </a: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073700" y="3589050"/>
            <a:ext cx="223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string:</a:t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>
            <a:off x="1293800" y="40537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1499501" y="40537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/>
          <p:nvPr/>
        </p:nvSpPr>
        <p:spPr>
          <a:xfrm>
            <a:off x="1705203" y="40537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5"/>
          <p:cNvSpPr/>
          <p:nvPr/>
        </p:nvSpPr>
        <p:spPr>
          <a:xfrm>
            <a:off x="1910904" y="40537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/>
          <p:nvPr/>
        </p:nvSpPr>
        <p:spPr>
          <a:xfrm>
            <a:off x="2116606" y="40537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5"/>
          <p:cNvSpPr/>
          <p:nvPr/>
        </p:nvSpPr>
        <p:spPr>
          <a:xfrm>
            <a:off x="2322307" y="40537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/>
          <p:nvPr/>
        </p:nvSpPr>
        <p:spPr>
          <a:xfrm>
            <a:off x="2528009" y="40537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5"/>
          <p:cNvSpPr/>
          <p:nvPr/>
        </p:nvSpPr>
        <p:spPr>
          <a:xfrm>
            <a:off x="2845874" y="40537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cxnSp>
        <p:nvCxnSpPr>
          <p:cNvPr id="121" name="Google Shape;121;p15"/>
          <p:cNvCxnSpPr/>
          <p:nvPr/>
        </p:nvCxnSpPr>
        <p:spPr>
          <a:xfrm>
            <a:off x="1401825" y="4251750"/>
            <a:ext cx="8400" cy="25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22" name="Google Shape;122;p15"/>
          <p:cNvSpPr txBox="1"/>
          <p:nvPr/>
        </p:nvSpPr>
        <p:spPr>
          <a:xfrm>
            <a:off x="6052950" y="1591188"/>
            <a:ext cx="1610100" cy="6927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control unit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23" name="Google Shape;123;p15"/>
          <p:cNvSpPr txBox="1"/>
          <p:nvPr/>
        </p:nvSpPr>
        <p:spPr>
          <a:xfrm>
            <a:off x="4093200" y="962025"/>
            <a:ext cx="9504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OS</a:t>
            </a:r>
            <a:endParaRPr/>
          </a:p>
        </p:txBody>
      </p:sp>
      <p:sp>
        <p:nvSpPr>
          <p:cNvPr id="124" name="Google Shape;124;p15"/>
          <p:cNvSpPr txBox="1"/>
          <p:nvPr/>
        </p:nvSpPr>
        <p:spPr>
          <a:xfrm>
            <a:off x="3956250" y="4575750"/>
            <a:ext cx="13206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program</a:t>
            </a:r>
            <a:endParaRPr/>
          </a:p>
        </p:txBody>
      </p:sp>
      <p:cxnSp>
        <p:nvCxnSpPr>
          <p:cNvPr id="125" name="Google Shape;125;p15"/>
          <p:cNvCxnSpPr>
            <a:endCxn id="123" idx="2"/>
          </p:cNvCxnSpPr>
          <p:nvPr/>
        </p:nvCxnSpPr>
        <p:spPr>
          <a:xfrm flipH="1" rot="10800000">
            <a:off x="3107100" y="1362225"/>
            <a:ext cx="1461300" cy="1292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5"/>
          <p:cNvCxnSpPr>
            <a:endCxn id="124" idx="0"/>
          </p:cNvCxnSpPr>
          <p:nvPr/>
        </p:nvCxnSpPr>
        <p:spPr>
          <a:xfrm flipH="1" rot="-5400000">
            <a:off x="3685050" y="3644250"/>
            <a:ext cx="1591500" cy="271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15"/>
          <p:cNvSpPr txBox="1"/>
          <p:nvPr/>
        </p:nvSpPr>
        <p:spPr>
          <a:xfrm>
            <a:off x="4141350" y="357550"/>
            <a:ext cx="9504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cxnSp>
        <p:nvCxnSpPr>
          <p:cNvPr id="128" name="Google Shape;128;p15"/>
          <p:cNvCxnSpPr>
            <a:endCxn id="127" idx="1"/>
          </p:cNvCxnSpPr>
          <p:nvPr/>
        </p:nvCxnSpPr>
        <p:spPr>
          <a:xfrm rot="-5400000">
            <a:off x="2949900" y="823300"/>
            <a:ext cx="1457100" cy="9258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Generalized Execution Cycle</a:t>
            </a:r>
            <a:endParaRPr/>
          </a:p>
        </p:txBody>
      </p:sp>
      <p:sp>
        <p:nvSpPr>
          <p:cNvPr id="134" name="Google Shape;13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Fetch: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Move the instruction into the control unit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 control lines to allow data to flow to ALU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Execute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Activate the ALU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Writeback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Write the data to a register or memory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5500" y="1110375"/>
            <a:ext cx="3448050" cy="21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6"/>
          <p:cNvSpPr txBox="1"/>
          <p:nvPr/>
        </p:nvSpPr>
        <p:spPr>
          <a:xfrm>
            <a:off x="5868375" y="3393775"/>
            <a:ext cx="21993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Harvard Memory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MIPS Microarchitecture</a:t>
            </a:r>
            <a:endParaRPr/>
          </a:p>
        </p:txBody>
      </p:sp>
      <p:pic>
        <p:nvPicPr>
          <p:cNvPr id="142" name="Google Shape;14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375" y="1103100"/>
            <a:ext cx="6481701" cy="373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MIPS Pipeline Execution</a:t>
            </a:r>
            <a:endParaRPr/>
          </a:p>
        </p:txBody>
      </p:sp>
      <p:graphicFrame>
        <p:nvGraphicFramePr>
          <p:cNvPr id="148" name="Google Shape;148;p18"/>
          <p:cNvGraphicFramePr/>
          <p:nvPr/>
        </p:nvGraphicFramePr>
        <p:xfrm>
          <a:off x="483175" y="233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{78D6E2FC-F025-48D8-A6CF-72C42F51AEF4}</a:tableStyleId>
              </a:tblPr>
              <a:tblGrid>
                <a:gridCol w="935025"/>
                <a:gridCol w="763575"/>
                <a:gridCol w="849300"/>
                <a:gridCol w="849300"/>
                <a:gridCol w="849300"/>
                <a:gridCol w="849300"/>
                <a:gridCol w="849300"/>
                <a:gridCol w="849300"/>
                <a:gridCol w="849300"/>
              </a:tblGrid>
              <a:tr h="57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Instruction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Clock</a:t>
                      </a:r>
                      <a:r>
                        <a:rPr lang="en" sz="1300"/>
                        <a:t> 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Clock 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Clock</a:t>
                      </a:r>
                      <a:r>
                        <a:rPr lang="en" sz="1300"/>
                        <a:t> 3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Clock</a:t>
                      </a:r>
                      <a:r>
                        <a:rPr lang="en" sz="1300"/>
                        <a:t> 4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Clock</a:t>
                      </a:r>
                      <a:r>
                        <a:rPr lang="en" sz="1300"/>
                        <a:t> 5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Clock</a:t>
                      </a:r>
                      <a:r>
                        <a:rPr lang="en" sz="1300"/>
                        <a:t> 6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Clock</a:t>
                      </a:r>
                      <a:r>
                        <a:rPr lang="en" sz="1300"/>
                        <a:t> 7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Clock</a:t>
                      </a:r>
                      <a:r>
                        <a:rPr lang="en" sz="1300"/>
                        <a:t> 8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#1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Fetch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Decode</a:t>
                      </a:r>
                      <a:endParaRPr sz="13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Execute</a:t>
                      </a:r>
                      <a:endParaRPr sz="13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Mem</a:t>
                      </a:r>
                      <a:endParaRPr sz="13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WB</a:t>
                      </a:r>
                      <a:endParaRPr sz="13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Fetch </a:t>
                      </a:r>
                      <a:br>
                        <a:rPr lang="en" sz="1300"/>
                      </a:br>
                      <a:r>
                        <a:rPr lang="en" sz="1300"/>
                        <a:t>#6</a:t>
                      </a:r>
                      <a:endParaRPr sz="13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#2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Fetch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Decode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Execute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Mem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WB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#3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Fetch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Decode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Execute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Mem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WB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#4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Fetch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Decode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Execute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Mem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WB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#5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Fetch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Decode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Execute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Mem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49" name="Google Shape;14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4300" y="55350"/>
            <a:ext cx="3448428" cy="198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MIPS ISA Architecture: Instructions</a:t>
            </a:r>
            <a:endParaRPr/>
          </a:p>
        </p:txBody>
      </p:sp>
      <p:sp>
        <p:nvSpPr>
          <p:cNvPr id="155" name="Google Shape;15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Three basic instruction types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Arithmetic, bitwise logic, etc.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Data transfers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Basic control flow</a:t>
            </a:r>
            <a:br>
              <a:rPr lang="en"/>
            </a:b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Examples: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add  $v0, $v0, $a0    #  $v0 = $v0 + $a0         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addi $v0, $v0, 2      #  $v0 = $v0 + 2            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srl  $a0, $a1, $a2    #  $a0 = $a1 &gt;&gt;&gt; $a2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li   $t0, 4           #  $t0 = 4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move  $t1, $t2        #  $t1 = $t2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lb   $s0, 0($t0)      #  $s0 = MEM[$t0]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lh   $s1, 3($t0)      #  $s1 = concat(MEM[$t0+3+1],MEM[$t0+3+0])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27272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beq  $t3, $t5, label  # if ($t3 == $t5) goto label</a:t>
            </a:r>
            <a:endParaRPr b="1" sz="11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jal	proc             # proc()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7493650" y="330950"/>
            <a:ext cx="88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</a:t>
            </a:r>
            <a:endParaRPr/>
          </a:p>
        </p:txBody>
      </p:sp>
      <p:sp>
        <p:nvSpPr>
          <p:cNvPr id="157" name="Google Shape;157;p19"/>
          <p:cNvSpPr/>
          <p:nvPr/>
        </p:nvSpPr>
        <p:spPr>
          <a:xfrm>
            <a:off x="7527775" y="635375"/>
            <a:ext cx="597300" cy="18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9"/>
          <p:cNvSpPr/>
          <p:nvPr/>
        </p:nvSpPr>
        <p:spPr>
          <a:xfrm>
            <a:off x="7527775" y="822910"/>
            <a:ext cx="597300" cy="18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9"/>
          <p:cNvSpPr/>
          <p:nvPr/>
        </p:nvSpPr>
        <p:spPr>
          <a:xfrm>
            <a:off x="7527775" y="1007591"/>
            <a:ext cx="597300" cy="18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9"/>
          <p:cNvSpPr/>
          <p:nvPr/>
        </p:nvSpPr>
        <p:spPr>
          <a:xfrm>
            <a:off x="7527775" y="1192291"/>
            <a:ext cx="597300" cy="18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9"/>
          <p:cNvSpPr/>
          <p:nvPr/>
        </p:nvSpPr>
        <p:spPr>
          <a:xfrm>
            <a:off x="7527775" y="1376991"/>
            <a:ext cx="597300" cy="184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9"/>
          <p:cNvSpPr/>
          <p:nvPr/>
        </p:nvSpPr>
        <p:spPr>
          <a:xfrm>
            <a:off x="7527775" y="1561691"/>
            <a:ext cx="597300" cy="18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9"/>
          <p:cNvSpPr/>
          <p:nvPr/>
        </p:nvSpPr>
        <p:spPr>
          <a:xfrm>
            <a:off x="7527775" y="1746391"/>
            <a:ext cx="597300" cy="18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9"/>
          <p:cNvSpPr/>
          <p:nvPr/>
        </p:nvSpPr>
        <p:spPr>
          <a:xfrm>
            <a:off x="7527775" y="1931091"/>
            <a:ext cx="597300" cy="1845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9"/>
          <p:cNvSpPr/>
          <p:nvPr/>
        </p:nvSpPr>
        <p:spPr>
          <a:xfrm>
            <a:off x="7527775" y="2115791"/>
            <a:ext cx="597300" cy="1845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9"/>
          <p:cNvSpPr/>
          <p:nvPr/>
        </p:nvSpPr>
        <p:spPr>
          <a:xfrm>
            <a:off x="7527775" y="2300491"/>
            <a:ext cx="597300" cy="18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9"/>
          <p:cNvSpPr/>
          <p:nvPr/>
        </p:nvSpPr>
        <p:spPr>
          <a:xfrm>
            <a:off x="7526100" y="2485200"/>
            <a:ext cx="597300" cy="18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9"/>
          <p:cNvSpPr txBox="1"/>
          <p:nvPr/>
        </p:nvSpPr>
        <p:spPr>
          <a:xfrm>
            <a:off x="8093950" y="536800"/>
            <a:ext cx="240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</a:t>
            </a:r>
            <a:endParaRPr sz="1100"/>
          </a:p>
        </p:txBody>
      </p:sp>
      <p:sp>
        <p:nvSpPr>
          <p:cNvPr id="169" name="Google Shape;169;p19"/>
          <p:cNvSpPr txBox="1"/>
          <p:nvPr/>
        </p:nvSpPr>
        <p:spPr>
          <a:xfrm>
            <a:off x="8093950" y="736825"/>
            <a:ext cx="240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</a:t>
            </a:r>
            <a:endParaRPr sz="1100"/>
          </a:p>
        </p:txBody>
      </p:sp>
      <p:sp>
        <p:nvSpPr>
          <p:cNvPr id="170" name="Google Shape;170;p19"/>
          <p:cNvSpPr txBox="1"/>
          <p:nvPr/>
        </p:nvSpPr>
        <p:spPr>
          <a:xfrm>
            <a:off x="8093950" y="917800"/>
            <a:ext cx="240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</a:t>
            </a:r>
            <a:endParaRPr sz="1100"/>
          </a:p>
        </p:txBody>
      </p:sp>
      <p:sp>
        <p:nvSpPr>
          <p:cNvPr id="171" name="Google Shape;171;p19"/>
          <p:cNvSpPr txBox="1"/>
          <p:nvPr/>
        </p:nvSpPr>
        <p:spPr>
          <a:xfrm>
            <a:off x="8074025" y="2413225"/>
            <a:ext cx="50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n-1</a:t>
            </a:r>
            <a:endParaRPr sz="1100"/>
          </a:p>
        </p:txBody>
      </p:sp>
      <p:cxnSp>
        <p:nvCxnSpPr>
          <p:cNvPr id="172" name="Google Shape;172;p19"/>
          <p:cNvCxnSpPr>
            <a:stCxn id="173" idx="1"/>
          </p:cNvCxnSpPr>
          <p:nvPr/>
        </p:nvCxnSpPr>
        <p:spPr>
          <a:xfrm flipH="1">
            <a:off x="4892763" y="1461513"/>
            <a:ext cx="2348700" cy="2046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74" name="Google Shape;174;p19"/>
          <p:cNvSpPr txBox="1"/>
          <p:nvPr/>
        </p:nvSpPr>
        <p:spPr>
          <a:xfrm>
            <a:off x="6529575" y="2777575"/>
            <a:ext cx="1419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$t0 = 4;</a:t>
            </a:r>
            <a:br>
              <a:rPr lang="en"/>
            </a:br>
            <a:r>
              <a:rPr lang="en"/>
              <a:t>0($t0) ⇔ $t0[0]</a:t>
            </a:r>
            <a:endParaRPr/>
          </a:p>
        </p:txBody>
      </p:sp>
      <p:sp>
        <p:nvSpPr>
          <p:cNvPr id="173" name="Google Shape;173;p19"/>
          <p:cNvSpPr txBox="1"/>
          <p:nvPr/>
        </p:nvSpPr>
        <p:spPr>
          <a:xfrm>
            <a:off x="7241463" y="1284513"/>
            <a:ext cx="361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t0:</a:t>
            </a:r>
            <a:endParaRPr sz="1100"/>
          </a:p>
        </p:txBody>
      </p:sp>
      <p:sp>
        <p:nvSpPr>
          <p:cNvPr id="175" name="Google Shape;175;p19"/>
          <p:cNvSpPr txBox="1"/>
          <p:nvPr/>
        </p:nvSpPr>
        <p:spPr>
          <a:xfrm>
            <a:off x="8093950" y="1098775"/>
            <a:ext cx="240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3</a:t>
            </a:r>
            <a:endParaRPr sz="1100"/>
          </a:p>
        </p:txBody>
      </p:sp>
      <p:sp>
        <p:nvSpPr>
          <p:cNvPr id="176" name="Google Shape;176;p19"/>
          <p:cNvSpPr txBox="1"/>
          <p:nvPr/>
        </p:nvSpPr>
        <p:spPr>
          <a:xfrm>
            <a:off x="8093950" y="1298800"/>
            <a:ext cx="240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4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MIPS ISA Architecture: Registers</a:t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types: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byte, half, word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integer (signed/unsigned), binary32, binary64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Registers: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32: 32-bit integer registers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32: 32-bit floating point registers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binary32: $fp0 .. $fp31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binary64: {$fp0, $fp1} .. {$fp30, $fp31}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3: system registers: pc, hi, lo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0"/>
          <p:cNvPicPr preferRelativeResize="0"/>
          <p:nvPr/>
        </p:nvPicPr>
        <p:blipFill rotWithShape="1">
          <a:blip r:embed="rId3">
            <a:alphaModFix/>
          </a:blip>
          <a:srcRect b="4794" l="1489" r="24797" t="4056"/>
          <a:stretch/>
        </p:blipFill>
        <p:spPr>
          <a:xfrm>
            <a:off x="5006925" y="2008325"/>
            <a:ext cx="3515650" cy="244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0"/>
          <p:cNvSpPr txBox="1"/>
          <p:nvPr/>
        </p:nvSpPr>
        <p:spPr>
          <a:xfrm>
            <a:off x="4948750" y="1608125"/>
            <a:ext cx="393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 Registers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MIPS ISA (Architecture) Memory Layout</a:t>
            </a:r>
            <a:endParaRPr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Memory: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memory layout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byte addressable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lowest address at bottom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32-bit words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little endian format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Little endian format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recall 32-bit registers (4 bytes)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fall to the left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4297" y="900038"/>
            <a:ext cx="3744826" cy="313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1"/>
          <p:cNvSpPr/>
          <p:nvPr/>
        </p:nvSpPr>
        <p:spPr>
          <a:xfrm>
            <a:off x="947650" y="4499600"/>
            <a:ext cx="680100" cy="29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4: </a:t>
            </a:r>
            <a:r>
              <a:rPr lang="en"/>
              <a:t>DE</a:t>
            </a:r>
            <a:endParaRPr/>
          </a:p>
        </p:txBody>
      </p:sp>
      <p:sp>
        <p:nvSpPr>
          <p:cNvPr id="193" name="Google Shape;193;p21"/>
          <p:cNvSpPr/>
          <p:nvPr/>
        </p:nvSpPr>
        <p:spPr>
          <a:xfrm>
            <a:off x="1627750" y="4499600"/>
            <a:ext cx="680100" cy="29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3: </a:t>
            </a:r>
            <a:r>
              <a:rPr lang="en"/>
              <a:t>AD</a:t>
            </a:r>
            <a:endParaRPr/>
          </a:p>
        </p:txBody>
      </p:sp>
      <p:sp>
        <p:nvSpPr>
          <p:cNvPr id="194" name="Google Shape;194;p21"/>
          <p:cNvSpPr/>
          <p:nvPr/>
        </p:nvSpPr>
        <p:spPr>
          <a:xfrm>
            <a:off x="2307850" y="4499600"/>
            <a:ext cx="680100" cy="29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2: </a:t>
            </a:r>
            <a:r>
              <a:rPr lang="en"/>
              <a:t>BE</a:t>
            </a:r>
            <a:endParaRPr/>
          </a:p>
        </p:txBody>
      </p:sp>
      <p:sp>
        <p:nvSpPr>
          <p:cNvPr id="195" name="Google Shape;195;p21"/>
          <p:cNvSpPr/>
          <p:nvPr/>
        </p:nvSpPr>
        <p:spPr>
          <a:xfrm>
            <a:off x="2987950" y="4499600"/>
            <a:ext cx="680100" cy="29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1: </a:t>
            </a:r>
            <a:r>
              <a:rPr lang="en"/>
              <a:t>EF</a:t>
            </a:r>
            <a:endParaRPr/>
          </a:p>
        </p:txBody>
      </p:sp>
      <p:sp>
        <p:nvSpPr>
          <p:cNvPr id="196" name="Google Shape;196;p21"/>
          <p:cNvSpPr/>
          <p:nvPr/>
        </p:nvSpPr>
        <p:spPr>
          <a:xfrm>
            <a:off x="4231950" y="4128750"/>
            <a:ext cx="680100" cy="29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1: </a:t>
            </a:r>
            <a:r>
              <a:rPr lang="en"/>
              <a:t>EF</a:t>
            </a:r>
            <a:endParaRPr/>
          </a:p>
        </p:txBody>
      </p:sp>
      <p:sp>
        <p:nvSpPr>
          <p:cNvPr id="197" name="Google Shape;197;p21"/>
          <p:cNvSpPr/>
          <p:nvPr/>
        </p:nvSpPr>
        <p:spPr>
          <a:xfrm>
            <a:off x="4231950" y="3833550"/>
            <a:ext cx="680100" cy="29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2: </a:t>
            </a:r>
            <a:r>
              <a:rPr lang="en"/>
              <a:t>BE</a:t>
            </a:r>
            <a:endParaRPr/>
          </a:p>
        </p:txBody>
      </p:sp>
      <p:sp>
        <p:nvSpPr>
          <p:cNvPr id="198" name="Google Shape;198;p21"/>
          <p:cNvSpPr/>
          <p:nvPr/>
        </p:nvSpPr>
        <p:spPr>
          <a:xfrm>
            <a:off x="4231950" y="3538350"/>
            <a:ext cx="680100" cy="29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3: </a:t>
            </a:r>
            <a:r>
              <a:rPr lang="en"/>
              <a:t>AD</a:t>
            </a:r>
            <a:endParaRPr/>
          </a:p>
        </p:txBody>
      </p:sp>
      <p:sp>
        <p:nvSpPr>
          <p:cNvPr id="199" name="Google Shape;199;p21"/>
          <p:cNvSpPr/>
          <p:nvPr/>
        </p:nvSpPr>
        <p:spPr>
          <a:xfrm>
            <a:off x="4231950" y="3243150"/>
            <a:ext cx="680100" cy="29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4: </a:t>
            </a:r>
            <a:r>
              <a:rPr lang="en"/>
              <a:t>DE</a:t>
            </a:r>
            <a:endParaRPr/>
          </a:p>
        </p:txBody>
      </p:sp>
      <p:cxnSp>
        <p:nvCxnSpPr>
          <p:cNvPr id="200" name="Google Shape;200;p21"/>
          <p:cNvCxnSpPr/>
          <p:nvPr/>
        </p:nvCxnSpPr>
        <p:spPr>
          <a:xfrm>
            <a:off x="4018375" y="4423950"/>
            <a:ext cx="112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21"/>
          <p:cNvCxnSpPr>
            <a:endCxn id="192" idx="0"/>
          </p:cNvCxnSpPr>
          <p:nvPr/>
        </p:nvCxnSpPr>
        <p:spPr>
          <a:xfrm flipH="1">
            <a:off x="1287700" y="3390800"/>
            <a:ext cx="2944200" cy="110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21"/>
          <p:cNvCxnSpPr>
            <a:endCxn id="193" idx="0"/>
          </p:cNvCxnSpPr>
          <p:nvPr/>
        </p:nvCxnSpPr>
        <p:spPr>
          <a:xfrm flipH="1">
            <a:off x="1967800" y="3686000"/>
            <a:ext cx="2264100" cy="81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21"/>
          <p:cNvCxnSpPr>
            <a:endCxn id="194" idx="0"/>
          </p:cNvCxnSpPr>
          <p:nvPr/>
        </p:nvCxnSpPr>
        <p:spPr>
          <a:xfrm flipH="1">
            <a:off x="2647900" y="3981200"/>
            <a:ext cx="1584000" cy="51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21"/>
          <p:cNvCxnSpPr>
            <a:stCxn id="196" idx="1"/>
            <a:endCxn id="195" idx="0"/>
          </p:cNvCxnSpPr>
          <p:nvPr/>
        </p:nvCxnSpPr>
        <p:spPr>
          <a:xfrm flipH="1">
            <a:off x="3328050" y="4276350"/>
            <a:ext cx="903900" cy="22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21"/>
          <p:cNvCxnSpPr/>
          <p:nvPr/>
        </p:nvCxnSpPr>
        <p:spPr>
          <a:xfrm flipH="1" rot="10800000">
            <a:off x="2629125" y="1513375"/>
            <a:ext cx="2604300" cy="17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06" name="Google Shape;206;p21"/>
          <p:cNvSpPr/>
          <p:nvPr/>
        </p:nvSpPr>
        <p:spPr>
          <a:xfrm>
            <a:off x="5561650" y="4499600"/>
            <a:ext cx="680100" cy="29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1: </a:t>
            </a:r>
            <a:r>
              <a:rPr lang="en"/>
              <a:t>EF</a:t>
            </a:r>
            <a:endParaRPr/>
          </a:p>
        </p:txBody>
      </p:sp>
      <p:sp>
        <p:nvSpPr>
          <p:cNvPr id="207" name="Google Shape;207;p21"/>
          <p:cNvSpPr/>
          <p:nvPr/>
        </p:nvSpPr>
        <p:spPr>
          <a:xfrm>
            <a:off x="6241750" y="4499600"/>
            <a:ext cx="680100" cy="29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2: </a:t>
            </a:r>
            <a:r>
              <a:rPr lang="en"/>
              <a:t>BE</a:t>
            </a:r>
            <a:endParaRPr/>
          </a:p>
        </p:txBody>
      </p:sp>
      <p:sp>
        <p:nvSpPr>
          <p:cNvPr id="208" name="Google Shape;208;p21"/>
          <p:cNvSpPr/>
          <p:nvPr/>
        </p:nvSpPr>
        <p:spPr>
          <a:xfrm>
            <a:off x="6921850" y="4499600"/>
            <a:ext cx="680100" cy="29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3: </a:t>
            </a:r>
            <a:r>
              <a:rPr lang="en"/>
              <a:t>AD</a:t>
            </a:r>
            <a:endParaRPr/>
          </a:p>
        </p:txBody>
      </p:sp>
      <p:sp>
        <p:nvSpPr>
          <p:cNvPr id="209" name="Google Shape;209;p21"/>
          <p:cNvSpPr/>
          <p:nvPr/>
        </p:nvSpPr>
        <p:spPr>
          <a:xfrm>
            <a:off x="7601950" y="4499600"/>
            <a:ext cx="680100" cy="29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4: </a:t>
            </a:r>
            <a:r>
              <a:rPr lang="en"/>
              <a:t>DE</a:t>
            </a:r>
            <a:endParaRPr/>
          </a:p>
        </p:txBody>
      </p:sp>
      <p:cxnSp>
        <p:nvCxnSpPr>
          <p:cNvPr id="210" name="Google Shape;210;p21"/>
          <p:cNvCxnSpPr>
            <a:stCxn id="196" idx="3"/>
            <a:endCxn id="206" idx="0"/>
          </p:cNvCxnSpPr>
          <p:nvPr/>
        </p:nvCxnSpPr>
        <p:spPr>
          <a:xfrm>
            <a:off x="4912050" y="4276350"/>
            <a:ext cx="989700" cy="22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21"/>
          <p:cNvCxnSpPr>
            <a:stCxn id="197" idx="3"/>
            <a:endCxn id="207" idx="0"/>
          </p:cNvCxnSpPr>
          <p:nvPr/>
        </p:nvCxnSpPr>
        <p:spPr>
          <a:xfrm>
            <a:off x="4912050" y="3981150"/>
            <a:ext cx="1669800" cy="51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2" name="Google Shape;212;p21"/>
          <p:cNvSpPr txBox="1"/>
          <p:nvPr/>
        </p:nvSpPr>
        <p:spPr>
          <a:xfrm>
            <a:off x="4519050" y="2225538"/>
            <a:ext cx="48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$sp</a:t>
            </a:r>
            <a:endParaRPr/>
          </a:p>
        </p:txBody>
      </p:sp>
      <p:sp>
        <p:nvSpPr>
          <p:cNvPr id="213" name="Google Shape;213;p21"/>
          <p:cNvSpPr txBox="1"/>
          <p:nvPr/>
        </p:nvSpPr>
        <p:spPr>
          <a:xfrm>
            <a:off x="4120925" y="1795000"/>
            <a:ext cx="52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$fp</a:t>
            </a:r>
            <a:endParaRPr/>
          </a:p>
        </p:txBody>
      </p:sp>
      <p:sp>
        <p:nvSpPr>
          <p:cNvPr id="214" name="Google Shape;214;p21"/>
          <p:cNvSpPr txBox="1"/>
          <p:nvPr/>
        </p:nvSpPr>
        <p:spPr>
          <a:xfrm>
            <a:off x="4819350" y="2706475"/>
            <a:ext cx="5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$gp</a:t>
            </a:r>
            <a:endParaRPr/>
          </a:p>
        </p:txBody>
      </p:sp>
      <p:cxnSp>
        <p:nvCxnSpPr>
          <p:cNvPr id="215" name="Google Shape;215;p21"/>
          <p:cNvCxnSpPr>
            <a:stCxn id="212" idx="3"/>
          </p:cNvCxnSpPr>
          <p:nvPr/>
        </p:nvCxnSpPr>
        <p:spPr>
          <a:xfrm flipH="1" rot="10800000">
            <a:off x="5002350" y="2233338"/>
            <a:ext cx="1137000" cy="19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21"/>
          <p:cNvCxnSpPr/>
          <p:nvPr/>
        </p:nvCxnSpPr>
        <p:spPr>
          <a:xfrm flipH="1" rot="10800000">
            <a:off x="5378250" y="2725675"/>
            <a:ext cx="801300" cy="18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21"/>
          <p:cNvCxnSpPr>
            <a:stCxn id="213" idx="3"/>
          </p:cNvCxnSpPr>
          <p:nvPr/>
        </p:nvCxnSpPr>
        <p:spPr>
          <a:xfrm>
            <a:off x="4644425" y="1995100"/>
            <a:ext cx="1463400" cy="10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" name="Google Shape;218;p21"/>
          <p:cNvSpPr txBox="1"/>
          <p:nvPr/>
        </p:nvSpPr>
        <p:spPr>
          <a:xfrm>
            <a:off x="5561640" y="-368840"/>
            <a:ext cx="3610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endiance: the order of bytes within a word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big:      1,2,3,4        (yy/mm/dd)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little:     4,3,2,1       (dd/mm/yy)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middle: 3,4,1,2       (mm/dd/yy)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