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wCwXEcUVbWOeueJrvf8SI20CdZvbu8c8kcQG7g4aISs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indent="-317500" lvl="1" marL="914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7183400" y="1442525"/>
            <a:ext cx="3654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</a:t>
            </a:r>
            <a:r>
              <a:rPr lang="en" sz="1300"/>
              <a:t>err</a:t>
            </a:r>
            <a:r>
              <a:rPr lang="en" sz="1300"/>
              <a:t>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</a:t>
            </a:r>
            <a:r>
              <a:rPr lang="en"/>
              <a:t>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flipH="1" rot="10800000">
            <a:off x="5270875" y="3826575"/>
            <a:ext cx="958500" cy="22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flipH="1" rot="10800000">
            <a:off x="5270875" y="4290525"/>
            <a:ext cx="1743000" cy="6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flipH="1" rot="10800000">
            <a:off x="2775325" y="3819675"/>
            <a:ext cx="2006400" cy="49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</a:t>
            </a:r>
            <a:r>
              <a:rPr lang="en"/>
              <a:t>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p:</a:t>
            </a:r>
            <a:endParaRPr b="1"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0" name="Google Shape;280;p22"/>
          <p:cNvSpPr/>
          <p:nvPr/>
        </p:nvSpPr>
        <p:spPr>
          <a:xfrm>
            <a:off x="7228120" y="347800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8128515" y="34780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7228120" y="693412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8128515" y="693412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228120" y="1039000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6756675" y="1039007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8128515" y="103899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7228120" y="1384612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128515" y="138461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7228120" y="1730200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756675" y="173020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8128515" y="173019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228120" y="2075812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8128515" y="207580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228120" y="2421400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756675" y="2421404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8128515" y="242139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228120" y="2715512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0x0006</a:t>
            </a:r>
            <a:endParaRPr sz="1300"/>
          </a:p>
        </p:txBody>
      </p:sp>
      <p:sp>
        <p:nvSpPr>
          <p:cNvPr id="298" name="Google Shape;298;p22"/>
          <p:cNvSpPr/>
          <p:nvPr/>
        </p:nvSpPr>
        <p:spPr>
          <a:xfrm>
            <a:off x="6756675" y="271551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8128515" y="271550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228120" y="3061099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8128515" y="306109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7228120" y="3406712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756675" y="3406714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8128515" y="340670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7228120" y="3752299"/>
            <a:ext cx="8883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8128515" y="375229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flipH="1" rot="10800000">
            <a:off x="6756675" y="1903115"/>
            <a:ext cx="600" cy="985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</a:t>
            </a:r>
            <a:r>
              <a:rPr lang="en"/>
              <a:t>* p == 42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of the computer moves </a:t>
            </a:r>
            <a:r>
              <a:rPr lang="en"/>
              <a:t>through </a:t>
            </a:r>
            <a:br>
              <a:rPr lang="en"/>
            </a:br>
            <a:r>
              <a:rPr lang="en"/>
              <a:t>       a well-defined cycle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point in time, a single process is in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loosely speaking a process is equivalent to a program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admit:		A request is made to allow your program to content for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dispatch:		Your program is given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exit:			Your program asserts that it is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interrupt:		The OS seizes control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trap: 			Your program (implicitly or explicitly) requests a service to be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completion: 	The request is satisfied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Invoke the program: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Wait to use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for as long as you can -- Until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(Exit)		You are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(Interrupt) 	You get interrupted by some outside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(Trap) 	You need help because you made an error or you requested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were interrupted, goto Step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trap, and then goto Step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 from the error,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the requested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Driving your Car from LA to Vegas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need to allocate a buffer, a block of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byte buffer[8];</a:t>
            </a:r>
            <a:br>
              <a:rPr lang="en"/>
            </a:br>
            <a:r>
              <a:rPr lang="en"/>
              <a:t>	int * p = &amp;buffer;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a read request to the OS, providing: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identifier of the file to read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location of the buffer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number of bytes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retval = read(fd, &amp;buffer, 8);  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values passed to read?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Value of retval informs what happened.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== -1:  	error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== 0:	end of file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&lt;= 8:	number of bytes read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Cast the code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retval = read(fd, (void *) &amp;buffer, 8);  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341750" y="252525"/>
            <a:ext cx="3689700" cy="84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int retval;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int fd; 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fd = open("/home/steve/filename", O_RDONLY);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fmla="val -1124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</a:t>
            </a:r>
            <a:r>
              <a:rPr lang="en" sz="1300">
                <a:solidFill>
                  <a:schemeClr val="dk2"/>
                </a:solidFill>
              </a:rPr>
              <a:t>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flipH="1" rot="10800000">
            <a:off x="4044025" y="4032550"/>
            <a:ext cx="1442400" cy="6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</a:t>
            </a:r>
            <a:r>
              <a:rPr lang="en"/>
              <a:t>fficient</a:t>
            </a:r>
            <a:r>
              <a:rPr lang="en"/>
              <a:t> Approach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</a:t>
            </a:r>
            <a:r>
              <a:rPr lang="en" sz="1929"/>
              <a:t>:  </a:t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(void *) &amp;header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</a:t>
            </a:r>
            <a:r>
              <a:rPr lang="en"/>
              <a:t> </a:t>
            </a:r>
            <a:r>
              <a:rPr lang="en"/>
              <a:t>= c</a:t>
            </a:r>
            <a:r>
              <a:rPr lang="en"/>
              <a:t> </a:t>
            </a:r>
            <a:r>
              <a:rPr lang="en"/>
              <a:t>+ 1  	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int *   </a:t>
            </a:r>
            <a:r>
              <a:rPr lang="en"/>
              <a:t>p  = &amp; c;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</a:t>
            </a:r>
            <a:r>
              <a:rPr lang="en"/>
              <a:t>2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:</a:t>
            </a:r>
            <a:endParaRPr b="1"/>
          </a:p>
        </p:txBody>
      </p:sp>
      <p:sp>
        <p:nvSpPr>
          <p:cNvPr id="223" name="Google Shape;223;p20"/>
          <p:cNvSpPr/>
          <p:nvPr/>
        </p:nvSpPr>
        <p:spPr>
          <a:xfrm>
            <a:off x="3231125" y="4011875"/>
            <a:ext cx="360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0" name="Google Shape;230;p20"/>
          <p:cNvSpPr txBox="1"/>
          <p:nvPr/>
        </p:nvSpPr>
        <p:spPr>
          <a:xfrm>
            <a:off x="6406400" y="154650"/>
            <a:ext cx="29061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determine the right value of 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1 to that value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find the location of c in memory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write the value from #2 into </a:t>
            </a:r>
            <a:br>
              <a:rPr lang="en" sz="1200"/>
            </a:br>
            <a:r>
              <a:rPr lang="en" sz="1200"/>
              <a:t>the location of c</a:t>
            </a:r>
            <a:endParaRPr sz="1200"/>
          </a:p>
        </p:txBody>
      </p:sp>
      <p:sp>
        <p:nvSpPr>
          <p:cNvPr id="231" name="Google Shape;231;p20"/>
          <p:cNvSpPr/>
          <p:nvPr/>
        </p:nvSpPr>
        <p:spPr>
          <a:xfrm>
            <a:off x="5717470" y="22055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all know what an array is right!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is just an array of integers (from 0..255):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mem</a:t>
            </a:r>
            <a:r>
              <a:rPr lang="en"/>
              <a:t>[ index ] =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know what an associative array 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just an array that stores both the lval and rval of a variable: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array[ </a:t>
            </a:r>
            <a:r>
              <a:rPr i="1" lang="en"/>
              <a:t>"name" </a:t>
            </a:r>
            <a:r>
              <a:rPr lang="en"/>
              <a:t>] = value;    mem[ "steven" ] = 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use "name" to lookup the appropriate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memory to the right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memory</a:t>
            </a:r>
            <a:r>
              <a:rPr lang="en"/>
              <a:t> that I have created for this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your name, update the associated value to be equal to your index.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is to say, if your name is steven execute the following statement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steven = &amp;steven;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</a:t>
            </a:r>
            <a:r>
              <a:rPr lang="en" sz="1200"/>
              <a:t>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</a:t>
            </a:r>
            <a:r>
              <a:rPr lang="en" sz="1200"/>
              <a:t>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</a:t>
            </a:r>
            <a:r>
              <a:rPr lang="en" sz="1200"/>
              <a:t>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</a:t>
            </a:r>
            <a:r>
              <a:rPr lang="en" sz="1200"/>
              <a:t>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</a:t>
            </a:r>
            <a:r>
              <a:rPr lang="en" sz="1200"/>
              <a:t>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