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60D4A6-5074-468F-8D76-4637425AFB03}">
  <a:tblStyle styleId="{4A60D4A6-5074-468F-8D76-4637425AF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2e65bbb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2e65bb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02e65bb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02e65bb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2e65bb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02e65bb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02e65bbb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02e65bbb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02e65bbb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02e65bbb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2e65bbb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02e65bbb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2e65bbb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02e65bbb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02e65b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02e65b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02e65bbb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02e65bbb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7692"/>
              <a:buChar char="○"/>
            </a:pPr>
            <a:r>
              <a:rPr lang="en"/>
              <a:t>Complex Instruction Set Computer (CISC)</a:t>
            </a:r>
            <a:endParaRPr sz="1300"/>
          </a:p>
        </p:txBody>
      </p:sp>
      <p:sp>
        <p:nvSpPr>
          <p:cNvPr id="56" name="Google Shape;56;p13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359744" y="3943625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AMD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Execution Cycle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instruction into the control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control lines to allow data to flow to ALU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the ALU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the data to a register or memory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0" y="1110375"/>
            <a:ext cx="34480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Execution</a:t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483175" y="23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{4A60D4A6-5074-468F-8D76-4637425AFB03}</a:tableStyleId>
              </a:tblPr>
              <a:tblGrid>
                <a:gridCol w="935025"/>
                <a:gridCol w="763575"/>
                <a:gridCol w="849300"/>
                <a:gridCol w="849300"/>
                <a:gridCol w="849300"/>
                <a:gridCol w="849300"/>
                <a:gridCol w="849300"/>
                <a:gridCol w="849300"/>
                <a:gridCol w="849300"/>
              </a:tblGrid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Instruction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00" y="55350"/>
            <a:ext cx="3448428" cy="1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Instructions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Three basic instruction types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Arithmetic, bitwise logic, etc.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transfers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Basic control flow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  $v0, $v0, $a0    #  $v0 = $v0 + $a0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$v0, $v0, 2      #  $v0 = $v0 + 2;   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 $a0, $a1, $a2    #  $a0 = $a1 &gt;&gt;&gt; $a2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   $t1, 4           #  $t1 = 4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mov  $t1, $t2         #  $t1 =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   $s0, 0($t1)      #  $s0 = MEM[$t0]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lh   $s1, 3($t1)      #  $s1 = concat(MEM[$t0+3+1],MEM[$t0+3+0])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27272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beq  $t3, $t5, label  # if ($t3 == $t5) goto label</a:t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	proc             # proc()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7493650" y="3309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527775" y="635375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527775" y="822910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7527775" y="10075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527775" y="11922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7527775" y="1376991"/>
            <a:ext cx="597300" cy="18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527775" y="15616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527775" y="17463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527775" y="1931091"/>
            <a:ext cx="597300" cy="18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527775" y="2115791"/>
            <a:ext cx="597300" cy="18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7527775" y="23004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7526100" y="2485200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093950" y="536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05" name="Google Shape;105;p17"/>
          <p:cNvSpPr txBox="1"/>
          <p:nvPr/>
        </p:nvSpPr>
        <p:spPr>
          <a:xfrm>
            <a:off x="8093950" y="73682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06" name="Google Shape;106;p17"/>
          <p:cNvSpPr txBox="1"/>
          <p:nvPr/>
        </p:nvSpPr>
        <p:spPr>
          <a:xfrm>
            <a:off x="8093950" y="917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07" name="Google Shape;107;p17"/>
          <p:cNvSpPr txBox="1"/>
          <p:nvPr/>
        </p:nvSpPr>
        <p:spPr>
          <a:xfrm>
            <a:off x="8074025" y="2413225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n-1</a:t>
            </a:r>
            <a:endParaRPr sz="1100"/>
          </a:p>
        </p:txBody>
      </p:sp>
      <p:cxnSp>
        <p:nvCxnSpPr>
          <p:cNvPr id="108" name="Google Shape;108;p17"/>
          <p:cNvCxnSpPr>
            <a:stCxn id="109" idx="1"/>
          </p:cNvCxnSpPr>
          <p:nvPr/>
        </p:nvCxnSpPr>
        <p:spPr>
          <a:xfrm flipH="1">
            <a:off x="4892763" y="1461513"/>
            <a:ext cx="2348700" cy="204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0" name="Google Shape;110;p17"/>
          <p:cNvSpPr txBox="1"/>
          <p:nvPr/>
        </p:nvSpPr>
        <p:spPr>
          <a:xfrm>
            <a:off x="7724675" y="3224000"/>
            <a:ext cx="14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$t0 = 4;</a:t>
            </a:r>
            <a:br>
              <a:rPr lang="en"/>
            </a:br>
            <a:r>
              <a:rPr lang="en"/>
              <a:t>0($t0) ⇔ $t0[0]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7241463" y="1284513"/>
            <a:ext cx="36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t0:</a:t>
            </a:r>
            <a:endParaRPr sz="1100"/>
          </a:p>
        </p:txBody>
      </p:sp>
      <p:sp>
        <p:nvSpPr>
          <p:cNvPr id="111" name="Google Shape;111;p17"/>
          <p:cNvSpPr txBox="1"/>
          <p:nvPr/>
        </p:nvSpPr>
        <p:spPr>
          <a:xfrm>
            <a:off x="8093950" y="10987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12" name="Google Shape;112;p17"/>
          <p:cNvSpPr txBox="1"/>
          <p:nvPr/>
        </p:nvSpPr>
        <p:spPr>
          <a:xfrm>
            <a:off x="8093950" y="1298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Registers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half,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(signed/unsigned), binary32, binary64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integer registers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floating point registers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binary32: $fp0 .. $fp31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binary64: {$fp0, $fp1} .. {$fp30, $fp31}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system registers: pc, hi, 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4794" l="1489" r="24797" t="4056"/>
          <a:stretch/>
        </p:blipFill>
        <p:spPr>
          <a:xfrm>
            <a:off x="5006925" y="2008325"/>
            <a:ext cx="3515650" cy="2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948750" y="1608125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Registers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Architecture&gt; Memory Layout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addressable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address at bottom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endian format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endian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32-bit registers (4 bytes)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 to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97" y="900038"/>
            <a:ext cx="3744826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9476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</a:t>
            </a:r>
            <a:r>
              <a:rPr lang="en"/>
              <a:t>DE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6277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AD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3078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/>
              <a:t>BE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9879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/>
              <a:t>EF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231950" y="41287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/>
              <a:t>EF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231950" y="38335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/>
              <a:t>BE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231950" y="35383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AD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231950" y="32431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</a:t>
            </a:r>
            <a:r>
              <a:rPr lang="en"/>
              <a:t>DE</a:t>
            </a: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4018375" y="4423950"/>
            <a:ext cx="11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>
            <a:endCxn id="128" idx="0"/>
          </p:cNvCxnSpPr>
          <p:nvPr/>
        </p:nvCxnSpPr>
        <p:spPr>
          <a:xfrm flipH="1">
            <a:off x="1287700" y="3390800"/>
            <a:ext cx="2944200" cy="11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endCxn id="129" idx="0"/>
          </p:cNvCxnSpPr>
          <p:nvPr/>
        </p:nvCxnSpPr>
        <p:spPr>
          <a:xfrm flipH="1">
            <a:off x="1967800" y="3686000"/>
            <a:ext cx="2264100" cy="8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endCxn id="130" idx="0"/>
          </p:cNvCxnSpPr>
          <p:nvPr/>
        </p:nvCxnSpPr>
        <p:spPr>
          <a:xfrm flipH="1">
            <a:off x="2647900" y="3981200"/>
            <a:ext cx="15840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2" idx="1"/>
            <a:endCxn id="131" idx="0"/>
          </p:cNvCxnSpPr>
          <p:nvPr/>
        </p:nvCxnSpPr>
        <p:spPr>
          <a:xfrm flipH="1">
            <a:off x="3328050" y="4276350"/>
            <a:ext cx="9039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/>
          <p:nvPr/>
        </p:nvCxnSpPr>
        <p:spPr>
          <a:xfrm flipH="1" rot="10800000">
            <a:off x="2629125" y="1513375"/>
            <a:ext cx="26043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2" name="Google Shape;142;p19"/>
          <p:cNvSpPr/>
          <p:nvPr/>
        </p:nvSpPr>
        <p:spPr>
          <a:xfrm>
            <a:off x="55616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/>
              <a:t>EF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62417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/>
              <a:t>BE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9218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AD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76019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</a:t>
            </a:r>
            <a:r>
              <a:rPr lang="en"/>
              <a:t>DE</a:t>
            </a:r>
            <a:endParaRPr/>
          </a:p>
        </p:txBody>
      </p:sp>
      <p:cxnSp>
        <p:nvCxnSpPr>
          <p:cNvPr id="146" name="Google Shape;146;p19"/>
          <p:cNvCxnSpPr>
            <a:stCxn id="132" idx="3"/>
            <a:endCxn id="142" idx="0"/>
          </p:cNvCxnSpPr>
          <p:nvPr/>
        </p:nvCxnSpPr>
        <p:spPr>
          <a:xfrm>
            <a:off x="4912050" y="4276350"/>
            <a:ext cx="9897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>
            <a:stCxn id="133" idx="3"/>
            <a:endCxn id="143" idx="0"/>
          </p:cNvCxnSpPr>
          <p:nvPr/>
        </p:nvCxnSpPr>
        <p:spPr>
          <a:xfrm>
            <a:off x="4912050" y="3981150"/>
            <a:ext cx="16698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9"/>
          <p:cNvSpPr txBox="1"/>
          <p:nvPr/>
        </p:nvSpPr>
        <p:spPr>
          <a:xfrm>
            <a:off x="4519050" y="2225538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4120925" y="1795000"/>
            <a:ext cx="5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4819350" y="27064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$gp</a:t>
            </a:r>
            <a:endParaRPr/>
          </a:p>
        </p:txBody>
      </p:sp>
      <p:cxnSp>
        <p:nvCxnSpPr>
          <p:cNvPr id="151" name="Google Shape;151;p19"/>
          <p:cNvCxnSpPr>
            <a:stCxn id="148" idx="3"/>
          </p:cNvCxnSpPr>
          <p:nvPr/>
        </p:nvCxnSpPr>
        <p:spPr>
          <a:xfrm flipH="1" rot="10800000">
            <a:off x="5002350" y="2233338"/>
            <a:ext cx="113700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/>
          <p:nvPr/>
        </p:nvCxnSpPr>
        <p:spPr>
          <a:xfrm flipH="1" rot="10800000">
            <a:off x="5378250" y="2725675"/>
            <a:ext cx="8013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49" idx="3"/>
          </p:cNvCxnSpPr>
          <p:nvPr/>
        </p:nvCxnSpPr>
        <p:spPr>
          <a:xfrm>
            <a:off x="4644425" y="1995100"/>
            <a:ext cx="1463400" cy="1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9"/>
          <p:cNvSpPr txBox="1"/>
          <p:nvPr/>
        </p:nvSpPr>
        <p:spPr>
          <a:xfrm>
            <a:off x="5547240" y="-38444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Organization  </a:t>
            </a:r>
            <a:r>
              <a:rPr lang="en" sz="2244"/>
              <a:t>(java program)</a:t>
            </a:r>
            <a:endParaRPr sz="2244"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C184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public static int x = 5;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 y = 7;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a,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 = a + b;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 args)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num1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num2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62">
                <a:solidFill>
                  <a:srgbClr val="A0A1A7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create an object of Main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Main obj =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Main();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obj.addNumbers(num1, num2);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System.out.println(</a:t>
            </a:r>
            <a:r>
              <a:rPr lang="en" sz="1162">
                <a:solidFill>
                  <a:srgbClr val="50A14F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"Sum is: "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result);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5384475" y="1487375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 </a:t>
            </a:r>
            <a:r>
              <a:rPr lang="en" sz="1300"/>
              <a:t>(INSTRUCTIONS</a:t>
            </a:r>
            <a:endParaRPr sz="1300"/>
          </a:p>
        </p:txBody>
      </p:sp>
      <p:sp>
        <p:nvSpPr>
          <p:cNvPr id="162" name="Google Shape;162;p20"/>
          <p:cNvSpPr/>
          <p:nvPr/>
        </p:nvSpPr>
        <p:spPr>
          <a:xfrm>
            <a:off x="5384475" y="2060075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br>
              <a:rPr lang="en"/>
            </a:b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5384475" y="2708975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br>
              <a:rPr lang="en"/>
            </a:br>
            <a:r>
              <a:rPr lang="en"/>
              <a:t>int a; int b;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5384475" y="3380050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Calls:  'syscall' instruction</a:t>
            </a:r>
            <a:endParaRPr/>
          </a:p>
        </p:txBody>
      </p:sp>
      <p:graphicFrame>
        <p:nvGraphicFramePr>
          <p:cNvPr id="171" name="Google Shape;171;p21"/>
          <p:cNvGraphicFramePr/>
          <p:nvPr/>
        </p:nvGraphicFramePr>
        <p:xfrm>
          <a:off x="983650" y="181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{4A60D4A6-5074-468F-8D76-4637425AFB03}</a:tableStyleId>
              </a:tblPr>
              <a:tblGrid>
                <a:gridCol w="1469750"/>
                <a:gridCol w="655575"/>
                <a:gridCol w="1997650"/>
                <a:gridCol w="225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bytes read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-1 == error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0 == eof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