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3B7469-1D92-40B8-BBB4-F4B106D09317}">
  <a:tblStyle styleId="{773B7469-1D92-40B8-BBB4-F4B106D093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cb262fc41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cb262fc4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cb262fc4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cb262fc4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cb262fc4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cb262fc4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cb262fc41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cb262fc41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cb262fc41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cb262fc41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cb262fc41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cb262fc41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bcd46df6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bcd46df6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b262fc4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b262fc4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b262fc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b262fc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cb262fc4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cb262fc4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cb262fc41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cb262fc41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cb262fc4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cb262fc4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cb262fc4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cb262fc4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b262fc4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b262fc4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cb262fc4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cb262fc4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 and Communication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develop a model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reason about </a:t>
            </a:r>
            <a:r>
              <a:rPr lang="en"/>
              <a:t>the</a:t>
            </a:r>
            <a:r>
              <a:rPr lang="en"/>
              <a:t>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reason about our 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reason about the problem about our 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of </a:t>
            </a:r>
            <a:r>
              <a:rPr lang="en"/>
              <a:t>Communication: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OSI/ISO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TCP/IP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of Computation:  (Machine &lt;-&gt; </a:t>
            </a:r>
            <a:r>
              <a:rPr lang="en"/>
              <a:t>Language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Turing</a:t>
            </a:r>
            <a:r>
              <a:rPr lang="en"/>
              <a:t> Machine, Linear Bounded Automata, Pushdown Automata, and Finite State Automata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Sequential Circuits, and Combinational Logic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Universal Computer and Machines: </a:t>
            </a:r>
            <a:r>
              <a:rPr lang="en"/>
              <a:t>Theoretical</a:t>
            </a:r>
            <a:r>
              <a:rPr lang="en"/>
              <a:t> to Abstract to Physical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232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FA(Q, Σ, 𝛅, q0, 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 = { N, W, R, B, T }        // New, Waiting (Ready),  Running, Blocked, Terminated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Σ = { a, d, i, t, r, e}            // admit, dispatch, interrupt, trap, resume, exit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q0 : 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 : { T 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𝛅 : Q x Σ -&gt; 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3192425" y="2181225"/>
            <a:ext cx="5818200" cy="250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State Machine</a:t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8301712" y="2721499"/>
            <a:ext cx="584100" cy="61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8369127" y="2792019"/>
            <a:ext cx="449100" cy="46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3739927" y="2721487"/>
            <a:ext cx="584100" cy="61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5071909" y="2721499"/>
            <a:ext cx="584100" cy="61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6987879" y="2721499"/>
            <a:ext cx="584100" cy="61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6107459" y="3970396"/>
            <a:ext cx="584100" cy="61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130" name="Google Shape;130;p22"/>
          <p:cNvCxnSpPr>
            <a:endCxn id="126" idx="2"/>
          </p:cNvCxnSpPr>
          <p:nvPr/>
        </p:nvCxnSpPr>
        <p:spPr>
          <a:xfrm flipH="1" rot="10800000">
            <a:off x="3352927" y="3026887"/>
            <a:ext cx="3870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2"/>
          <p:cNvCxnSpPr>
            <a:stCxn id="126" idx="6"/>
            <a:endCxn id="127" idx="2"/>
          </p:cNvCxnSpPr>
          <p:nvPr/>
        </p:nvCxnSpPr>
        <p:spPr>
          <a:xfrm>
            <a:off x="4324027" y="3026887"/>
            <a:ext cx="7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2"/>
          <p:cNvCxnSpPr>
            <a:stCxn id="127" idx="7"/>
            <a:endCxn id="128" idx="1"/>
          </p:cNvCxnSpPr>
          <p:nvPr/>
        </p:nvCxnSpPr>
        <p:spPr>
          <a:xfrm flipH="1" rot="-5400000">
            <a:off x="6321669" y="2059749"/>
            <a:ext cx="600" cy="1503000"/>
          </a:xfrm>
          <a:prstGeom prst="curvedConnector3">
            <a:avLst>
              <a:gd fmla="val -55101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2"/>
          <p:cNvCxnSpPr>
            <a:stCxn id="128" idx="3"/>
            <a:endCxn id="127" idx="5"/>
          </p:cNvCxnSpPr>
          <p:nvPr/>
        </p:nvCxnSpPr>
        <p:spPr>
          <a:xfrm rot="5400000">
            <a:off x="6321618" y="2491650"/>
            <a:ext cx="600" cy="1503000"/>
          </a:xfrm>
          <a:prstGeom prst="curvedConnector3">
            <a:avLst>
              <a:gd fmla="val 55101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2"/>
          <p:cNvCxnSpPr>
            <a:stCxn id="128" idx="4"/>
            <a:endCxn id="129" idx="6"/>
          </p:cNvCxnSpPr>
          <p:nvPr/>
        </p:nvCxnSpPr>
        <p:spPr>
          <a:xfrm rot="5400000">
            <a:off x="6514029" y="3509899"/>
            <a:ext cx="943500" cy="588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2"/>
          <p:cNvCxnSpPr>
            <a:stCxn id="129" idx="2"/>
            <a:endCxn id="127" idx="4"/>
          </p:cNvCxnSpPr>
          <p:nvPr/>
        </p:nvCxnSpPr>
        <p:spPr>
          <a:xfrm rot="10800000">
            <a:off x="5364059" y="3332296"/>
            <a:ext cx="743400" cy="943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2"/>
          <p:cNvCxnSpPr>
            <a:stCxn id="128" idx="6"/>
            <a:endCxn id="124" idx="2"/>
          </p:cNvCxnSpPr>
          <p:nvPr/>
        </p:nvCxnSpPr>
        <p:spPr>
          <a:xfrm>
            <a:off x="7571979" y="3026899"/>
            <a:ext cx="7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2"/>
          <p:cNvSpPr txBox="1"/>
          <p:nvPr/>
        </p:nvSpPr>
        <p:spPr>
          <a:xfrm>
            <a:off x="4561000" y="27118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6151525" y="21715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6220825" y="322337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7766438" y="27118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7179313" y="375052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5305825" y="382672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4709200" y="4645150"/>
            <a:ext cx="41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 for the Process Status Diagram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540300" y="3131850"/>
            <a:ext cx="12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760400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966101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1171803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1377504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1583206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1788907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1994609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2617274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53" name="Google Shape;153;p22"/>
          <p:cNvCxnSpPr/>
          <p:nvPr/>
        </p:nvCxnSpPr>
        <p:spPr>
          <a:xfrm>
            <a:off x="2773425" y="3794550"/>
            <a:ext cx="84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4" name="Google Shape;154;p22"/>
          <p:cNvSpPr/>
          <p:nvPr/>
        </p:nvSpPr>
        <p:spPr>
          <a:xfrm>
            <a:off x="2203096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2963938" y="2979163"/>
            <a:ext cx="106800" cy="106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27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PDA(Q, Σ, 𝚪, 𝛅, q0, z0, 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Σ : set of symbols on the input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𝚪 : set of symbols placed on the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z0: set of symbols place on the stack at startup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𝛅 : Q x Σ x 𝚪-&gt; Q x 𝚪*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3905250" y="2476500"/>
            <a:ext cx="4926900" cy="213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Pushdown Automata</a:t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72" name="Google Shape;172;p23"/>
          <p:cNvCxnSpPr/>
          <p:nvPr/>
        </p:nvCxnSpPr>
        <p:spPr>
          <a:xfrm>
            <a:off x="1020825" y="3870750"/>
            <a:ext cx="84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3" name="Google Shape;173;p23"/>
          <p:cNvCxnSpPr/>
          <p:nvPr/>
        </p:nvCxnSpPr>
        <p:spPr>
          <a:xfrm>
            <a:off x="7635025" y="3942188"/>
            <a:ext cx="531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3"/>
          <p:cNvSpPr/>
          <p:nvPr/>
        </p:nvSpPr>
        <p:spPr>
          <a:xfrm>
            <a:off x="7784650" y="36920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7784650" y="34634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7784650" y="32348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7784650" y="30062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7784650" y="27776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7334475" y="3995375"/>
            <a:ext cx="13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Stack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5768650" y="613225"/>
            <a:ext cx="2016000" cy="615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-&gt; if ( E ) 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|   if ( E ) S else S</a:t>
            </a:r>
            <a:endParaRPr/>
          </a:p>
        </p:txBody>
      </p:sp>
      <p:cxnSp>
        <p:nvCxnSpPr>
          <p:cNvPr id="181" name="Google Shape;181;p23"/>
          <p:cNvCxnSpPr/>
          <p:nvPr/>
        </p:nvCxnSpPr>
        <p:spPr>
          <a:xfrm flipH="1" rot="10800000">
            <a:off x="7585225" y="2747525"/>
            <a:ext cx="631500" cy="14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3"/>
          <p:cNvSpPr/>
          <p:nvPr/>
        </p:nvSpPr>
        <p:spPr>
          <a:xfrm rot="-5400000">
            <a:off x="8029625" y="3172400"/>
            <a:ext cx="606900" cy="349200"/>
          </a:xfrm>
          <a:prstGeom prst="rightArrow">
            <a:avLst>
              <a:gd fmla="val 50000" name="adj1"/>
              <a:gd fmla="val 4292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23"/>
          <p:cNvGrpSpPr/>
          <p:nvPr/>
        </p:nvGrpSpPr>
        <p:grpSpPr>
          <a:xfrm>
            <a:off x="4390875" y="2795950"/>
            <a:ext cx="2580300" cy="1304700"/>
            <a:chOff x="1578775" y="1887650"/>
            <a:chExt cx="2580300" cy="1304700"/>
          </a:xfrm>
        </p:grpSpPr>
        <p:sp>
          <p:nvSpPr>
            <p:cNvPr id="184" name="Google Shape;184;p23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" name="Google Shape;185;p23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186" name="Google Shape;186;p23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3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3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3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2" name="Google Shape;192;p23"/>
              <p:cNvCxnSpPr>
                <a:endCxn id="188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3" name="Google Shape;193;p23"/>
              <p:cNvCxnSpPr>
                <a:stCxn id="188" idx="6"/>
                <a:endCxn id="189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4" name="Google Shape;194;p23"/>
              <p:cNvCxnSpPr>
                <a:stCxn id="189" idx="7"/>
                <a:endCxn id="190" idx="1"/>
              </p:cNvCxnSpPr>
              <p:nvPr/>
            </p:nvCxnSpPr>
            <p:spPr>
              <a:xfrm flipH="1" rot="-5400000">
                <a:off x="3272920" y="1970076"/>
                <a:ext cx="600" cy="782100"/>
              </a:xfrm>
              <a:prstGeom prst="curvedConnector3">
                <a:avLst>
                  <a:gd fmla="val -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5" name="Google Shape;195;p23"/>
              <p:cNvCxnSpPr>
                <a:stCxn id="190" idx="3"/>
                <a:endCxn id="189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fmla="val 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6" name="Google Shape;196;p23"/>
              <p:cNvCxnSpPr>
                <a:stCxn id="190" idx="4"/>
                <a:endCxn id="191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7" name="Google Shape;197;p23"/>
              <p:cNvCxnSpPr>
                <a:stCxn id="191" idx="2"/>
                <a:endCxn id="189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8" name="Google Shape;198;p23"/>
              <p:cNvCxnSpPr>
                <a:stCxn id="190" idx="6"/>
                <a:endCxn id="186" idx="2"/>
              </p:cNvCxnSpPr>
              <p:nvPr/>
            </p:nvCxnSpPr>
            <p:spPr>
              <a:xfrm flipH="1" rot="10800000">
                <a:off x="3923618" y="2471156"/>
                <a:ext cx="441000" cy="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199" name="Google Shape;199;p23"/>
          <p:cNvSpPr txBox="1"/>
          <p:nvPr/>
        </p:nvSpPr>
        <p:spPr>
          <a:xfrm>
            <a:off x="5905500" y="4593650"/>
            <a:ext cx="11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PDA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5256750" y="3170000"/>
            <a:ext cx="900900" cy="354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Σ : set of symbols on the input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𝚪 : set of symbols placed on the tape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includes a blank symbol: $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𝛅 : Q x Σ x 𝚪-&gt; Q x 𝚪 x {R, L}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5276850" y="962025"/>
            <a:ext cx="3457500" cy="360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Machine</a:t>
            </a:r>
            <a:endParaRPr/>
          </a:p>
        </p:txBody>
      </p:sp>
      <p:grpSp>
        <p:nvGrpSpPr>
          <p:cNvPr id="208" name="Google Shape;208;p24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209" name="Google Shape;209;p24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" name="Google Shape;210;p24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211" name="Google Shape;211;p24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4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7" name="Google Shape;217;p24"/>
              <p:cNvCxnSpPr>
                <a:endCxn id="213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18" name="Google Shape;218;p24"/>
              <p:cNvCxnSpPr>
                <a:stCxn id="213" idx="6"/>
                <a:endCxn id="214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19" name="Google Shape;219;p24"/>
              <p:cNvCxnSpPr>
                <a:stCxn id="214" idx="7"/>
                <a:endCxn id="215" idx="1"/>
              </p:cNvCxnSpPr>
              <p:nvPr/>
            </p:nvCxnSpPr>
            <p:spPr>
              <a:xfrm flipH="1" rot="-5400000">
                <a:off x="3272920" y="1970076"/>
                <a:ext cx="600" cy="782100"/>
              </a:xfrm>
              <a:prstGeom prst="curvedConnector3">
                <a:avLst>
                  <a:gd fmla="val -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0" name="Google Shape;220;p24"/>
              <p:cNvCxnSpPr>
                <a:stCxn id="215" idx="3"/>
                <a:endCxn id="214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fmla="val 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1" name="Google Shape;221;p24"/>
              <p:cNvCxnSpPr>
                <a:stCxn id="215" idx="4"/>
                <a:endCxn id="216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2" name="Google Shape;222;p24"/>
              <p:cNvCxnSpPr>
                <a:stCxn id="216" idx="2"/>
                <a:endCxn id="214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3" name="Google Shape;223;p24"/>
              <p:cNvCxnSpPr>
                <a:stCxn id="215" idx="6"/>
                <a:endCxn id="211" idx="2"/>
              </p:cNvCxnSpPr>
              <p:nvPr/>
            </p:nvCxnSpPr>
            <p:spPr>
              <a:xfrm flipH="1" rot="10800000">
                <a:off x="3923618" y="2471156"/>
                <a:ext cx="441000" cy="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224" name="Google Shape;224;p24"/>
          <p:cNvSpPr/>
          <p:nvPr/>
        </p:nvSpPr>
        <p:spPr>
          <a:xfrm rot="5400000">
            <a:off x="6712188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 rot="5400000">
            <a:off x="6940788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 rot="5400000">
            <a:off x="7169388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 rot="5400000">
            <a:off x="7397988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 rot="5400000">
            <a:off x="7626588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6766200" y="3844300"/>
            <a:ext cx="606900" cy="349200"/>
          </a:xfrm>
          <a:prstGeom prst="rightArrow">
            <a:avLst>
              <a:gd fmla="val 50000" name="adj1"/>
              <a:gd fmla="val 4292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 rot="10800000">
            <a:off x="5946300" y="3844300"/>
            <a:ext cx="606900" cy="349200"/>
          </a:xfrm>
          <a:prstGeom prst="rightArrow">
            <a:avLst>
              <a:gd fmla="val 50000" name="adj1"/>
              <a:gd fmla="val 4292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 rot="-5400000">
            <a:off x="64353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 rot="-5400000">
            <a:off x="62067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59781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</a:t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668805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6143625" y="4124325"/>
            <a:ext cx="19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Tape</a:t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69408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71694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73788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76266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645945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787935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81321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624045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44" name="Google Shape;244;p24"/>
          <p:cNvCxnSpPr/>
          <p:nvPr/>
        </p:nvCxnSpPr>
        <p:spPr>
          <a:xfrm rot="10800000">
            <a:off x="6710375" y="3243125"/>
            <a:ext cx="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4"/>
          <p:cNvCxnSpPr/>
          <p:nvPr/>
        </p:nvCxnSpPr>
        <p:spPr>
          <a:xfrm rot="10800000">
            <a:off x="7644301" y="2951500"/>
            <a:ext cx="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6" name="Google Shape;246;p24"/>
          <p:cNvSpPr txBox="1"/>
          <p:nvPr/>
        </p:nvSpPr>
        <p:spPr>
          <a:xfrm>
            <a:off x="6324600" y="4610100"/>
            <a:ext cx="15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Machine</a:t>
            </a:r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56" name="Google Shape;256;p24"/>
          <p:cNvCxnSpPr/>
          <p:nvPr/>
        </p:nvCxnSpPr>
        <p:spPr>
          <a:xfrm>
            <a:off x="1020825" y="3870750"/>
            <a:ext cx="84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7" name="Google Shape;257;p24"/>
          <p:cNvSpPr txBox="1"/>
          <p:nvPr/>
        </p:nvSpPr>
        <p:spPr>
          <a:xfrm>
            <a:off x="6143625" y="1616675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/>
          <p:nvPr/>
        </p:nvSpPr>
        <p:spPr>
          <a:xfrm>
            <a:off x="5514200" y="962025"/>
            <a:ext cx="3048000" cy="306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Bounded Automata</a:t>
            </a:r>
            <a:endParaRPr/>
          </a:p>
        </p:txBody>
      </p:sp>
      <p:sp>
        <p:nvSpPr>
          <p:cNvPr id="264" name="Google Shape;26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Case of a Turing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tape is bounded to a defined size.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25"/>
          <p:cNvGrpSpPr/>
          <p:nvPr/>
        </p:nvGrpSpPr>
        <p:grpSpPr>
          <a:xfrm>
            <a:off x="5720250" y="1471725"/>
            <a:ext cx="2580300" cy="1304700"/>
            <a:chOff x="1578775" y="1887650"/>
            <a:chExt cx="2580300" cy="1304700"/>
          </a:xfrm>
        </p:grpSpPr>
        <p:sp>
          <p:nvSpPr>
            <p:cNvPr id="266" name="Google Shape;266;p25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25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268" name="Google Shape;268;p25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5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5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5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5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5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4" name="Google Shape;274;p25"/>
              <p:cNvCxnSpPr>
                <a:endCxn id="270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5" name="Google Shape;275;p25"/>
              <p:cNvCxnSpPr>
                <a:stCxn id="270" idx="6"/>
                <a:endCxn id="271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6" name="Google Shape;276;p25"/>
              <p:cNvCxnSpPr>
                <a:stCxn id="271" idx="7"/>
                <a:endCxn id="272" idx="1"/>
              </p:cNvCxnSpPr>
              <p:nvPr/>
            </p:nvCxnSpPr>
            <p:spPr>
              <a:xfrm flipH="1" rot="-5400000">
                <a:off x="3272920" y="1970076"/>
                <a:ext cx="600" cy="782100"/>
              </a:xfrm>
              <a:prstGeom prst="curvedConnector3">
                <a:avLst>
                  <a:gd fmla="val -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7" name="Google Shape;277;p25"/>
              <p:cNvCxnSpPr>
                <a:stCxn id="272" idx="3"/>
                <a:endCxn id="271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fmla="val 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8" name="Google Shape;278;p25"/>
              <p:cNvCxnSpPr>
                <a:stCxn id="272" idx="4"/>
                <a:endCxn id="273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9" name="Google Shape;279;p25"/>
              <p:cNvCxnSpPr>
                <a:stCxn id="273" idx="2"/>
                <a:endCxn id="271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0" name="Google Shape;280;p25"/>
              <p:cNvCxnSpPr>
                <a:stCxn id="272" idx="6"/>
                <a:endCxn id="268" idx="2"/>
              </p:cNvCxnSpPr>
              <p:nvPr/>
            </p:nvCxnSpPr>
            <p:spPr>
              <a:xfrm flipH="1" rot="10800000">
                <a:off x="3923618" y="2471156"/>
                <a:ext cx="441000" cy="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281" name="Google Shape;281;p25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rot="5400000">
            <a:off x="70931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615465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6360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68454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70932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734595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75987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93" name="Google Shape;293;p25"/>
          <p:cNvCxnSpPr/>
          <p:nvPr/>
        </p:nvCxnSpPr>
        <p:spPr>
          <a:xfrm rot="10800000">
            <a:off x="6148400" y="3091450"/>
            <a:ext cx="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5"/>
          <p:cNvCxnSpPr/>
          <p:nvPr/>
        </p:nvCxnSpPr>
        <p:spPr>
          <a:xfrm rot="10800000">
            <a:off x="6334201" y="2857350"/>
            <a:ext cx="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5" name="Google Shape;295;p25"/>
          <p:cNvSpPr txBox="1"/>
          <p:nvPr/>
        </p:nvSpPr>
        <p:spPr>
          <a:xfrm>
            <a:off x="6006425" y="4052250"/>
            <a:ext cx="24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LBA with tape size of 8</a:t>
            </a:r>
            <a:endParaRPr/>
          </a:p>
        </p:txBody>
      </p:sp>
      <p:cxnSp>
        <p:nvCxnSpPr>
          <p:cNvPr id="296" name="Google Shape;296;p25"/>
          <p:cNvCxnSpPr/>
          <p:nvPr/>
        </p:nvCxnSpPr>
        <p:spPr>
          <a:xfrm rot="10800000">
            <a:off x="8104200" y="3091450"/>
            <a:ext cx="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5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06" name="Google Shape;306;p25"/>
          <p:cNvCxnSpPr/>
          <p:nvPr/>
        </p:nvCxnSpPr>
        <p:spPr>
          <a:xfrm>
            <a:off x="1020825" y="3870750"/>
            <a:ext cx="84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7" name="Google Shape;307;p25"/>
          <p:cNvSpPr/>
          <p:nvPr/>
        </p:nvSpPr>
        <p:spPr>
          <a:xfrm>
            <a:off x="78465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308" name="Google Shape;308;p25"/>
          <p:cNvSpPr txBox="1"/>
          <p:nvPr/>
        </p:nvSpPr>
        <p:spPr>
          <a:xfrm>
            <a:off x="6153925" y="1777725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Tape: sufficiently large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control unit (aka firmware)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program placed on tape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generic program placed on tape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coming from an I/O device</a:t>
            </a: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5276850" y="962025"/>
            <a:ext cx="3177300" cy="317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grpSp>
        <p:nvGrpSpPr>
          <p:cNvPr id="316" name="Google Shape;316;p26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317" name="Google Shape;317;p26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8" name="Google Shape;318;p26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319" name="Google Shape;319;p26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6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5" name="Google Shape;325;p26"/>
              <p:cNvCxnSpPr>
                <a:endCxn id="321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6" name="Google Shape;326;p26"/>
              <p:cNvCxnSpPr>
                <a:stCxn id="321" idx="6"/>
                <a:endCxn id="322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7" name="Google Shape;327;p26"/>
              <p:cNvCxnSpPr>
                <a:stCxn id="322" idx="7"/>
                <a:endCxn id="323" idx="1"/>
              </p:cNvCxnSpPr>
              <p:nvPr/>
            </p:nvCxnSpPr>
            <p:spPr>
              <a:xfrm flipH="1" rot="-5400000">
                <a:off x="3272920" y="1970076"/>
                <a:ext cx="600" cy="782100"/>
              </a:xfrm>
              <a:prstGeom prst="curvedConnector3">
                <a:avLst>
                  <a:gd fmla="val -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8" name="Google Shape;328;p26"/>
              <p:cNvCxnSpPr>
                <a:stCxn id="323" idx="3"/>
                <a:endCxn id="322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fmla="val 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9" name="Google Shape;329;p26"/>
              <p:cNvCxnSpPr>
                <a:stCxn id="323" idx="4"/>
                <a:endCxn id="324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0" name="Google Shape;330;p26"/>
              <p:cNvCxnSpPr>
                <a:stCxn id="324" idx="2"/>
                <a:endCxn id="322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1" name="Google Shape;331;p26"/>
              <p:cNvCxnSpPr>
                <a:stCxn id="323" idx="6"/>
                <a:endCxn id="319" idx="2"/>
              </p:cNvCxnSpPr>
              <p:nvPr/>
            </p:nvCxnSpPr>
            <p:spPr>
              <a:xfrm flipH="1" rot="10800000">
                <a:off x="3923618" y="2471156"/>
                <a:ext cx="441000" cy="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332" name="Google Shape;332;p26"/>
          <p:cNvSpPr/>
          <p:nvPr/>
        </p:nvSpPr>
        <p:spPr>
          <a:xfrm rot="5400000">
            <a:off x="59501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6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592605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38" name="Google Shape;338;p26"/>
          <p:cNvSpPr txBox="1"/>
          <p:nvPr/>
        </p:nvSpPr>
        <p:spPr>
          <a:xfrm>
            <a:off x="5948300" y="3438350"/>
            <a:ext cx="234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Sufficiently Large Tape</a:t>
            </a:r>
            <a:endParaRPr sz="900"/>
          </a:p>
        </p:txBody>
      </p:sp>
      <p:sp>
        <p:nvSpPr>
          <p:cNvPr id="339" name="Google Shape;339;p26"/>
          <p:cNvSpPr/>
          <p:nvPr/>
        </p:nvSpPr>
        <p:spPr>
          <a:xfrm>
            <a:off x="61788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66168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68646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711735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73701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45" name="Google Shape;345;p26"/>
          <p:cNvCxnSpPr/>
          <p:nvPr/>
        </p:nvCxnSpPr>
        <p:spPr>
          <a:xfrm rot="10800000">
            <a:off x="5924575" y="3114525"/>
            <a:ext cx="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6"/>
          <p:cNvCxnSpPr/>
          <p:nvPr/>
        </p:nvCxnSpPr>
        <p:spPr>
          <a:xfrm rot="10800000">
            <a:off x="6105601" y="2857350"/>
            <a:ext cx="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7" name="Google Shape;347;p26"/>
          <p:cNvSpPr txBox="1"/>
          <p:nvPr/>
        </p:nvSpPr>
        <p:spPr>
          <a:xfrm>
            <a:off x="5843450" y="4175550"/>
            <a:ext cx="22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sp>
        <p:nvSpPr>
          <p:cNvPr id="348" name="Google Shape;348;p26"/>
          <p:cNvSpPr txBox="1"/>
          <p:nvPr/>
        </p:nvSpPr>
        <p:spPr>
          <a:xfrm>
            <a:off x="1073700" y="3589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>
            <a:off x="1293800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>
            <a:off x="1499501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1705203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6"/>
          <p:cNvSpPr/>
          <p:nvPr/>
        </p:nvSpPr>
        <p:spPr>
          <a:xfrm>
            <a:off x="1910904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6"/>
          <p:cNvSpPr/>
          <p:nvPr/>
        </p:nvSpPr>
        <p:spPr>
          <a:xfrm>
            <a:off x="2116606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6"/>
          <p:cNvSpPr/>
          <p:nvPr/>
        </p:nvSpPr>
        <p:spPr>
          <a:xfrm>
            <a:off x="2322307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6"/>
          <p:cNvSpPr/>
          <p:nvPr/>
        </p:nvSpPr>
        <p:spPr>
          <a:xfrm>
            <a:off x="2528009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2845874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57" name="Google Shape;357;p26"/>
          <p:cNvCxnSpPr/>
          <p:nvPr/>
        </p:nvCxnSpPr>
        <p:spPr>
          <a:xfrm>
            <a:off x="1401825" y="4251750"/>
            <a:ext cx="84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8" name="Google Shape;358;p26"/>
          <p:cNvSpPr txBox="1"/>
          <p:nvPr/>
        </p:nvSpPr>
        <p:spPr>
          <a:xfrm>
            <a:off x="6052950" y="1591188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to the Abstract</a:t>
            </a:r>
            <a:endParaRPr/>
          </a:p>
        </p:txBody>
      </p:sp>
      <p:sp>
        <p:nvSpPr>
          <p:cNvPr id="364" name="Google Shape;36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Turing Machine →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von Neumann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Harvard Architecture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1876425"/>
            <a:ext cx="34480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900" y="2166956"/>
            <a:ext cx="2972815" cy="17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7"/>
          <p:cNvSpPr txBox="1"/>
          <p:nvPr/>
        </p:nvSpPr>
        <p:spPr>
          <a:xfrm>
            <a:off x="466725" y="4124325"/>
            <a:ext cx="63723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Consider writing a Java program for these machines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Architecture: MIPS </a:t>
            </a:r>
            <a:r>
              <a:rPr lang="en"/>
              <a:t>Microarchitecture</a:t>
            </a:r>
            <a:endParaRPr/>
          </a:p>
        </p:txBody>
      </p:sp>
      <p:pic>
        <p:nvPicPr>
          <p:cNvPr id="373" name="Google Shape;3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25" y="600075"/>
            <a:ext cx="33337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25900" y="4654200"/>
            <a:ext cx="86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225900" y="247700"/>
            <a:ext cx="288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OSI and TCP/IP Models</a:t>
            </a:r>
            <a:endParaRPr sz="1600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827875" y="79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{773B7469-1D92-40B8-BBB4-F4B106D09317}</a:tableStyleId>
              </a:tblPr>
              <a:tblGrid>
                <a:gridCol w="653925"/>
                <a:gridCol w="1100700"/>
                <a:gridCol w="856475"/>
                <a:gridCol w="862625"/>
                <a:gridCol w="1195050"/>
                <a:gridCol w="112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Layer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Name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Example Protocol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Naming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Transported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Hardware Device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 IPv6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8" name="Google Shape;68;p15"/>
          <p:cNvCxnSpPr/>
          <p:nvPr/>
        </p:nvCxnSpPr>
        <p:spPr>
          <a:xfrm flipH="1" rot="10800000">
            <a:off x="357300" y="2858325"/>
            <a:ext cx="7154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5"/>
          <p:cNvSpPr/>
          <p:nvPr/>
        </p:nvSpPr>
        <p:spPr>
          <a:xfrm>
            <a:off x="7276500" y="2372325"/>
            <a:ext cx="265800" cy="494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 rot="10800000">
            <a:off x="7274950" y="2858325"/>
            <a:ext cx="265800" cy="494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881700" y="1922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2" name="Google Shape;72;p15"/>
          <p:cNvSpPr txBox="1"/>
          <p:nvPr/>
        </p:nvSpPr>
        <p:spPr>
          <a:xfrm>
            <a:off x="6880150" y="3417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Layers Simplified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1:  Physical Layer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mechanics of sending symbols -- restricted (maybe) to one's and zero's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2: Data Link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to start and stop an individual message between two </a:t>
            </a:r>
            <a:r>
              <a:rPr lang="en" u="sng"/>
              <a:t>connected</a:t>
            </a:r>
            <a:r>
              <a:rPr lang="en"/>
              <a:t> 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3: Network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Sending a message from A to B to C to D to … to 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4: Transport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Transmitting/Ensuring a complete message from A to Z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Address performance issues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75" y="1032350"/>
            <a:ext cx="8839201" cy="278939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267575" y="594925"/>
            <a:ext cx="30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IPv4 Packet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things down or building them up.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67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1: bit 		/ symbol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4: nibble 	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8: byte 		/ octet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32: word 	/ 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paragraph	/ 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page/block	/ packet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		       / segment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	      /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561000" y="207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{773B7469-1D92-40B8-BBB4-F4B106D09317}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Turning Machines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Recursively Enumerable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𝚪, q0, 𝛅)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Bounded Automata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Sensitive Languages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LBA(Q, Σ, 𝚪, q0, 𝛅)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Pushdown Automata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Free Languages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PDA(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Q, Σ, 𝚪, 𝛅, q0, z0, F)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Finite State Automata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 Expressions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𝛅, q0, F)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Sequential Circuits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Combinational Logic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Algebra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650" y="227400"/>
            <a:ext cx="2477200" cy="1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upon Boolean Algebra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inputs and outputs restricted to True (1)  and False (0)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are restricted to:  AND (*) , OR (+), NOT (')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 Digital Logic, with gates: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as a building blocks: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XOR:  A ⊕ B  is equivalent to   (A + B) * (A' + B') </a:t>
            </a:r>
            <a:br>
              <a:rPr lang="en" sz="1050">
                <a:highlight>
                  <a:srgbClr val="FFFFFF"/>
                </a:highlight>
              </a:rPr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Half-Adder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00" y="3581950"/>
            <a:ext cx="2095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75" y="2510975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42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4830" y="30677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665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Circuits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feedback loops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latch or flip-flop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circuit with only two stable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SR Latch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075" y="2207988"/>
            <a:ext cx="2095500" cy="1533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1"/>
          <p:cNvGraphicFramePr/>
          <p:nvPr/>
        </p:nvGraphicFramePr>
        <p:xfrm>
          <a:off x="1059550" y="249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{773B7469-1D92-40B8-BBB4-F4B106D09317}</a:tableStyleId>
              </a:tblPr>
              <a:tblGrid>
                <a:gridCol w="382850"/>
                <a:gridCol w="382850"/>
                <a:gridCol w="382850"/>
                <a:gridCol w="889725"/>
                <a:gridCol w="2354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Output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Hold State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Reset / Clear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Not allowed:  Error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