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8ef91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8ef91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c6dd5299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c6dd5299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c6dd52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c6dd52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c6dd5299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c6dd529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c6dd5299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c6dd529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c6dd5299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c6dd5299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c6dd5299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c6dd5299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6dd5299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6dd5299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c6dd5299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c6dd5299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c6dd5299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c6dd5299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wCwXEcUVbWOeueJrvf8SI20CdZvbu8c8kcQG7g4aISs/edit#gi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process is a running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CLI: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program arg0 arg1 arg2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arg0 arg1 arg2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within the program</a:t>
            </a:r>
            <a:endParaRPr/>
          </a:p>
          <a:p>
            <a:pPr indent="-317500" lvl="1" marL="914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args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      //Java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rgbClr val="0077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DD4A6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argc, char* argv[], char** envp</a:t>
            </a:r>
            <a:r>
              <a:rPr lang="en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)// C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within memory:</a:t>
            </a:r>
            <a:endParaRPr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Standard File Descriptors (fds)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3550" y="1751575"/>
            <a:ext cx="1374600" cy="6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cxnSp>
        <p:nvCxnSpPr>
          <p:cNvPr id="57" name="Google Shape;57;p13"/>
          <p:cNvCxnSpPr>
            <a:endCxn id="56" idx="1"/>
          </p:cNvCxnSpPr>
          <p:nvPr/>
        </p:nvCxnSpPr>
        <p:spPr>
          <a:xfrm>
            <a:off x="5329850" y="2044975"/>
            <a:ext cx="473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7178150" y="1900375"/>
            <a:ext cx="602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/>
          <p:nvPr/>
        </p:nvCxnSpPr>
        <p:spPr>
          <a:xfrm>
            <a:off x="7178150" y="2205175"/>
            <a:ext cx="602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7183400" y="1442525"/>
            <a:ext cx="3654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7499525" y="1131675"/>
            <a:ext cx="14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$?   </a:t>
            </a:r>
            <a:r>
              <a:rPr lang="en" sz="900"/>
              <a:t>the return value</a:t>
            </a:r>
            <a:endParaRPr sz="900"/>
          </a:p>
        </p:txBody>
      </p:sp>
      <p:sp>
        <p:nvSpPr>
          <p:cNvPr id="62" name="Google Shape;62;p13"/>
          <p:cNvSpPr txBox="1"/>
          <p:nvPr/>
        </p:nvSpPr>
        <p:spPr>
          <a:xfrm>
            <a:off x="4549350" y="185267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stdin (0)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817700" y="17016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stdout (1)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817700" y="2006425"/>
            <a:ext cx="9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stderr (2)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011425" y="2430675"/>
            <a:ext cx="14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Java Parlance:</a:t>
            </a:r>
            <a:endParaRPr sz="1300"/>
          </a:p>
        </p:txBody>
      </p:sp>
      <p:sp>
        <p:nvSpPr>
          <p:cNvPr id="66" name="Google Shape;66;p13"/>
          <p:cNvSpPr txBox="1"/>
          <p:nvPr/>
        </p:nvSpPr>
        <p:spPr>
          <a:xfrm>
            <a:off x="7286375" y="2604200"/>
            <a:ext cx="185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System.in	 == stdin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System.out	 == stdout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System.err	 == stderr</a:t>
            </a:r>
            <a:endParaRPr sz="1300"/>
          </a:p>
        </p:txBody>
      </p:sp>
      <p:sp>
        <p:nvSpPr>
          <p:cNvPr id="67" name="Google Shape;67;p13"/>
          <p:cNvSpPr/>
          <p:nvPr/>
        </p:nvSpPr>
        <p:spPr>
          <a:xfrm>
            <a:off x="5983225" y="1185400"/>
            <a:ext cx="1010100" cy="3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>
            <a:stCxn id="67" idx="1"/>
          </p:cNvCxnSpPr>
          <p:nvPr/>
        </p:nvCxnSpPr>
        <p:spPr>
          <a:xfrm>
            <a:off x="5983225" y="133735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5983225" y="122601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986299" y="1269934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5989374" y="129936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5989154" y="1378415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5983445" y="1422334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5986519" y="1451760"/>
            <a:ext cx="10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7" idx="2"/>
            <a:endCxn id="56" idx="0"/>
          </p:cNvCxnSpPr>
          <p:nvPr/>
        </p:nvCxnSpPr>
        <p:spPr>
          <a:xfrm>
            <a:off x="6488275" y="1489300"/>
            <a:ext cx="2700" cy="2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4812775" y="386703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4812775" y="416217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812775" y="4457338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517075" y="38766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argc</a:t>
            </a:r>
            <a:r>
              <a:rPr lang="en"/>
              <a:t>:</a:t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17075" y="414661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argv:</a:t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229375" y="362640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"arg0"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013750" y="4090425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"arg1"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581675" y="4573750"/>
            <a:ext cx="70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"arg3"</a:t>
            </a:r>
            <a:endParaRPr/>
          </a:p>
        </p:txBody>
      </p:sp>
      <p:cxnSp>
        <p:nvCxnSpPr>
          <p:cNvPr id="84" name="Google Shape;84;p13"/>
          <p:cNvCxnSpPr>
            <a:stCxn id="85" idx="6"/>
            <a:endCxn id="81" idx="1"/>
          </p:cNvCxnSpPr>
          <p:nvPr/>
        </p:nvCxnSpPr>
        <p:spPr>
          <a:xfrm flipH="1" rot="10800000">
            <a:off x="5270875" y="3826575"/>
            <a:ext cx="958500" cy="222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stCxn id="87" idx="6"/>
            <a:endCxn id="82" idx="1"/>
          </p:cNvCxnSpPr>
          <p:nvPr/>
        </p:nvCxnSpPr>
        <p:spPr>
          <a:xfrm flipH="1" rot="10800000">
            <a:off x="5270875" y="4290525"/>
            <a:ext cx="1743000" cy="6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89" idx="6"/>
            <a:endCxn id="83" idx="1"/>
          </p:cNvCxnSpPr>
          <p:nvPr/>
        </p:nvCxnSpPr>
        <p:spPr>
          <a:xfrm>
            <a:off x="5289925" y="4601925"/>
            <a:ext cx="1291800" cy="171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2298175" y="3876675"/>
            <a:ext cx="852000" cy="2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 sz="1300"/>
          </a:p>
        </p:txBody>
      </p:sp>
      <p:sp>
        <p:nvSpPr>
          <p:cNvPr id="91" name="Google Shape;91;p13"/>
          <p:cNvSpPr/>
          <p:nvPr/>
        </p:nvSpPr>
        <p:spPr>
          <a:xfrm>
            <a:off x="2298175" y="417183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298175" y="4466977"/>
            <a:ext cx="852000" cy="2952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3"/>
          <p:cNvCxnSpPr>
            <a:stCxn id="94" idx="6"/>
          </p:cNvCxnSpPr>
          <p:nvPr/>
        </p:nvCxnSpPr>
        <p:spPr>
          <a:xfrm flipH="1" rot="10800000">
            <a:off x="2775325" y="3819675"/>
            <a:ext cx="2006400" cy="496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96" idx="6"/>
          </p:cNvCxnSpPr>
          <p:nvPr/>
        </p:nvCxnSpPr>
        <p:spPr>
          <a:xfrm>
            <a:off x="2775325" y="4601925"/>
            <a:ext cx="1053600" cy="113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1517075" y="44418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envp</a:t>
            </a:r>
            <a:r>
              <a:rPr lang="en"/>
              <a:t>: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764325" y="34883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argv[ ]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175475" y="400177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5175475" y="42494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194525" y="45542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2679925" y="455422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2679925" y="4268475"/>
            <a:ext cx="95400" cy="9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6012100" y="9261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environment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68" name="Google Shape;268;p22"/>
          <p:cNvCxnSpPr>
            <a:stCxn id="266" idx="2"/>
            <a:endCxn id="265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22"/>
          <p:cNvCxnSpPr>
            <a:stCxn id="267" idx="2"/>
            <a:endCxn id="264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" name="Google Shape;270;p22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&amp;c</a:t>
            </a:r>
            <a:endParaRPr b="1"/>
          </a:p>
        </p:txBody>
      </p:sp>
      <p:sp>
        <p:nvSpPr>
          <p:cNvPr id="271" name="Google Shape;271;p22"/>
          <p:cNvSpPr/>
          <p:nvPr/>
        </p:nvSpPr>
        <p:spPr>
          <a:xfrm>
            <a:off x="435212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p:</a:t>
            </a:r>
            <a:endParaRPr b="1"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311700" y="4568875"/>
            <a:ext cx="85206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What is the address c?  What is the value of p?  What is the address of p?</a:t>
            </a:r>
            <a:endParaRPr sz="1825"/>
          </a:p>
        </p:txBody>
      </p:sp>
      <p:sp>
        <p:nvSpPr>
          <p:cNvPr id="273" name="Google Shape;273;p22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7885725" y="347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885725" y="6934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6756675" y="1038996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d:</a:t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7885725" y="10389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7885725" y="13846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6756675" y="1730196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885725" y="1730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7885725" y="2075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6756675" y="2421396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7885725" y="2421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0x0006</a:t>
            </a:r>
            <a:endParaRPr sz="900"/>
          </a:p>
        </p:txBody>
      </p:sp>
      <p:sp>
        <p:nvSpPr>
          <p:cNvPr id="291" name="Google Shape;291;p22"/>
          <p:cNvSpPr/>
          <p:nvPr/>
        </p:nvSpPr>
        <p:spPr>
          <a:xfrm>
            <a:off x="6756675" y="271550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885725" y="27155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885725" y="30610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6756675" y="340670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885725" y="34067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7885725" y="37522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0" y="187560"/>
            <a:ext cx="5267050" cy="213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Status Diagram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of the computer moves </a:t>
            </a:r>
            <a:r>
              <a:rPr lang="en"/>
              <a:t>through </a:t>
            </a:r>
            <a:br>
              <a:rPr lang="en"/>
            </a:br>
            <a:r>
              <a:rPr lang="en"/>
              <a:t>       a well-defined cycle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point in time, a single process is in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loosely speaking a process is equivalent to a program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admit:		A request is made to allow your program to content for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dispatch:		Your program is given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exit:			Your program asserts that it is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interrupt:		The OS seizes control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trap: 			Your program (implicitly or explicitly) requests a service to be performed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completion: 	The request is satisfied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4701889" y="5150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08" name="Google Shape;108;p14"/>
          <p:cNvSpPr txBox="1"/>
          <p:nvPr/>
        </p:nvSpPr>
        <p:spPr>
          <a:xfrm>
            <a:off x="7649672" y="547967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09" name="Google Shape;109;p14"/>
          <p:cNvSpPr txBox="1"/>
          <p:nvPr/>
        </p:nvSpPr>
        <p:spPr>
          <a:xfrm>
            <a:off x="6051359" y="76200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10" name="Google Shape;110;p14"/>
          <p:cNvSpPr txBox="1"/>
          <p:nvPr/>
        </p:nvSpPr>
        <p:spPr>
          <a:xfrm>
            <a:off x="5727527" y="133817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11" name="Google Shape;111;p14"/>
          <p:cNvSpPr txBox="1"/>
          <p:nvPr/>
        </p:nvSpPr>
        <p:spPr>
          <a:xfrm>
            <a:off x="7017728" y="1433123"/>
            <a:ext cx="9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6134162" y="916100"/>
            <a:ext cx="116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00" y="89799"/>
            <a:ext cx="4263400" cy="17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3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your program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Invoke the program: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Wait to use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for as long as you can -- Until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(Exit)		You are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(Interrupt) 	You get interrupted by some outside force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(Trap) 	You need help because you made an error or you requested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were interrupted, goto Step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you trap, and then goto Step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 from the error, 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obtain the requested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Driving your Car from LA to Vegas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5484525" y="3539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admit</a:t>
            </a:r>
            <a:endParaRPr sz="1000"/>
          </a:p>
        </p:txBody>
      </p:sp>
      <p:sp>
        <p:nvSpPr>
          <p:cNvPr id="121" name="Google Shape;121;p15"/>
          <p:cNvSpPr txBox="1"/>
          <p:nvPr/>
        </p:nvSpPr>
        <p:spPr>
          <a:xfrm>
            <a:off x="7870600" y="380425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exit</a:t>
            </a:r>
            <a:endParaRPr sz="1000"/>
          </a:p>
        </p:txBody>
      </p:sp>
      <p:sp>
        <p:nvSpPr>
          <p:cNvPr id="122" name="Google Shape;122;p15"/>
          <p:cNvSpPr txBox="1"/>
          <p:nvPr/>
        </p:nvSpPr>
        <p:spPr>
          <a:xfrm>
            <a:off x="6576850" y="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dispatch</a:t>
            </a:r>
            <a:endParaRPr sz="1000"/>
          </a:p>
        </p:txBody>
      </p:sp>
      <p:sp>
        <p:nvSpPr>
          <p:cNvPr id="123" name="Google Shape;123;p15"/>
          <p:cNvSpPr txBox="1"/>
          <p:nvPr/>
        </p:nvSpPr>
        <p:spPr>
          <a:xfrm>
            <a:off x="6314725" y="95085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completion</a:t>
            </a:r>
            <a:endParaRPr sz="1000"/>
          </a:p>
        </p:txBody>
      </p:sp>
      <p:sp>
        <p:nvSpPr>
          <p:cNvPr id="124" name="Google Shape;124;p15"/>
          <p:cNvSpPr txBox="1"/>
          <p:nvPr/>
        </p:nvSpPr>
        <p:spPr>
          <a:xfrm>
            <a:off x="7359075" y="10942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trap</a:t>
            </a:r>
            <a:endParaRPr sz="1000"/>
          </a:p>
        </p:txBody>
      </p:sp>
      <p:sp>
        <p:nvSpPr>
          <p:cNvPr id="125" name="Google Shape;125;p15"/>
          <p:cNvSpPr txBox="1"/>
          <p:nvPr/>
        </p:nvSpPr>
        <p:spPr>
          <a:xfrm>
            <a:off x="6576850" y="664100"/>
            <a:ext cx="79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interrupt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Traps: </a:t>
            </a:r>
            <a:r>
              <a:rPr lang="en" sz="1800"/>
              <a:t>(results in the kernel seizing control)</a:t>
            </a:r>
            <a:endParaRPr sz="1800"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Interrupts are </a:t>
            </a:r>
            <a:r>
              <a:rPr lang="en" sz="1695" u="sng"/>
              <a:t>asynchronous</a:t>
            </a:r>
            <a:r>
              <a:rPr lang="en" sz="1695"/>
              <a:t> events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outside of your process/program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may or may not be associated with your 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Examples: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data has arrived on the NIC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a disk request for a different process has been completed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Traps are </a:t>
            </a:r>
            <a:r>
              <a:rPr lang="en" sz="1695" u="sng"/>
              <a:t>synchronous</a:t>
            </a:r>
            <a:r>
              <a:rPr lang="en" sz="1695"/>
              <a:t> events</a:t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such events occur inside of your process/program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error conditions, e.g.,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division by zero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invalid or illegal memory access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some events are requests, e.g.,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read/write from a file </a:t>
            </a:r>
            <a:endParaRPr sz="1385"/>
          </a:p>
          <a:p>
            <a:pPr indent="-3165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■"/>
            </a:pPr>
            <a:r>
              <a:rPr lang="en" sz="1385"/>
              <a:t>create a child process</a:t>
            </a:r>
            <a:endParaRPr sz="138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Exits are a specific type of trap that results in a different flow through the PSD</a:t>
            </a:r>
            <a:br>
              <a:rPr lang="en" sz="1695"/>
            </a:br>
            <a:endParaRPr sz="1695"/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➢"/>
            </a:pPr>
            <a:r>
              <a:rPr lang="en" sz="1695"/>
              <a:t>For speed, traps are to be avoided!</a:t>
            </a:r>
            <a:endParaRPr sz="16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"read" system call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need to allocate a buffer, a block of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byte buffer[8];</a:t>
            </a:r>
            <a:br>
              <a:rPr lang="en"/>
            </a:br>
            <a:r>
              <a:rPr lang="en"/>
              <a:t>	int * p = &amp;buffer;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a read request to the OS, providing: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identifier of the file to read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location of the buffer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number of bytes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retval = read(fd, &amp;buffer, 8);  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values passed to read?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Value of retval informs what happened.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== -1:  	error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== 0:	end of file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retval &lt;= 8:	number of bytes read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Cast the code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retval = read(fd, (void *) &amp;buffer, 8);  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341750" y="252525"/>
            <a:ext cx="3689700" cy="84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int retval;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int fd; 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fd = open("/home/steve/filename", O_RDONLY);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46375" y="1262200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0x0002</a:t>
            </a:r>
            <a:endParaRPr sz="1300"/>
          </a:p>
        </p:txBody>
      </p:sp>
      <p:sp>
        <p:nvSpPr>
          <p:cNvPr id="140" name="Google Shape;140;p17"/>
          <p:cNvSpPr/>
          <p:nvPr/>
        </p:nvSpPr>
        <p:spPr>
          <a:xfrm>
            <a:off x="7809525" y="12621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0x000A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946375" y="1607813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809525" y="16078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0x0009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46375" y="1953400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809525" y="19533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0x0008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946375" y="2299013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809525" y="22990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0x0007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946375" y="2644600"/>
            <a:ext cx="852000" cy="3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7809525" y="26445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0x0006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946375" y="2990213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7809525" y="29902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0x0005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809525" y="33357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946375" y="3681413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809525" y="36299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0x0003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950196" y="4027000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09525" y="39754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946375" y="4372613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7809525" y="4321100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0x0001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946375" y="4718200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7809525" y="4666688"/>
            <a:ext cx="852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0x0000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4146000" y="1700975"/>
            <a:ext cx="8520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0x0002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936675" y="3975500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buffer:</a:t>
            </a:r>
            <a:endParaRPr/>
          </a:p>
        </p:txBody>
      </p:sp>
      <p:cxnSp>
        <p:nvCxnSpPr>
          <p:cNvPr id="162" name="Google Shape;162;p17"/>
          <p:cNvCxnSpPr>
            <a:stCxn id="160" idx="3"/>
            <a:endCxn id="154" idx="1"/>
          </p:cNvCxnSpPr>
          <p:nvPr/>
        </p:nvCxnSpPr>
        <p:spPr>
          <a:xfrm>
            <a:off x="4998000" y="1873775"/>
            <a:ext cx="1952100" cy="23259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17"/>
          <p:cNvSpPr/>
          <p:nvPr/>
        </p:nvSpPr>
        <p:spPr>
          <a:xfrm>
            <a:off x="6946375" y="3335800"/>
            <a:ext cx="8520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936675" y="1262188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: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186075" y="1700963"/>
            <a:ext cx="94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p:</a:t>
            </a:r>
            <a:endParaRPr/>
          </a:p>
        </p:txBody>
      </p:sp>
      <p:cxnSp>
        <p:nvCxnSpPr>
          <p:cNvPr id="166" name="Google Shape;166;p17"/>
          <p:cNvCxnSpPr>
            <a:stCxn id="164" idx="3"/>
            <a:endCxn id="161" idx="3"/>
          </p:cNvCxnSpPr>
          <p:nvPr/>
        </p:nvCxnSpPr>
        <p:spPr>
          <a:xfrm>
            <a:off x="6885575" y="1434988"/>
            <a:ext cx="600" cy="2713200"/>
          </a:xfrm>
          <a:prstGeom prst="curvedConnector3">
            <a:avLst>
              <a:gd fmla="val -1124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block of 10 bytes!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Example:  </a:t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Equivalent C Example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475825" y="1564750"/>
            <a:ext cx="35682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968025" y="1564750"/>
            <a:ext cx="43947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</a:t>
            </a:r>
            <a:r>
              <a:rPr lang="en" sz="1300">
                <a:solidFill>
                  <a:schemeClr val="dk2"/>
                </a:solidFill>
              </a:rPr>
              <a:t>he Scanner class only handles primitive types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We are not in a position to reimplement it.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The OS knows nothing about my Java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Consequently, this results in 10 systems calls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75825" y="3535300"/>
            <a:ext cx="3568200" cy="100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(byte) getchar();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E</a:t>
            </a:r>
            <a:r>
              <a:rPr lang="en"/>
              <a:t>fficient</a:t>
            </a:r>
            <a:r>
              <a:rPr lang="en"/>
              <a:t> Approach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1093" lvl="0" marL="457200" rtl="0" algn="l">
              <a:spcBef>
                <a:spcPts val="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Via 'read' system call (1 trap)</a:t>
            </a:r>
            <a:r>
              <a:rPr lang="en" sz="1929"/>
              <a:t>:  </a:t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51093" lvl="0" marL="457200" rtl="0" algn="l">
              <a:spcBef>
                <a:spcPts val="1200"/>
              </a:spcBef>
              <a:spcAft>
                <a:spcPts val="0"/>
              </a:spcAft>
              <a:buSzPts val="1929"/>
              <a:buChar char="●"/>
            </a:pPr>
            <a:r>
              <a:rPr lang="en" sz="1929"/>
              <a:t>Java Example (10 traps):</a:t>
            </a:r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423950" y="3608625"/>
            <a:ext cx="3568200" cy="12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stdin = new Scanner(System.in);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 i = 0; i &lt; 10 ; i++ ) {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header[i] = stdin.nextByte();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367800" y="1565250"/>
            <a:ext cx="4204200" cy="79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byte header[10];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read(</a:t>
            </a:r>
            <a:r>
              <a:rPr lang="en" sz="1200">
                <a:solidFill>
                  <a:schemeClr val="dk1"/>
                </a:solidFill>
              </a:rPr>
              <a:t>STDIN_FILENO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(void *) &amp;header, 10);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726250" y="167600"/>
            <a:ext cx="43947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Read does not care what it is reading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This results in 1 system call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But we need to understand pointers: * and &amp;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Moreover we need to cast our variables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5568875" y="3049925"/>
            <a:ext cx="869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header: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236606" y="1599221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\0</a:t>
            </a:r>
            <a:endParaRPr sz="1300"/>
          </a:p>
        </p:txBody>
      </p:sp>
      <p:sp>
        <p:nvSpPr>
          <p:cNvPr id="187" name="Google Shape;187;p19"/>
          <p:cNvSpPr/>
          <p:nvPr/>
        </p:nvSpPr>
        <p:spPr>
          <a:xfrm>
            <a:off x="7992045" y="1599210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0x000A</a:t>
            </a:r>
            <a:endParaRPr sz="1000"/>
          </a:p>
        </p:txBody>
      </p:sp>
      <p:sp>
        <p:nvSpPr>
          <p:cNvPr id="188" name="Google Shape;188;p19"/>
          <p:cNvSpPr/>
          <p:nvPr/>
        </p:nvSpPr>
        <p:spPr>
          <a:xfrm>
            <a:off x="7236606" y="1901705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992045" y="190169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0x0009</a:t>
            </a:r>
            <a:endParaRPr sz="1000"/>
          </a:p>
        </p:txBody>
      </p:sp>
      <p:sp>
        <p:nvSpPr>
          <p:cNvPr id="190" name="Google Shape;190;p19"/>
          <p:cNvSpPr/>
          <p:nvPr/>
        </p:nvSpPr>
        <p:spPr>
          <a:xfrm>
            <a:off x="7236606" y="2204167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992045" y="220415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0x0008</a:t>
            </a:r>
            <a:endParaRPr sz="1000"/>
          </a:p>
        </p:txBody>
      </p:sp>
      <p:sp>
        <p:nvSpPr>
          <p:cNvPr id="192" name="Google Shape;192;p19"/>
          <p:cNvSpPr/>
          <p:nvPr/>
        </p:nvSpPr>
        <p:spPr>
          <a:xfrm>
            <a:off x="7236606" y="2506651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7992045" y="2506641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0x0007</a:t>
            </a:r>
            <a:endParaRPr sz="1000"/>
          </a:p>
        </p:txBody>
      </p:sp>
      <p:sp>
        <p:nvSpPr>
          <p:cNvPr id="194" name="Google Shape;194;p19"/>
          <p:cNvSpPr/>
          <p:nvPr/>
        </p:nvSpPr>
        <p:spPr>
          <a:xfrm>
            <a:off x="7236606" y="2809114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992045" y="280910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0x0006</a:t>
            </a:r>
            <a:endParaRPr sz="1000"/>
          </a:p>
        </p:txBody>
      </p:sp>
      <p:sp>
        <p:nvSpPr>
          <p:cNvPr id="196" name="Google Shape;196;p19"/>
          <p:cNvSpPr/>
          <p:nvPr/>
        </p:nvSpPr>
        <p:spPr>
          <a:xfrm>
            <a:off x="7236606" y="3111598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7992045" y="311158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0x0005</a:t>
            </a:r>
            <a:endParaRPr sz="1000"/>
          </a:p>
        </p:txBody>
      </p:sp>
      <p:sp>
        <p:nvSpPr>
          <p:cNvPr id="198" name="Google Shape;198;p19"/>
          <p:cNvSpPr/>
          <p:nvPr/>
        </p:nvSpPr>
        <p:spPr>
          <a:xfrm>
            <a:off x="7992045" y="3414049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0x0004</a:t>
            </a:r>
            <a:endParaRPr sz="1000"/>
          </a:p>
        </p:txBody>
      </p:sp>
      <p:sp>
        <p:nvSpPr>
          <p:cNvPr id="199" name="Google Shape;199;p19"/>
          <p:cNvSpPr/>
          <p:nvPr/>
        </p:nvSpPr>
        <p:spPr>
          <a:xfrm>
            <a:off x="7236606" y="3716544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992045" y="3700034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0x0003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>
            <a:off x="7239950" y="4019006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992045" y="4021547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0x0002</a:t>
            </a:r>
            <a:endParaRPr sz="1000"/>
          </a:p>
        </p:txBody>
      </p:sp>
      <p:sp>
        <p:nvSpPr>
          <p:cNvPr id="203" name="Google Shape;203;p19"/>
          <p:cNvSpPr/>
          <p:nvPr/>
        </p:nvSpPr>
        <p:spPr>
          <a:xfrm>
            <a:off x="7236606" y="4321490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992045" y="4314506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0x0001</a:t>
            </a:r>
            <a:endParaRPr sz="1000"/>
          </a:p>
        </p:txBody>
      </p:sp>
      <p:sp>
        <p:nvSpPr>
          <p:cNvPr id="205" name="Google Shape;205;p19"/>
          <p:cNvSpPr/>
          <p:nvPr/>
        </p:nvSpPr>
        <p:spPr>
          <a:xfrm>
            <a:off x="7236606" y="4623952"/>
            <a:ext cx="7458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7992045" y="4607443"/>
            <a:ext cx="7458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0x0000</a:t>
            </a:r>
            <a:endParaRPr sz="1000"/>
          </a:p>
        </p:txBody>
      </p:sp>
      <p:cxnSp>
        <p:nvCxnSpPr>
          <p:cNvPr id="207" name="Google Shape;207;p19"/>
          <p:cNvCxnSpPr>
            <a:stCxn id="185" idx="3"/>
            <a:endCxn id="203" idx="1"/>
          </p:cNvCxnSpPr>
          <p:nvPr/>
        </p:nvCxnSpPr>
        <p:spPr>
          <a:xfrm>
            <a:off x="6438275" y="3250025"/>
            <a:ext cx="798300" cy="1222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" name="Google Shape;208;p19"/>
          <p:cNvSpPr/>
          <p:nvPr/>
        </p:nvSpPr>
        <p:spPr>
          <a:xfrm>
            <a:off x="7236606" y="3414060"/>
            <a:ext cx="745800" cy="3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7236606" y="1290775"/>
            <a:ext cx="745800" cy="30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Names and Values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know what variables are, right!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variable has two values: a lval and a rval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 the following assignment: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 = c + 1;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lval of c is the address in memory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of c is the value located at that address in memory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rval can be a "integer", "float", "char",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rval is an address, than it is known as a "pointer"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int * p  = &amp; c;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 that thought!    (* p ) == 2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946088" y="3746000"/>
            <a:ext cx="594000" cy="35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&amp;c</a:t>
            </a:r>
            <a:endParaRPr b="1"/>
          </a:p>
        </p:txBody>
      </p:sp>
      <p:sp>
        <p:nvSpPr>
          <p:cNvPr id="217" name="Google Shape;217;p20"/>
          <p:cNvSpPr/>
          <p:nvPr/>
        </p:nvSpPr>
        <p:spPr>
          <a:xfrm>
            <a:off x="4427375" y="3746000"/>
            <a:ext cx="5940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:</a:t>
            </a:r>
            <a:endParaRPr b="1"/>
          </a:p>
        </p:txBody>
      </p:sp>
      <p:sp>
        <p:nvSpPr>
          <p:cNvPr id="218" name="Google Shape;218;p20"/>
          <p:cNvSpPr/>
          <p:nvPr/>
        </p:nvSpPr>
        <p:spPr>
          <a:xfrm>
            <a:off x="1304350" y="5143500"/>
            <a:ext cx="360000" cy="3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5073409" y="216745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514500" y="2167458"/>
            <a:ext cx="55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5350265" y="1126650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lval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5874061" y="1567963"/>
            <a:ext cx="7344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rval</a:t>
            </a:r>
            <a:endParaRPr/>
          </a:p>
        </p:txBody>
      </p:sp>
      <p:cxnSp>
        <p:nvCxnSpPr>
          <p:cNvPr id="223" name="Google Shape;223;p20"/>
          <p:cNvCxnSpPr>
            <a:stCxn id="221" idx="2"/>
            <a:endCxn id="220" idx="0"/>
          </p:cNvCxnSpPr>
          <p:nvPr/>
        </p:nvCxnSpPr>
        <p:spPr>
          <a:xfrm rot="5400000">
            <a:off x="4901615" y="1351500"/>
            <a:ext cx="708300" cy="923400"/>
          </a:xfrm>
          <a:prstGeom prst="curved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" name="Google Shape;224;p20"/>
          <p:cNvCxnSpPr>
            <a:stCxn id="222" idx="2"/>
            <a:endCxn id="219" idx="0"/>
          </p:cNvCxnSpPr>
          <p:nvPr/>
        </p:nvCxnSpPr>
        <p:spPr>
          <a:xfrm rot="5400000">
            <a:off x="5663611" y="1589713"/>
            <a:ext cx="267000" cy="8883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all know what an array is right!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is just an array of integers (from 0..255):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mem[index] =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you know what an associative array 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It's just an array that stores both the lval and rval of a variable: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array["name"]=value;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use "name" to lookup the appropriate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memory to the right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memory</a:t>
            </a:r>
            <a:r>
              <a:rPr lang="en"/>
              <a:t> that I have created for this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your name, update the associated value to be equal to your index.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is to say, if your name is steven execute the following statement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steven = &amp;steven;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315684" y="3477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7885725" y="3478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000A</a:t>
            </a:r>
            <a:endParaRPr sz="1000"/>
          </a:p>
        </p:txBody>
      </p:sp>
      <p:sp>
        <p:nvSpPr>
          <p:cNvPr id="233" name="Google Shape;233;p21"/>
          <p:cNvSpPr/>
          <p:nvPr/>
        </p:nvSpPr>
        <p:spPr>
          <a:xfrm>
            <a:off x="7315684" y="6934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7885725" y="6882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0009</a:t>
            </a:r>
            <a:endParaRPr sz="1000"/>
          </a:p>
        </p:txBody>
      </p:sp>
      <p:sp>
        <p:nvSpPr>
          <p:cNvPr id="235" name="Google Shape;235;p21"/>
          <p:cNvSpPr/>
          <p:nvPr/>
        </p:nvSpPr>
        <p:spPr>
          <a:xfrm>
            <a:off x="7315684" y="10389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6496050" y="1039000"/>
            <a:ext cx="819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sasank</a:t>
            </a:r>
            <a:r>
              <a:rPr lang="en" sz="1200"/>
              <a:t>:</a:t>
            </a:r>
            <a:endParaRPr sz="1200"/>
          </a:p>
        </p:txBody>
      </p:sp>
      <p:sp>
        <p:nvSpPr>
          <p:cNvPr id="237" name="Google Shape;237;p21"/>
          <p:cNvSpPr/>
          <p:nvPr/>
        </p:nvSpPr>
        <p:spPr>
          <a:xfrm>
            <a:off x="7885725" y="10287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0008</a:t>
            </a:r>
            <a:endParaRPr sz="1000"/>
          </a:p>
        </p:txBody>
      </p:sp>
      <p:sp>
        <p:nvSpPr>
          <p:cNvPr id="238" name="Google Shape;238;p21"/>
          <p:cNvSpPr/>
          <p:nvPr/>
        </p:nvSpPr>
        <p:spPr>
          <a:xfrm>
            <a:off x="7315684" y="13846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885725" y="13691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0007</a:t>
            </a:r>
            <a:endParaRPr sz="1000"/>
          </a:p>
        </p:txBody>
      </p:sp>
      <p:sp>
        <p:nvSpPr>
          <p:cNvPr id="240" name="Google Shape;240;p21"/>
          <p:cNvSpPr/>
          <p:nvPr/>
        </p:nvSpPr>
        <p:spPr>
          <a:xfrm>
            <a:off x="7315684" y="17301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6666450" y="1730199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shant</a:t>
            </a:r>
            <a:r>
              <a:rPr lang="en" sz="1200"/>
              <a:t>:</a:t>
            </a:r>
            <a:endParaRPr sz="1200"/>
          </a:p>
        </p:txBody>
      </p:sp>
      <p:sp>
        <p:nvSpPr>
          <p:cNvPr id="242" name="Google Shape;242;p21"/>
          <p:cNvSpPr/>
          <p:nvPr/>
        </p:nvSpPr>
        <p:spPr>
          <a:xfrm>
            <a:off x="7885725" y="17096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0006</a:t>
            </a:r>
            <a:endParaRPr sz="1000"/>
          </a:p>
        </p:txBody>
      </p:sp>
      <p:sp>
        <p:nvSpPr>
          <p:cNvPr id="243" name="Google Shape;243;p21"/>
          <p:cNvSpPr/>
          <p:nvPr/>
        </p:nvSpPr>
        <p:spPr>
          <a:xfrm>
            <a:off x="7315684" y="20758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7885725" y="20500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0005</a:t>
            </a:r>
            <a:endParaRPr sz="1000"/>
          </a:p>
        </p:txBody>
      </p:sp>
      <p:sp>
        <p:nvSpPr>
          <p:cNvPr id="245" name="Google Shape;245;p21"/>
          <p:cNvSpPr/>
          <p:nvPr/>
        </p:nvSpPr>
        <p:spPr>
          <a:xfrm>
            <a:off x="7315684" y="24213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91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6325950" y="2421402"/>
            <a:ext cx="989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steven</a:t>
            </a:r>
            <a:r>
              <a:rPr lang="en" sz="1200"/>
              <a:t>:</a:t>
            </a:r>
            <a:endParaRPr sz="1200"/>
          </a:p>
        </p:txBody>
      </p:sp>
      <p:sp>
        <p:nvSpPr>
          <p:cNvPr id="247" name="Google Shape;247;p21"/>
          <p:cNvSpPr/>
          <p:nvPr/>
        </p:nvSpPr>
        <p:spPr>
          <a:xfrm>
            <a:off x="7885725" y="23905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0004</a:t>
            </a:r>
            <a:endParaRPr sz="1000"/>
          </a:p>
        </p:txBody>
      </p:sp>
      <p:sp>
        <p:nvSpPr>
          <p:cNvPr id="248" name="Google Shape;248;p21"/>
          <p:cNvSpPr/>
          <p:nvPr/>
        </p:nvSpPr>
        <p:spPr>
          <a:xfrm>
            <a:off x="7315684" y="27155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6430350" y="2715502"/>
            <a:ext cx="885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syndey</a:t>
            </a:r>
            <a:r>
              <a:rPr lang="en" sz="1200"/>
              <a:t>:</a:t>
            </a:r>
            <a:endParaRPr sz="1200"/>
          </a:p>
        </p:txBody>
      </p:sp>
      <p:sp>
        <p:nvSpPr>
          <p:cNvPr id="250" name="Google Shape;250;p21"/>
          <p:cNvSpPr/>
          <p:nvPr/>
        </p:nvSpPr>
        <p:spPr>
          <a:xfrm>
            <a:off x="7885725" y="27309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0003</a:t>
            </a:r>
            <a:endParaRPr sz="1000"/>
          </a:p>
        </p:txBody>
      </p:sp>
      <p:sp>
        <p:nvSpPr>
          <p:cNvPr id="251" name="Google Shape;251;p21"/>
          <p:cNvSpPr/>
          <p:nvPr/>
        </p:nvSpPr>
        <p:spPr>
          <a:xfrm>
            <a:off x="7315684" y="30610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885725" y="30714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0002</a:t>
            </a:r>
            <a:endParaRPr sz="1000"/>
          </a:p>
        </p:txBody>
      </p:sp>
      <p:sp>
        <p:nvSpPr>
          <p:cNvPr id="253" name="Google Shape;253;p21"/>
          <p:cNvSpPr/>
          <p:nvPr/>
        </p:nvSpPr>
        <p:spPr>
          <a:xfrm>
            <a:off x="7315684" y="3406708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6666450" y="3406701"/>
            <a:ext cx="6492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tyler</a:t>
            </a:r>
            <a:r>
              <a:rPr lang="en" sz="1200"/>
              <a:t>:</a:t>
            </a:r>
            <a:endParaRPr sz="1200"/>
          </a:p>
        </p:txBody>
      </p:sp>
      <p:sp>
        <p:nvSpPr>
          <p:cNvPr id="255" name="Google Shape;255;p21"/>
          <p:cNvSpPr/>
          <p:nvPr/>
        </p:nvSpPr>
        <p:spPr>
          <a:xfrm>
            <a:off x="7885725" y="341185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0001</a:t>
            </a:r>
            <a:endParaRPr sz="1000"/>
          </a:p>
        </p:txBody>
      </p:sp>
      <p:sp>
        <p:nvSpPr>
          <p:cNvPr id="256" name="Google Shape;256;p21"/>
          <p:cNvSpPr/>
          <p:nvPr/>
        </p:nvSpPr>
        <p:spPr>
          <a:xfrm>
            <a:off x="7315684" y="3752296"/>
            <a:ext cx="5589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885725" y="3752300"/>
            <a:ext cx="1041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0x8000 0000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