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3E931-EACF-4A29-9FB1-4BE262F756F1}">
  <a:tblStyle styleId="{2943E931-EACF-4A29-9FB1-4BE262F75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aa42c8b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aa42c8b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aa42c8b5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aa42c8b5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42c8b5c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42c8b5c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aa42c8b5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aa42c8b5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a42c8b5c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a42c8b5c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aa42c8b5c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aa42c8b5c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248351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c248351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aa42c8b5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aa42c8b5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a8556b3fe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a8556b3fe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8556b3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8556b3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a8556b3fe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a8556b3fe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a8556b3f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a8556b3f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8556b3fe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8556b3fe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8556b3f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8556b3f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8556b3f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8556b3f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8556b3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8556b3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a42c8b5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a42c8b5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aa42c8b5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aa42c8b5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aa42c8b5c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aa42c8b5c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itwise-operator-in-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Last time: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Boolean Algebra ⇔ Digital Circuits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Point: We can do a lot with just Combinational logic -- all true functions can be evaluated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Point: Digital Circuits can be built to evaluate all of these functions.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we need is And (*), Or (+) and Not (')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Truth Table → Boolean Algebra → Truth Tables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Boolean Algebra → Circuits → Boolean Algebra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Minimization of Circuits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Algebraic Transformations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Karnaugh Maps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Today: More Combinational Circuits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025" y="152475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out</a:t>
            </a:r>
            <a:r>
              <a:rPr lang="en" baseline="-25000" dirty="0">
                <a:highlight>
                  <a:schemeClr val="lt1"/>
                </a:highlight>
              </a:rPr>
              <a:t> 	</a:t>
            </a:r>
            <a:r>
              <a:rPr lang="en" dirty="0">
                <a:highlight>
                  <a:schemeClr val="lt1"/>
                </a:highlight>
              </a:rPr>
              <a:t>= C'AB + CAB + CA'B + CAB' </a:t>
            </a:r>
            <a:endParaRPr dirty="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out</a:t>
            </a:r>
            <a:r>
              <a:rPr lang="en" baseline="-25000" dirty="0">
                <a:highlight>
                  <a:schemeClr val="lt1"/>
                </a:highlight>
              </a:rPr>
              <a:t> 	</a:t>
            </a:r>
            <a:r>
              <a:rPr lang="en" dirty="0">
                <a:highlight>
                  <a:schemeClr val="lt1"/>
                </a:highlight>
              </a:rPr>
              <a:t>= (C' + C)AB + CA'B + CAB'  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48" name="Google Shape;248;p22"/>
          <p:cNvGraphicFramePr/>
          <p:nvPr>
            <p:extLst>
              <p:ext uri="{D42A27DB-BD31-4B8C-83A1-F6EECF244321}">
                <p14:modId xmlns:p14="http://schemas.microsoft.com/office/powerpoint/2010/main" val="381258572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0" name="Google Shape;250;p22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Distributive Property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56" name="Google Shape;256;p22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57" name="Google Shape;257;p22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58" name="Google Shape;258;p22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59" name="Google Shape;259;p22"/>
          <p:cNvCxnSpPr>
            <a:endCxn id="258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2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61" name="Google Shape;261;p22"/>
          <p:cNvCxnSpPr>
            <a:endCxn id="260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22"/>
          <p:cNvSpPr txBox="1"/>
          <p:nvPr/>
        </p:nvSpPr>
        <p:spPr>
          <a:xfrm>
            <a:off x="1504375" y="3860525"/>
            <a:ext cx="5916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2233410" y="3860525"/>
            <a:ext cx="61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B053083D-CD7B-51C3-0188-3E1C5E015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70" name="Google Shape;270;p23"/>
          <p:cNvGraphicFramePr/>
          <p:nvPr>
            <p:extLst>
              <p:ext uri="{D42A27DB-BD31-4B8C-83A1-F6EECF244321}">
                <p14:modId xmlns:p14="http://schemas.microsoft.com/office/powerpoint/2010/main" val="3875210612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CA'B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CAB'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23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Complement Property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78" name="Google Shape;278;p23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79" name="Google Shape;279;p23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80" name="Google Shape;280;p23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81" name="Google Shape;281;p23"/>
          <p:cNvCxnSpPr>
            <a:endCxn id="280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3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83" name="Google Shape;283;p23"/>
          <p:cNvCxnSpPr>
            <a:endCxn id="282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3"/>
          <p:cNvSpPr txBox="1"/>
          <p:nvPr/>
        </p:nvSpPr>
        <p:spPr>
          <a:xfrm>
            <a:off x="1580575" y="3860525"/>
            <a:ext cx="64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F605D8D1-39CB-46C9-D4F0-297063F54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91" name="Google Shape;291;p24"/>
          <p:cNvGraphicFramePr/>
          <p:nvPr>
            <p:extLst>
              <p:ext uri="{D42A27DB-BD31-4B8C-83A1-F6EECF244321}">
                <p14:modId xmlns:p14="http://schemas.microsoft.com/office/powerpoint/2010/main" val="2176990566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Google Shape;293;p24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Identity Property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99" name="Google Shape;299;p24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00" name="Google Shape;300;p24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01" name="Google Shape;301;p24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02" name="Google Shape;302;p24"/>
          <p:cNvCxnSpPr>
            <a:endCxn id="301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24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04" name="Google Shape;304;p24"/>
          <p:cNvCxnSpPr>
            <a:endCxn id="303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24"/>
          <p:cNvSpPr txBox="1"/>
          <p:nvPr/>
        </p:nvSpPr>
        <p:spPr>
          <a:xfrm>
            <a:off x="1527475" y="3860525"/>
            <a:ext cx="8652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C849EE69-031A-FD10-6CA3-789AC42C9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12" name="Google Shape;312;p25"/>
          <p:cNvGraphicFramePr/>
          <p:nvPr>
            <p:extLst>
              <p:ext uri="{D42A27DB-BD31-4B8C-83A1-F6EECF244321}">
                <p14:modId xmlns:p14="http://schemas.microsoft.com/office/powerpoint/2010/main" val="309847806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4" name="Google Shape;314;p25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Distributive Property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20" name="Google Shape;320;p25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21" name="Google Shape;321;p25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22" name="Google Shape;322;p25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23" name="Google Shape;323;p25"/>
          <p:cNvCxnSpPr>
            <a:endCxn id="32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25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25" name="Google Shape;325;p25"/>
          <p:cNvCxnSpPr>
            <a:endCxn id="32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5"/>
          <p:cNvSpPr txBox="1"/>
          <p:nvPr/>
        </p:nvSpPr>
        <p:spPr>
          <a:xfrm>
            <a:off x="2069475" y="3848875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011AA38-1148-E238-AD53-B83FA6FD7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33" name="Google Shape;333;p26"/>
          <p:cNvGraphicFramePr/>
          <p:nvPr>
            <p:extLst>
              <p:ext uri="{D42A27DB-BD31-4B8C-83A1-F6EECF244321}">
                <p14:modId xmlns:p14="http://schemas.microsoft.com/office/powerpoint/2010/main" val="1094602620"/>
              </p:ext>
            </p:extLst>
          </p:nvPr>
        </p:nvGraphicFramePr>
        <p:xfrm>
          <a:off x="8425625" y="1012528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Google Shape;335;p26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41" name="Google Shape;341;p26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42" name="Google Shape;342;p26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43" name="Google Shape;343;p26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44" name="Google Shape;344;p26"/>
          <p:cNvCxnSpPr>
            <a:endCxn id="34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Google Shape;345;p26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46" name="Google Shape;346;p26"/>
          <p:cNvCxnSpPr>
            <a:endCxn id="34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26"/>
          <p:cNvSpPr txBox="1"/>
          <p:nvPr/>
        </p:nvSpPr>
        <p:spPr>
          <a:xfrm>
            <a:off x="2078075" y="3835600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91DED41-6A3B-A7D2-A11B-92E636139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54" name="Google Shape;354;p27"/>
          <p:cNvGraphicFramePr/>
          <p:nvPr>
            <p:extLst>
              <p:ext uri="{D42A27DB-BD31-4B8C-83A1-F6EECF244321}">
                <p14:modId xmlns:p14="http://schemas.microsoft.com/office/powerpoint/2010/main" val="444614284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5" name="Google Shape;355;p27"/>
          <p:cNvGraphicFramePr/>
          <p:nvPr>
            <p:extLst>
              <p:ext uri="{D42A27DB-BD31-4B8C-83A1-F6EECF244321}">
                <p14:modId xmlns:p14="http://schemas.microsoft.com/office/powerpoint/2010/main" val="1883766259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6" name="Google Shape;356;p27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61" name="Google Shape;361;p27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62" name="Google Shape;362;p27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63" name="Google Shape;363;p27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64" name="Google Shape;364;p27"/>
          <p:cNvCxnSpPr>
            <a:endCxn id="36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27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66" name="Google Shape;366;p27"/>
          <p:cNvCxnSpPr>
            <a:endCxn id="36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27"/>
          <p:cNvSpPr txBox="1"/>
          <p:nvPr/>
        </p:nvSpPr>
        <p:spPr>
          <a:xfrm>
            <a:off x="6384300" y="3795750"/>
            <a:ext cx="2268300" cy="58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S     = C⊕A⊕B</a:t>
            </a:r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76" name="Google Shape;376;p28"/>
          <p:cNvGraphicFramePr/>
          <p:nvPr/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" name="Google Shape;378;p2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83" name="Google Shape;383;p28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84" name="Google Shape;384;p28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85" name="Google Shape;385;p2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86" name="Google Shape;386;p28"/>
          <p:cNvCxnSpPr>
            <a:endCxn id="38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88" name="Google Shape;388;p28"/>
          <p:cNvCxnSpPr>
            <a:endCxn id="38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28"/>
          <p:cNvSpPr txBox="1"/>
          <p:nvPr/>
        </p:nvSpPr>
        <p:spPr>
          <a:xfrm>
            <a:off x="6384300" y="3795750"/>
            <a:ext cx="2268300" cy="1218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C'(A'B + AB')  + C(A'B' + AB)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C'(A⊕B) + C(A⊕B)'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C⊕(A⊕B)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C⊕A⊕B</a:t>
            </a: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graphicFrame>
        <p:nvGraphicFramePr>
          <p:cNvPr id="2" name="Google Shape;355;p27">
            <a:extLst>
              <a:ext uri="{FF2B5EF4-FFF2-40B4-BE49-F238E27FC236}">
                <a16:creationId xmlns:a16="http://schemas.microsoft.com/office/drawing/2014/main" id="{3B28B63B-CC76-D4CB-332A-4E16744AF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40717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98" name="Google Shape;398;p29"/>
          <p:cNvGraphicFramePr/>
          <p:nvPr>
            <p:extLst>
              <p:ext uri="{D42A27DB-BD31-4B8C-83A1-F6EECF244321}">
                <p14:modId xmlns:p14="http://schemas.microsoft.com/office/powerpoint/2010/main" val="4278088940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" name="Google Shape;400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405" name="Google Shape;405;p2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407" name="Google Shape;407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08" name="Google Shape;408;p29"/>
          <p:cNvCxnSpPr>
            <a:endCxn id="407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10" name="Google Shape;410;p29"/>
          <p:cNvCxnSpPr>
            <a:endCxn id="409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29"/>
          <p:cNvSpPr txBox="1"/>
          <p:nvPr/>
        </p:nvSpPr>
        <p:spPr>
          <a:xfrm>
            <a:off x="6384300" y="3780575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C to be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 </a:t>
            </a:r>
            <a:endParaRPr sz="900"/>
          </a:p>
        </p:txBody>
      </p:sp>
      <p:sp>
        <p:nvSpPr>
          <p:cNvPr id="412" name="Google Shape;412;p29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29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19" name="Google Shape;419;p29"/>
          <p:cNvCxnSpPr>
            <a:stCxn id="420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29"/>
          <p:cNvCxnSpPr>
            <a:stCxn id="422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29"/>
          <p:cNvCxnSpPr>
            <a:stCxn id="424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name="adj1" fmla="val 833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9"/>
          <p:cNvCxnSpPr>
            <a:endCxn id="418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6" name="Google Shape;426;p29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28" name="Google Shape;428;p29"/>
          <p:cNvCxnSpPr>
            <a:endCxn id="42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9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9"/>
          <p:cNvSpPr txBox="1"/>
          <p:nvPr/>
        </p:nvSpPr>
        <p:spPr>
          <a:xfrm>
            <a:off x="4078000" y="2692438"/>
            <a:ext cx="3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3998025" y="2145325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r>
              <a:rPr lang="en" sz="900">
                <a:solidFill>
                  <a:srgbClr val="FF0000"/>
                </a:solidFill>
              </a:rPr>
              <a:t>(A⊕B)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082588" y="2410188"/>
            <a:ext cx="47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A⊕B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3201363" y="2049813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endParaRPr sz="900">
              <a:solidFill>
                <a:srgbClr val="FF0000"/>
              </a:solidFill>
            </a:endParaRPr>
          </a:p>
        </p:txBody>
      </p:sp>
      <p:graphicFrame>
        <p:nvGraphicFramePr>
          <p:cNvPr id="3" name="Google Shape;355;p27">
            <a:extLst>
              <a:ext uri="{FF2B5EF4-FFF2-40B4-BE49-F238E27FC236}">
                <a16:creationId xmlns:a16="http://schemas.microsoft.com/office/drawing/2014/main" id="{BF05839E-3E37-3835-35C9-4C7FF20DF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562886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 	(aka: 4-bit Full Adder)</a:t>
            </a:r>
            <a:endParaRPr/>
          </a:p>
        </p:txBody>
      </p:sp>
      <p:graphicFrame>
        <p:nvGraphicFramePr>
          <p:cNvPr id="440" name="Google Shape;440;p30"/>
          <p:cNvGraphicFramePr/>
          <p:nvPr/>
        </p:nvGraphicFramePr>
        <p:xfrm>
          <a:off x="614300" y="113470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1" name="Google Shape;441;p30"/>
          <p:cNvGraphicFramePr/>
          <p:nvPr/>
        </p:nvGraphicFramePr>
        <p:xfrm>
          <a:off x="60942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2" name="Google Shape;442;p30"/>
          <p:cNvGraphicFramePr/>
          <p:nvPr/>
        </p:nvGraphicFramePr>
        <p:xfrm>
          <a:off x="29415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3" name="Google Shape;443;p30"/>
          <p:cNvSpPr/>
          <p:nvPr/>
        </p:nvSpPr>
        <p:spPr>
          <a:xfrm>
            <a:off x="2941488" y="332912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5985688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46104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32333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7360900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48" name="Google Shape;448;p30"/>
          <p:cNvCxnSpPr>
            <a:stCxn id="449" idx="1"/>
            <a:endCxn id="447" idx="3"/>
          </p:cNvCxnSpPr>
          <p:nvPr/>
        </p:nvCxnSpPr>
        <p:spPr>
          <a:xfrm flipH="1">
            <a:off x="8093100" y="390952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0"/>
          <p:cNvCxnSpPr>
            <a:stCxn id="447" idx="1"/>
            <a:endCxn id="444" idx="3"/>
          </p:cNvCxnSpPr>
          <p:nvPr/>
        </p:nvCxnSpPr>
        <p:spPr>
          <a:xfrm rot="10800000">
            <a:off x="6718000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0"/>
          <p:cNvCxnSpPr>
            <a:stCxn id="444" idx="1"/>
            <a:endCxn id="445" idx="3"/>
          </p:cNvCxnSpPr>
          <p:nvPr/>
        </p:nvCxnSpPr>
        <p:spPr>
          <a:xfrm rot="10800000">
            <a:off x="5342788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0"/>
          <p:cNvCxnSpPr>
            <a:stCxn id="445" idx="1"/>
            <a:endCxn id="446" idx="3"/>
          </p:cNvCxnSpPr>
          <p:nvPr/>
        </p:nvCxnSpPr>
        <p:spPr>
          <a:xfrm rot="10800000">
            <a:off x="3965775" y="391445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0"/>
          <p:cNvCxnSpPr>
            <a:stCxn id="446" idx="1"/>
          </p:cNvCxnSpPr>
          <p:nvPr/>
        </p:nvCxnSpPr>
        <p:spPr>
          <a:xfrm rot="10800000">
            <a:off x="2725475" y="391295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30"/>
          <p:cNvCxnSpPr/>
          <p:nvPr/>
        </p:nvCxnSpPr>
        <p:spPr>
          <a:xfrm>
            <a:off x="772705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30"/>
          <p:cNvCxnSpPr/>
          <p:nvPr/>
        </p:nvCxnSpPr>
        <p:spPr>
          <a:xfrm>
            <a:off x="63537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30"/>
          <p:cNvCxnSpPr/>
          <p:nvPr/>
        </p:nvCxnSpPr>
        <p:spPr>
          <a:xfrm>
            <a:off x="498040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36070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30"/>
          <p:cNvSpPr txBox="1"/>
          <p:nvPr/>
        </p:nvSpPr>
        <p:spPr>
          <a:xfrm>
            <a:off x="7136350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459" name="Google Shape;459;p30"/>
          <p:cNvSpPr txBox="1"/>
          <p:nvPr/>
        </p:nvSpPr>
        <p:spPr>
          <a:xfrm>
            <a:off x="57630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460" name="Google Shape;460;p30"/>
          <p:cNvSpPr txBox="1"/>
          <p:nvPr/>
        </p:nvSpPr>
        <p:spPr>
          <a:xfrm>
            <a:off x="438967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461" name="Google Shape;461;p30"/>
          <p:cNvSpPr txBox="1"/>
          <p:nvPr/>
        </p:nvSpPr>
        <p:spPr>
          <a:xfrm>
            <a:off x="30163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462" name="Google Shape;462;p30"/>
          <p:cNvSpPr txBox="1"/>
          <p:nvPr/>
        </p:nvSpPr>
        <p:spPr>
          <a:xfrm>
            <a:off x="713637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463" name="Google Shape;463;p30"/>
          <p:cNvSpPr txBox="1"/>
          <p:nvPr/>
        </p:nvSpPr>
        <p:spPr>
          <a:xfrm>
            <a:off x="5761138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464" name="Google Shape;464;p30"/>
          <p:cNvSpPr txBox="1"/>
          <p:nvPr/>
        </p:nvSpPr>
        <p:spPr>
          <a:xfrm>
            <a:off x="43859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465" name="Google Shape;465;p30"/>
          <p:cNvSpPr txBox="1"/>
          <p:nvPr/>
        </p:nvSpPr>
        <p:spPr>
          <a:xfrm>
            <a:off x="30088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466" name="Google Shape;466;p30"/>
          <p:cNvCxnSpPr/>
          <p:nvPr/>
        </p:nvCxnSpPr>
        <p:spPr>
          <a:xfrm>
            <a:off x="3407025" y="321965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30"/>
          <p:cNvCxnSpPr/>
          <p:nvPr/>
        </p:nvCxnSpPr>
        <p:spPr>
          <a:xfrm>
            <a:off x="4804825" y="326589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30"/>
          <p:cNvCxnSpPr/>
          <p:nvPr/>
        </p:nvCxnSpPr>
        <p:spPr>
          <a:xfrm>
            <a:off x="6163675" y="322900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7514200" y="326587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0"/>
          <p:cNvCxnSpPr/>
          <p:nvPr/>
        </p:nvCxnSpPr>
        <p:spPr>
          <a:xfrm>
            <a:off x="785122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30"/>
          <p:cNvCxnSpPr/>
          <p:nvPr/>
        </p:nvCxnSpPr>
        <p:spPr>
          <a:xfrm>
            <a:off x="648777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30"/>
          <p:cNvCxnSpPr/>
          <p:nvPr/>
        </p:nvCxnSpPr>
        <p:spPr>
          <a:xfrm>
            <a:off x="5124326" y="3265940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30"/>
          <p:cNvCxnSpPr/>
          <p:nvPr/>
        </p:nvCxnSpPr>
        <p:spPr>
          <a:xfrm>
            <a:off x="3760876" y="3229055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0"/>
          <p:cNvSpPr txBox="1"/>
          <p:nvPr/>
        </p:nvSpPr>
        <p:spPr>
          <a:xfrm>
            <a:off x="8490900" y="373252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 baseline="-25000"/>
          </a:p>
        </p:txBody>
      </p:sp>
      <p:sp>
        <p:nvSpPr>
          <p:cNvPr id="474" name="Google Shape;474;p30"/>
          <p:cNvSpPr txBox="1"/>
          <p:nvPr/>
        </p:nvSpPr>
        <p:spPr>
          <a:xfrm>
            <a:off x="2189275" y="37325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baseline="-25000">
                <a:solidFill>
                  <a:schemeClr val="dk1"/>
                </a:solidFill>
              </a:rPr>
              <a:t>out</a:t>
            </a:r>
            <a:endParaRPr sz="1100" baseline="-25000"/>
          </a:p>
        </p:txBody>
      </p:sp>
      <p:cxnSp>
        <p:nvCxnSpPr>
          <p:cNvPr id="475" name="Google Shape;475;p30"/>
          <p:cNvCxnSpPr/>
          <p:nvPr/>
        </p:nvCxnSpPr>
        <p:spPr>
          <a:xfrm>
            <a:off x="7745875" y="1579325"/>
            <a:ext cx="108600" cy="13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30"/>
          <p:cNvCxnSpPr/>
          <p:nvPr/>
        </p:nvCxnSpPr>
        <p:spPr>
          <a:xfrm>
            <a:off x="4552925" y="1585025"/>
            <a:ext cx="2941200" cy="14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30"/>
          <p:cNvCxnSpPr/>
          <p:nvPr/>
        </p:nvCxnSpPr>
        <p:spPr>
          <a:xfrm flipH="1">
            <a:off x="6521400" y="1590750"/>
            <a:ext cx="864000" cy="13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30"/>
          <p:cNvCxnSpPr/>
          <p:nvPr/>
        </p:nvCxnSpPr>
        <p:spPr>
          <a:xfrm flipH="1">
            <a:off x="5182475" y="1590750"/>
            <a:ext cx="1808100" cy="13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30"/>
          <p:cNvCxnSpPr/>
          <p:nvPr/>
        </p:nvCxnSpPr>
        <p:spPr>
          <a:xfrm flipH="1">
            <a:off x="3837750" y="1579325"/>
            <a:ext cx="2815200" cy="13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30"/>
          <p:cNvCxnSpPr/>
          <p:nvPr/>
        </p:nvCxnSpPr>
        <p:spPr>
          <a:xfrm>
            <a:off x="4215325" y="1602200"/>
            <a:ext cx="1893900" cy="13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843375" y="1590750"/>
            <a:ext cx="898500" cy="13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30"/>
          <p:cNvCxnSpPr/>
          <p:nvPr/>
        </p:nvCxnSpPr>
        <p:spPr>
          <a:xfrm flipH="1">
            <a:off x="3408450" y="1590750"/>
            <a:ext cx="68700" cy="13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30"/>
          <p:cNvSpPr txBox="1"/>
          <p:nvPr/>
        </p:nvSpPr>
        <p:spPr>
          <a:xfrm>
            <a:off x="8416525" y="3420100"/>
            <a:ext cx="4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in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 A -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(2's complement of 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(1's complement of B) + 1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4-bit Binary Subtractor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1181888" y="315747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Subtractor</a:t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4226088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28508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14737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5601300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6161375" y="1421025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96" name="Google Shape;496;p31"/>
          <p:cNvCxnSpPr>
            <a:stCxn id="497" idx="2"/>
          </p:cNvCxnSpPr>
          <p:nvPr/>
        </p:nvCxnSpPr>
        <p:spPr>
          <a:xfrm flipH="1">
            <a:off x="6736675" y="908375"/>
            <a:ext cx="2700" cy="5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31"/>
          <p:cNvCxnSpPr>
            <a:stCxn id="499" idx="2"/>
          </p:cNvCxnSpPr>
          <p:nvPr/>
        </p:nvCxnSpPr>
        <p:spPr>
          <a:xfrm>
            <a:off x="6327875" y="908375"/>
            <a:ext cx="177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1"/>
          <p:cNvSpPr txBox="1"/>
          <p:nvPr/>
        </p:nvSpPr>
        <p:spPr>
          <a:xfrm>
            <a:off x="61282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497" name="Google Shape;497;p31"/>
          <p:cNvSpPr txBox="1"/>
          <p:nvPr/>
        </p:nvSpPr>
        <p:spPr>
          <a:xfrm>
            <a:off x="65397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</a:t>
            </a:r>
            <a:endParaRPr sz="1100"/>
          </a:p>
        </p:txBody>
      </p:sp>
      <p:sp>
        <p:nvSpPr>
          <p:cNvPr id="500" name="Google Shape;500;p31"/>
          <p:cNvSpPr/>
          <p:nvPr/>
        </p:nvSpPr>
        <p:spPr>
          <a:xfrm rot="10800000">
            <a:off x="6647876" y="1039907"/>
            <a:ext cx="183000" cy="249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1"/>
          <p:cNvCxnSpPr>
            <a:stCxn id="502" idx="1"/>
            <a:endCxn id="495" idx="3"/>
          </p:cNvCxnSpPr>
          <p:nvPr/>
        </p:nvCxnSpPr>
        <p:spPr>
          <a:xfrm rot="10800000">
            <a:off x="6893675" y="1707375"/>
            <a:ext cx="4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" name="Google Shape;502;p31"/>
          <p:cNvSpPr txBox="1"/>
          <p:nvPr/>
        </p:nvSpPr>
        <p:spPr>
          <a:xfrm>
            <a:off x="7335875" y="1530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03" name="Google Shape;503;p31"/>
          <p:cNvSpPr txBox="1"/>
          <p:nvPr/>
        </p:nvSpPr>
        <p:spPr>
          <a:xfrm>
            <a:off x="5936825" y="2217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endParaRPr sz="1100" baseline="-25000"/>
          </a:p>
        </p:txBody>
      </p:sp>
      <p:cxnSp>
        <p:nvCxnSpPr>
          <p:cNvPr id="504" name="Google Shape;504;p31"/>
          <p:cNvCxnSpPr>
            <a:stCxn id="495" idx="2"/>
            <a:endCxn id="503" idx="0"/>
          </p:cNvCxnSpPr>
          <p:nvPr/>
        </p:nvCxnSpPr>
        <p:spPr>
          <a:xfrm>
            <a:off x="6527525" y="1993725"/>
            <a:ext cx="0" cy="2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31"/>
          <p:cNvSpPr txBox="1"/>
          <p:nvPr/>
        </p:nvSpPr>
        <p:spPr>
          <a:xfrm>
            <a:off x="5466450" y="1530375"/>
            <a:ext cx="44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cxnSp>
        <p:nvCxnSpPr>
          <p:cNvPr id="506" name="Google Shape;506;p31"/>
          <p:cNvCxnSpPr>
            <a:stCxn id="495" idx="1"/>
            <a:endCxn id="505" idx="3"/>
          </p:cNvCxnSpPr>
          <p:nvPr/>
        </p:nvCxnSpPr>
        <p:spPr>
          <a:xfrm rot="10800000">
            <a:off x="5908775" y="1707375"/>
            <a:ext cx="25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31"/>
          <p:cNvCxnSpPr>
            <a:stCxn id="508" idx="1"/>
            <a:endCxn id="494" idx="3"/>
          </p:cNvCxnSpPr>
          <p:nvPr/>
        </p:nvCxnSpPr>
        <p:spPr>
          <a:xfrm flipH="1">
            <a:off x="6333500" y="373787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31"/>
          <p:cNvCxnSpPr>
            <a:stCxn id="494" idx="1"/>
            <a:endCxn id="491" idx="3"/>
          </p:cNvCxnSpPr>
          <p:nvPr/>
        </p:nvCxnSpPr>
        <p:spPr>
          <a:xfrm rot="10800000">
            <a:off x="4958400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31"/>
          <p:cNvCxnSpPr>
            <a:stCxn id="491" idx="1"/>
            <a:endCxn id="492" idx="3"/>
          </p:cNvCxnSpPr>
          <p:nvPr/>
        </p:nvCxnSpPr>
        <p:spPr>
          <a:xfrm rot="10800000">
            <a:off x="3583188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1"/>
          <p:cNvCxnSpPr>
            <a:stCxn id="492" idx="1"/>
            <a:endCxn id="493" idx="3"/>
          </p:cNvCxnSpPr>
          <p:nvPr/>
        </p:nvCxnSpPr>
        <p:spPr>
          <a:xfrm rot="10800000">
            <a:off x="2206175" y="374280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31"/>
          <p:cNvCxnSpPr>
            <a:stCxn id="493" idx="1"/>
          </p:cNvCxnSpPr>
          <p:nvPr/>
        </p:nvCxnSpPr>
        <p:spPr>
          <a:xfrm rot="10800000">
            <a:off x="965875" y="374130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31"/>
          <p:cNvCxnSpPr/>
          <p:nvPr/>
        </p:nvCxnSpPr>
        <p:spPr>
          <a:xfrm>
            <a:off x="596745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45941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31"/>
          <p:cNvCxnSpPr/>
          <p:nvPr/>
        </p:nvCxnSpPr>
        <p:spPr>
          <a:xfrm>
            <a:off x="322080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31"/>
          <p:cNvCxnSpPr/>
          <p:nvPr/>
        </p:nvCxnSpPr>
        <p:spPr>
          <a:xfrm>
            <a:off x="18474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1"/>
          <p:cNvSpPr txBox="1"/>
          <p:nvPr/>
        </p:nvSpPr>
        <p:spPr>
          <a:xfrm>
            <a:off x="5376750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518" name="Google Shape;518;p31"/>
          <p:cNvSpPr txBox="1"/>
          <p:nvPr/>
        </p:nvSpPr>
        <p:spPr>
          <a:xfrm>
            <a:off x="40034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519" name="Google Shape;519;p31"/>
          <p:cNvSpPr txBox="1"/>
          <p:nvPr/>
        </p:nvSpPr>
        <p:spPr>
          <a:xfrm>
            <a:off x="263007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520" name="Google Shape;520;p31"/>
          <p:cNvSpPr txBox="1"/>
          <p:nvPr/>
        </p:nvSpPr>
        <p:spPr>
          <a:xfrm>
            <a:off x="12567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521" name="Google Shape;521;p31"/>
          <p:cNvSpPr txBox="1"/>
          <p:nvPr/>
        </p:nvSpPr>
        <p:spPr>
          <a:xfrm>
            <a:off x="537677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522" name="Google Shape;522;p31"/>
          <p:cNvSpPr txBox="1"/>
          <p:nvPr/>
        </p:nvSpPr>
        <p:spPr>
          <a:xfrm>
            <a:off x="4001538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523" name="Google Shape;523;p31"/>
          <p:cNvSpPr txBox="1"/>
          <p:nvPr/>
        </p:nvSpPr>
        <p:spPr>
          <a:xfrm>
            <a:off x="26263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524" name="Google Shape;524;p31"/>
          <p:cNvSpPr txBox="1"/>
          <p:nvPr/>
        </p:nvSpPr>
        <p:spPr>
          <a:xfrm>
            <a:off x="12492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525" name="Google Shape;525;p31"/>
          <p:cNvCxnSpPr/>
          <p:nvPr/>
        </p:nvCxnSpPr>
        <p:spPr>
          <a:xfrm>
            <a:off x="1647425" y="304800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31"/>
          <p:cNvCxnSpPr/>
          <p:nvPr/>
        </p:nvCxnSpPr>
        <p:spPr>
          <a:xfrm>
            <a:off x="3045225" y="309424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31"/>
          <p:cNvCxnSpPr/>
          <p:nvPr/>
        </p:nvCxnSpPr>
        <p:spPr>
          <a:xfrm>
            <a:off x="4404075" y="305735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31"/>
          <p:cNvCxnSpPr/>
          <p:nvPr/>
        </p:nvCxnSpPr>
        <p:spPr>
          <a:xfrm>
            <a:off x="5754600" y="309422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31"/>
          <p:cNvCxnSpPr/>
          <p:nvPr/>
        </p:nvCxnSpPr>
        <p:spPr>
          <a:xfrm>
            <a:off x="609162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31"/>
          <p:cNvSpPr/>
          <p:nvPr/>
        </p:nvSpPr>
        <p:spPr>
          <a:xfrm rot="10800000">
            <a:off x="6055025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31"/>
          <p:cNvCxnSpPr/>
          <p:nvPr/>
        </p:nvCxnSpPr>
        <p:spPr>
          <a:xfrm>
            <a:off x="472817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31"/>
          <p:cNvSpPr/>
          <p:nvPr/>
        </p:nvSpPr>
        <p:spPr>
          <a:xfrm rot="10800000">
            <a:off x="4692175" y="3193012"/>
            <a:ext cx="720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31"/>
          <p:cNvCxnSpPr/>
          <p:nvPr/>
        </p:nvCxnSpPr>
        <p:spPr>
          <a:xfrm>
            <a:off x="3364726" y="3094290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31"/>
          <p:cNvSpPr/>
          <p:nvPr/>
        </p:nvSpPr>
        <p:spPr>
          <a:xfrm rot="10800000">
            <a:off x="332812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5" name="Google Shape;535;p31"/>
          <p:cNvCxnSpPr/>
          <p:nvPr/>
        </p:nvCxnSpPr>
        <p:spPr>
          <a:xfrm>
            <a:off x="2001276" y="3057405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31"/>
          <p:cNvSpPr/>
          <p:nvPr/>
        </p:nvSpPr>
        <p:spPr>
          <a:xfrm rot="10800000">
            <a:off x="196407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6731300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37" name="Google Shape;537;p31"/>
          <p:cNvSpPr txBox="1"/>
          <p:nvPr/>
        </p:nvSpPr>
        <p:spPr>
          <a:xfrm>
            <a:off x="566575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sp>
        <p:nvSpPr>
          <p:cNvPr id="538" name="Google Shape;538;p31"/>
          <p:cNvSpPr txBox="1"/>
          <p:nvPr/>
        </p:nvSpPr>
        <p:spPr>
          <a:xfrm>
            <a:off x="3563475" y="1625225"/>
            <a:ext cx="209400" cy="48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1"/>
          <p:cNvSpPr txBox="1"/>
          <p:nvPr/>
        </p:nvSpPr>
        <p:spPr>
          <a:xfrm>
            <a:off x="6773550" y="3542700"/>
            <a:ext cx="2094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31"/>
          <p:cNvCxnSpPr>
            <a:endCxn id="539" idx="0"/>
          </p:cNvCxnSpPr>
          <p:nvPr/>
        </p:nvCxnSpPr>
        <p:spPr>
          <a:xfrm>
            <a:off x="3772950" y="1866300"/>
            <a:ext cx="3105300" cy="167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just is tedious:  AND (*), OR (+), NOT (')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Solution:  Build components and reuse!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/>
              <a:t>XOR: 		</a:t>
            </a:r>
            <a:r>
              <a:rPr lang="en" sz="1050">
                <a:highlight>
                  <a:schemeClr val="lt1"/>
                </a:highlight>
              </a:rPr>
              <a:t>A ⊕ B  is equivalent to   (A + B) * (A' + B')</a:t>
            </a:r>
            <a:br>
              <a:rPr lang="en" sz="1050">
                <a:highlight>
                  <a:schemeClr val="lt1"/>
                </a:highlight>
              </a:rPr>
            </a:br>
            <a:r>
              <a:rPr lang="en" sz="1050">
                <a:highlight>
                  <a:schemeClr val="lt1"/>
                </a:highlight>
              </a:rPr>
              <a:t> 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99790"/>
              <a:buChar char="○"/>
            </a:pPr>
            <a:r>
              <a:rPr lang="en" sz="1402">
                <a:highlight>
                  <a:schemeClr val="lt1"/>
                </a:highlight>
              </a:rPr>
              <a:t>Half-Adder:	</a:t>
            </a:r>
            <a:r>
              <a:rPr lang="en" sz="1050">
                <a:highlight>
                  <a:schemeClr val="lt1"/>
                </a:highlight>
              </a:rPr>
              <a:t>S = A ⊕  B, C = A * B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Bigger components and with more bits!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Subtraction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BCD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Decoder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Multiplexer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50" y="12546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70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1159" y="1765407"/>
            <a:ext cx="677400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53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020210" y="1913704"/>
            <a:ext cx="2452603" cy="103724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3412" y="2018499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9889" y="2624438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020" y="2245558"/>
            <a:ext cx="454118" cy="2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53798" y="1909173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6053798" y="2442827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795702"/>
            <a:ext cx="201576" cy="14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414822"/>
            <a:ext cx="201576" cy="142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6293547" y="2075095"/>
            <a:ext cx="986400" cy="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 rot="10800000" flipH="1">
            <a:off x="6293547" y="2184549"/>
            <a:ext cx="979800" cy="424200"/>
          </a:xfrm>
          <a:prstGeom prst="bentConnector3">
            <a:avLst>
              <a:gd name="adj1" fmla="val 2272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>
            <a:stCxn id="71" idx="3"/>
            <a:endCxn id="74" idx="1"/>
          </p:cNvCxnSpPr>
          <p:nvPr/>
        </p:nvCxnSpPr>
        <p:spPr>
          <a:xfrm>
            <a:off x="6217298" y="2078373"/>
            <a:ext cx="589800" cy="408000"/>
          </a:xfrm>
          <a:prstGeom prst="bentConnector3">
            <a:avLst>
              <a:gd name="adj1" fmla="val 6478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stCxn id="72" idx="3"/>
            <a:endCxn id="73" idx="1"/>
          </p:cNvCxnSpPr>
          <p:nvPr/>
        </p:nvCxnSpPr>
        <p:spPr>
          <a:xfrm>
            <a:off x="6217298" y="2612027"/>
            <a:ext cx="589800" cy="2553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>
            <a:stCxn id="74" idx="3"/>
          </p:cNvCxnSpPr>
          <p:nvPr/>
        </p:nvCxnSpPr>
        <p:spPr>
          <a:xfrm>
            <a:off x="7008579" y="2486299"/>
            <a:ext cx="280800" cy="19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>
            <a:stCxn id="73" idx="3"/>
          </p:cNvCxnSpPr>
          <p:nvPr/>
        </p:nvCxnSpPr>
        <p:spPr>
          <a:xfrm rot="10800000" flipH="1">
            <a:off x="7008579" y="2768779"/>
            <a:ext cx="276000" cy="9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68" idx="3"/>
          </p:cNvCxnSpPr>
          <p:nvPr/>
        </p:nvCxnSpPr>
        <p:spPr>
          <a:xfrm>
            <a:off x="7593584" y="2132028"/>
            <a:ext cx="401100" cy="19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>
            <a:stCxn id="69" idx="3"/>
          </p:cNvCxnSpPr>
          <p:nvPr/>
        </p:nvCxnSpPr>
        <p:spPr>
          <a:xfrm rot="10800000" flipH="1">
            <a:off x="7600061" y="2418167"/>
            <a:ext cx="394500" cy="31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5965650" y="1650200"/>
            <a:ext cx="241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XOR:</a:t>
            </a:r>
            <a:endParaRPr sz="1000"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5582850" y="2440625"/>
            <a:ext cx="25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85" name="Google Shape;85;p14"/>
          <p:cNvGraphicFramePr/>
          <p:nvPr/>
        </p:nvGraphicFramePr>
        <p:xfrm>
          <a:off x="6020200" y="3176575"/>
          <a:ext cx="1947825" cy="17032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3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Carry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9958" y="2583429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BCD:  35 + 28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Regular Binary Addition, but account for the invalid patterns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six upon whenever you are in the deadzone or there is overflow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Invalid 	= S</a:t>
            </a:r>
            <a:r>
              <a:rPr lang="en" baseline="-25000"/>
              <a:t>3</a:t>
            </a:r>
            <a:r>
              <a:rPr lang="en"/>
              <a:t> * ( S</a:t>
            </a:r>
            <a:r>
              <a:rPr lang="en" baseline="-25000"/>
              <a:t>2</a:t>
            </a:r>
            <a:r>
              <a:rPr lang="en"/>
              <a:t> + S</a:t>
            </a:r>
            <a:r>
              <a:rPr lang="en" baseline="-25000"/>
              <a:t>1</a:t>
            </a:r>
            <a:r>
              <a:rPr lang="en"/>
              <a:t> 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	=  C</a:t>
            </a:r>
            <a:r>
              <a:rPr lang="en" baseline="-25000"/>
              <a:t>out</a:t>
            </a:r>
            <a:r>
              <a:rPr lang="en"/>
              <a:t> </a:t>
            </a:r>
            <a:endParaRPr/>
          </a:p>
        </p:txBody>
      </p:sp>
      <p:graphicFrame>
        <p:nvGraphicFramePr>
          <p:cNvPr id="547" name="Google Shape;547;p32"/>
          <p:cNvGraphicFramePr/>
          <p:nvPr/>
        </p:nvGraphicFramePr>
        <p:xfrm>
          <a:off x="6009425" y="206800"/>
          <a:ext cx="2741375" cy="33221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r>
                        <a:rPr lang="en" sz="1100" baseline="-25000"/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1 0 1 0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1 0 1 1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1 1 0 0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1 1 0 1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1 1 1 0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1 1 1 1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48" name="Google Shape;548;p32"/>
          <p:cNvGraphicFramePr/>
          <p:nvPr/>
        </p:nvGraphicFramePr>
        <p:xfrm>
          <a:off x="4832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9" name="Google Shape;549;p32"/>
          <p:cNvGraphicFramePr/>
          <p:nvPr/>
        </p:nvGraphicFramePr>
        <p:xfrm>
          <a:off x="27898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Google Shape;550;p32"/>
          <p:cNvSpPr txBox="1"/>
          <p:nvPr/>
        </p:nvSpPr>
        <p:spPr>
          <a:xfrm rot="-5400000">
            <a:off x="6570225" y="2292375"/>
            <a:ext cx="209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n v a l i d</a:t>
            </a:r>
            <a:endParaRPr sz="1200"/>
          </a:p>
        </p:txBody>
      </p:sp>
      <p:sp>
        <p:nvSpPr>
          <p:cNvPr id="551" name="Google Shape;551;p32"/>
          <p:cNvSpPr txBox="1"/>
          <p:nvPr/>
        </p:nvSpPr>
        <p:spPr>
          <a:xfrm>
            <a:off x="3204400" y="724925"/>
            <a:ext cx="954300" cy="78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35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+ 28</a:t>
            </a:r>
            <a:endParaRPr/>
          </a:p>
        </p:txBody>
      </p:sp>
      <p:cxnSp>
        <p:nvCxnSpPr>
          <p:cNvPr id="552" name="Google Shape;552;p32"/>
          <p:cNvCxnSpPr>
            <a:endCxn id="551" idx="1"/>
          </p:cNvCxnSpPr>
          <p:nvPr/>
        </p:nvCxnSpPr>
        <p:spPr>
          <a:xfrm rot="10800000" flipH="1">
            <a:off x="2464900" y="1115075"/>
            <a:ext cx="739500" cy="2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/>
          <p:nvPr/>
        </p:nvSpPr>
        <p:spPr>
          <a:xfrm>
            <a:off x="2894275" y="869525"/>
            <a:ext cx="5098800" cy="369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graphicFrame>
        <p:nvGraphicFramePr>
          <p:cNvPr id="559" name="Google Shape;559;p33"/>
          <p:cNvGraphicFramePr/>
          <p:nvPr/>
        </p:nvGraphicFramePr>
        <p:xfrm>
          <a:off x="311700" y="11232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60" name="Google Shape;560;p33"/>
          <p:cNvGrpSpPr/>
          <p:nvPr/>
        </p:nvGrpSpPr>
        <p:grpSpPr>
          <a:xfrm>
            <a:off x="2843200" y="505314"/>
            <a:ext cx="5872328" cy="1654725"/>
            <a:chOff x="2459058" y="885134"/>
            <a:chExt cx="7010897" cy="2370666"/>
          </a:xfrm>
        </p:grpSpPr>
        <p:sp>
          <p:nvSpPr>
            <p:cNvPr id="561" name="Google Shape;561;p33"/>
            <p:cNvSpPr/>
            <p:nvPr/>
          </p:nvSpPr>
          <p:spPr>
            <a:xfrm>
              <a:off x="3093888" y="1517693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66" name="Google Shape;566;p33"/>
            <p:cNvCxnSpPr>
              <a:stCxn id="567" idx="1"/>
              <a:endCxn id="565" idx="3"/>
            </p:cNvCxnSpPr>
            <p:nvPr/>
          </p:nvCxnSpPr>
          <p:spPr>
            <a:xfrm flipH="1">
              <a:off x="8245656" y="2161113"/>
              <a:ext cx="5796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8" name="Google Shape;568;p33"/>
            <p:cNvCxnSpPr>
              <a:stCxn id="565" idx="1"/>
              <a:endCxn id="562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9" name="Google Shape;569;p33"/>
            <p:cNvCxnSpPr>
              <a:stCxn id="562" idx="1"/>
              <a:endCxn id="563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0" name="Google Shape;570;p33"/>
            <p:cNvCxnSpPr>
              <a:stCxn id="563" idx="1"/>
              <a:endCxn id="564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33"/>
            <p:cNvCxnSpPr>
              <a:stCxn id="564" idx="1"/>
            </p:cNvCxnSpPr>
            <p:nvPr/>
          </p:nvCxnSpPr>
          <p:spPr>
            <a:xfrm rot="10800000">
              <a:off x="2877875" y="2160350"/>
              <a:ext cx="5079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33"/>
            <p:cNvCxnSpPr/>
            <p:nvPr/>
          </p:nvCxnSpPr>
          <p:spPr>
            <a:xfrm>
              <a:off x="787945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65061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513280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37594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6" name="Google Shape;576;p33"/>
            <p:cNvSpPr txBox="1"/>
            <p:nvPr/>
          </p:nvSpPr>
          <p:spPr>
            <a:xfrm>
              <a:off x="7288750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577" name="Google Shape;577;p33"/>
            <p:cNvSpPr txBox="1"/>
            <p:nvPr/>
          </p:nvSpPr>
          <p:spPr>
            <a:xfrm>
              <a:off x="59154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578" name="Google Shape;578;p33"/>
            <p:cNvSpPr txBox="1"/>
            <p:nvPr/>
          </p:nvSpPr>
          <p:spPr>
            <a:xfrm>
              <a:off x="454207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579" name="Google Shape;579;p33"/>
            <p:cNvSpPr txBox="1"/>
            <p:nvPr/>
          </p:nvSpPr>
          <p:spPr>
            <a:xfrm>
              <a:off x="31687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580" name="Google Shape;580;p33"/>
            <p:cNvSpPr txBox="1"/>
            <p:nvPr/>
          </p:nvSpPr>
          <p:spPr>
            <a:xfrm>
              <a:off x="728877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0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581" name="Google Shape;581;p33"/>
            <p:cNvSpPr txBox="1"/>
            <p:nvPr/>
          </p:nvSpPr>
          <p:spPr>
            <a:xfrm>
              <a:off x="5913538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1</a:t>
              </a:r>
              <a:endParaRPr sz="1100" baseline="-25000"/>
            </a:p>
          </p:txBody>
        </p:sp>
        <p:sp>
          <p:nvSpPr>
            <p:cNvPr id="582" name="Google Shape;582;p33"/>
            <p:cNvSpPr txBox="1"/>
            <p:nvPr/>
          </p:nvSpPr>
          <p:spPr>
            <a:xfrm>
              <a:off x="45383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2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2</a:t>
              </a:r>
              <a:endParaRPr sz="1100" baseline="-25000"/>
            </a:p>
          </p:txBody>
        </p:sp>
        <p:sp>
          <p:nvSpPr>
            <p:cNvPr id="583" name="Google Shape;583;p33"/>
            <p:cNvSpPr txBox="1"/>
            <p:nvPr/>
          </p:nvSpPr>
          <p:spPr>
            <a:xfrm>
              <a:off x="31612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3</a:t>
              </a:r>
              <a:endParaRPr sz="1100" baseline="-25000"/>
            </a:p>
          </p:txBody>
        </p:sp>
        <p:cxnSp>
          <p:nvCxnSpPr>
            <p:cNvPr id="584" name="Google Shape;584;p33"/>
            <p:cNvCxnSpPr/>
            <p:nvPr/>
          </p:nvCxnSpPr>
          <p:spPr>
            <a:xfrm>
              <a:off x="3559434" y="1310155"/>
              <a:ext cx="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5" name="Google Shape;585;p33"/>
            <p:cNvCxnSpPr/>
            <p:nvPr/>
          </p:nvCxnSpPr>
          <p:spPr>
            <a:xfrm>
              <a:off x="4957229" y="1373817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6" name="Google Shape;586;p33"/>
            <p:cNvCxnSpPr/>
            <p:nvPr/>
          </p:nvCxnSpPr>
          <p:spPr>
            <a:xfrm>
              <a:off x="6316075" y="1323035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7" name="Google Shape;587;p33"/>
            <p:cNvCxnSpPr/>
            <p:nvPr/>
          </p:nvCxnSpPr>
          <p:spPr>
            <a:xfrm>
              <a:off x="7666595" y="1373793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33"/>
            <p:cNvCxnSpPr/>
            <p:nvPr/>
          </p:nvCxnSpPr>
          <p:spPr>
            <a:xfrm>
              <a:off x="8003620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9" name="Google Shape;589;p33"/>
            <p:cNvCxnSpPr/>
            <p:nvPr/>
          </p:nvCxnSpPr>
          <p:spPr>
            <a:xfrm>
              <a:off x="6640174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0" name="Google Shape;590;p33"/>
            <p:cNvCxnSpPr/>
            <p:nvPr/>
          </p:nvCxnSpPr>
          <p:spPr>
            <a:xfrm>
              <a:off x="5276729" y="1373885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1" name="Google Shape;591;p33"/>
            <p:cNvCxnSpPr/>
            <p:nvPr/>
          </p:nvCxnSpPr>
          <p:spPr>
            <a:xfrm>
              <a:off x="3913283" y="1323103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7" name="Google Shape;567;p33"/>
            <p:cNvSpPr txBox="1"/>
            <p:nvPr/>
          </p:nvSpPr>
          <p:spPr>
            <a:xfrm>
              <a:off x="8825256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  <p:sp>
          <p:nvSpPr>
            <p:cNvPr id="592" name="Google Shape;592;p33"/>
            <p:cNvSpPr txBox="1"/>
            <p:nvPr/>
          </p:nvSpPr>
          <p:spPr>
            <a:xfrm>
              <a:off x="2459058" y="1907445"/>
              <a:ext cx="5079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</a:t>
              </a:r>
              <a:r>
                <a:rPr lang="en" sz="1100" baseline="-25000"/>
                <a:t>out</a:t>
              </a:r>
              <a:endParaRPr sz="1100" baseline="-25000"/>
            </a:p>
          </p:txBody>
        </p:sp>
      </p:grpSp>
      <p:grpSp>
        <p:nvGrpSpPr>
          <p:cNvPr id="593" name="Google Shape;593;p33"/>
          <p:cNvGrpSpPr/>
          <p:nvPr/>
        </p:nvGrpSpPr>
        <p:grpSpPr>
          <a:xfrm>
            <a:off x="2185677" y="3230866"/>
            <a:ext cx="6529851" cy="1815989"/>
            <a:chOff x="1583075" y="859850"/>
            <a:chExt cx="7795907" cy="2601704"/>
          </a:xfrm>
        </p:grpSpPr>
        <p:sp>
          <p:nvSpPr>
            <p:cNvPr id="594" name="Google Shape;594;p33"/>
            <p:cNvSpPr/>
            <p:nvPr/>
          </p:nvSpPr>
          <p:spPr>
            <a:xfrm>
              <a:off x="3093888" y="1576525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99" name="Google Shape;599;p33"/>
            <p:cNvCxnSpPr>
              <a:stCxn id="600" idx="1"/>
              <a:endCxn id="598" idx="3"/>
            </p:cNvCxnSpPr>
            <p:nvPr/>
          </p:nvCxnSpPr>
          <p:spPr>
            <a:xfrm flipH="1">
              <a:off x="8245582" y="2161113"/>
              <a:ext cx="4887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1" name="Google Shape;601;p33"/>
            <p:cNvCxnSpPr>
              <a:stCxn id="598" idx="1"/>
              <a:endCxn id="595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2" name="Google Shape;602;p33"/>
            <p:cNvCxnSpPr>
              <a:stCxn id="595" idx="1"/>
              <a:endCxn id="596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3" name="Google Shape;603;p33"/>
            <p:cNvCxnSpPr>
              <a:stCxn id="596" idx="1"/>
              <a:endCxn id="597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4" name="Google Shape;604;p33"/>
            <p:cNvCxnSpPr>
              <a:stCxn id="597" idx="1"/>
            </p:cNvCxnSpPr>
            <p:nvPr/>
          </p:nvCxnSpPr>
          <p:spPr>
            <a:xfrm rot="10800000">
              <a:off x="1583075" y="859850"/>
              <a:ext cx="1802700" cy="1302000"/>
            </a:xfrm>
            <a:prstGeom prst="bentConnector3">
              <a:avLst>
                <a:gd name="adj1" fmla="val 7081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5" name="Google Shape;605;p33"/>
            <p:cNvCxnSpPr/>
            <p:nvPr/>
          </p:nvCxnSpPr>
          <p:spPr>
            <a:xfrm>
              <a:off x="7879455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6" name="Google Shape;606;p33"/>
            <p:cNvCxnSpPr/>
            <p:nvPr/>
          </p:nvCxnSpPr>
          <p:spPr>
            <a:xfrm>
              <a:off x="6506134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7" name="Google Shape;607;p33"/>
            <p:cNvCxnSpPr/>
            <p:nvPr/>
          </p:nvCxnSpPr>
          <p:spPr>
            <a:xfrm>
              <a:off x="5132812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8" name="Google Shape;608;p33"/>
            <p:cNvCxnSpPr/>
            <p:nvPr/>
          </p:nvCxnSpPr>
          <p:spPr>
            <a:xfrm>
              <a:off x="3759440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9" name="Google Shape;609;p33"/>
            <p:cNvSpPr txBox="1"/>
            <p:nvPr/>
          </p:nvSpPr>
          <p:spPr>
            <a:xfrm>
              <a:off x="7316803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610" name="Google Shape;610;p33"/>
            <p:cNvSpPr txBox="1"/>
            <p:nvPr/>
          </p:nvSpPr>
          <p:spPr>
            <a:xfrm>
              <a:off x="59434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611" name="Google Shape;611;p33"/>
            <p:cNvSpPr txBox="1"/>
            <p:nvPr/>
          </p:nvSpPr>
          <p:spPr>
            <a:xfrm>
              <a:off x="457012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31967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613" name="Google Shape;613;p33"/>
            <p:cNvSpPr txBox="1"/>
            <p:nvPr/>
          </p:nvSpPr>
          <p:spPr>
            <a:xfrm>
              <a:off x="723634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614" name="Google Shape;614;p33"/>
            <p:cNvSpPr txBox="1"/>
            <p:nvPr/>
          </p:nvSpPr>
          <p:spPr>
            <a:xfrm>
              <a:off x="5721102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  <a:endParaRPr sz="1100" baseline="-25000"/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434589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  <a:endParaRPr sz="1100" baseline="-25000"/>
            </a:p>
          </p:txBody>
        </p:sp>
        <p:sp>
          <p:nvSpPr>
            <p:cNvPr id="616" name="Google Shape;616;p33"/>
            <p:cNvSpPr txBox="1"/>
            <p:nvPr/>
          </p:nvSpPr>
          <p:spPr>
            <a:xfrm>
              <a:off x="3150738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cxnSp>
          <p:nvCxnSpPr>
            <p:cNvPr id="617" name="Google Shape;617;p33"/>
            <p:cNvCxnSpPr/>
            <p:nvPr/>
          </p:nvCxnSpPr>
          <p:spPr>
            <a:xfrm>
              <a:off x="3559425" y="1467050"/>
              <a:ext cx="0" cy="3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33"/>
            <p:cNvCxnSpPr/>
            <p:nvPr/>
          </p:nvCxnSpPr>
          <p:spPr>
            <a:xfrm>
              <a:off x="4957225" y="1513290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9" name="Google Shape;619;p33"/>
            <p:cNvCxnSpPr/>
            <p:nvPr/>
          </p:nvCxnSpPr>
          <p:spPr>
            <a:xfrm>
              <a:off x="6316075" y="1476406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7666600" y="1513273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" name="Google Shape;621;p33"/>
            <p:cNvCxnSpPr/>
            <p:nvPr/>
          </p:nvCxnSpPr>
          <p:spPr>
            <a:xfrm>
              <a:off x="800362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2" name="Google Shape;622;p33"/>
            <p:cNvCxnSpPr/>
            <p:nvPr/>
          </p:nvCxnSpPr>
          <p:spPr>
            <a:xfrm>
              <a:off x="664017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5276726" y="1513340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4" name="Google Shape;624;p33"/>
            <p:cNvCxnSpPr/>
            <p:nvPr/>
          </p:nvCxnSpPr>
          <p:spPr>
            <a:xfrm>
              <a:off x="3913276" y="1476455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0" name="Google Shape;600;p33"/>
            <p:cNvSpPr txBox="1"/>
            <p:nvPr/>
          </p:nvSpPr>
          <p:spPr>
            <a:xfrm>
              <a:off x="8734282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</p:grpSp>
      <p:pic>
        <p:nvPicPr>
          <p:cNvPr id="625" name="Google Shape;6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03213" y="2437900"/>
            <a:ext cx="737551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 rot="5400000">
            <a:off x="5363150" y="2038113"/>
            <a:ext cx="565025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>
            <a:off x="4572000" y="2844175"/>
            <a:ext cx="565025" cy="36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8" name="Google Shape;628;p33"/>
          <p:cNvGraphicFramePr/>
          <p:nvPr/>
        </p:nvGraphicFramePr>
        <p:xfrm>
          <a:off x="311700" y="30379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9" name="Google Shape;629;p33"/>
          <p:cNvSpPr txBox="1"/>
          <p:nvPr/>
        </p:nvSpPr>
        <p:spPr>
          <a:xfrm>
            <a:off x="5260675" y="-321725"/>
            <a:ext cx="3352500" cy="801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Invalid 	=  S</a:t>
            </a:r>
            <a:r>
              <a:rPr lang="en" baseline="-25000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* ( S</a:t>
            </a:r>
            <a:r>
              <a:rPr lang="en" baseline="-25000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+ S</a:t>
            </a:r>
            <a:r>
              <a:rPr lang="en" baseline="-25000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)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Overflow 	=  C</a:t>
            </a:r>
            <a:r>
              <a:rPr lang="en" baseline="-25000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6540100" y="2424375"/>
            <a:ext cx="21807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if 0 then add 0: 0000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if 1 then add 6 : 0110 </a:t>
            </a:r>
            <a:endParaRPr/>
          </a:p>
        </p:txBody>
      </p:sp>
      <p:cxnSp>
        <p:nvCxnSpPr>
          <p:cNvPr id="631" name="Google Shape;631;p33"/>
          <p:cNvCxnSpPr>
            <a:stCxn id="630" idx="1"/>
            <a:endCxn id="632" idx="7"/>
          </p:cNvCxnSpPr>
          <p:nvPr/>
        </p:nvCxnSpPr>
        <p:spPr>
          <a:xfrm flipH="1">
            <a:off x="5182300" y="2748375"/>
            <a:ext cx="1357800" cy="250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" name="Google Shape;632;p33"/>
          <p:cNvSpPr/>
          <p:nvPr/>
        </p:nvSpPr>
        <p:spPr>
          <a:xfrm>
            <a:off x="5107650" y="2986050"/>
            <a:ext cx="87600" cy="8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465100" y="44825"/>
            <a:ext cx="29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  -versus-  RISC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>
            <a:off x="2995600" y="3809688"/>
            <a:ext cx="42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lang="en" sz="1100" baseline="-25000"/>
              <a:t>out</a:t>
            </a:r>
            <a:endParaRPr sz="1100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 = A &amp; 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a n-bit operation, 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n-duplicates of the base circuitry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layout duplicates in parallel 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package it up </a:t>
            </a:r>
            <a:endParaRPr dirty="0"/>
          </a:p>
        </p:txBody>
      </p:sp>
      <p:sp>
        <p:nvSpPr>
          <p:cNvPr id="92" name="Google Shape;92;p15"/>
          <p:cNvSpPr/>
          <p:nvPr/>
        </p:nvSpPr>
        <p:spPr>
          <a:xfrm>
            <a:off x="4516725" y="2735444"/>
            <a:ext cx="2805300" cy="64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AND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Bitwise AND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69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5"/>
          <p:cNvGraphicFramePr/>
          <p:nvPr/>
        </p:nvGraphicFramePr>
        <p:xfrm>
          <a:off x="815150" y="2153250"/>
          <a:ext cx="2180700" cy="11886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" name="Google Shape;96;p15"/>
          <p:cNvGraphicFramePr/>
          <p:nvPr>
            <p:extLst>
              <p:ext uri="{D42A27DB-BD31-4B8C-83A1-F6EECF244321}">
                <p14:modId xmlns:p14="http://schemas.microsoft.com/office/powerpoint/2010/main" val="3103079257"/>
              </p:ext>
            </p:extLst>
          </p:nvPr>
        </p:nvGraphicFramePr>
        <p:xfrm>
          <a:off x="3684000" y="1358125"/>
          <a:ext cx="2180700" cy="79242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3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2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1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0</a:t>
                      </a:r>
                      <a:endParaRPr baseline="-25000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1722491128"/>
              </p:ext>
            </p:extLst>
          </p:nvPr>
        </p:nvGraphicFramePr>
        <p:xfrm>
          <a:off x="6378125" y="1358125"/>
          <a:ext cx="2180700" cy="79242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23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3</a:t>
                      </a:r>
                      <a:endParaRPr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Google Shape;98;p15"/>
          <p:cNvGraphicFramePr/>
          <p:nvPr>
            <p:extLst>
              <p:ext uri="{D42A27DB-BD31-4B8C-83A1-F6EECF244321}">
                <p14:modId xmlns:p14="http://schemas.microsoft.com/office/powerpoint/2010/main" val="2776200698"/>
              </p:ext>
            </p:extLst>
          </p:nvPr>
        </p:nvGraphicFramePr>
        <p:xfrm>
          <a:off x="5054200" y="3640586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0534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900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265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flipH="1">
            <a:off x="6769250" y="2166738"/>
            <a:ext cx="1276200" cy="7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345450" y="2158200"/>
            <a:ext cx="1280700" cy="7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/>
          <p:cNvCxnSpPr/>
          <p:nvPr/>
        </p:nvCxnSpPr>
        <p:spPr>
          <a:xfrm flipH="1">
            <a:off x="6405925" y="2158200"/>
            <a:ext cx="1236000" cy="7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5"/>
          <p:cNvCxnSpPr/>
          <p:nvPr/>
        </p:nvCxnSpPr>
        <p:spPr>
          <a:xfrm flipH="1">
            <a:off x="6034150" y="2149625"/>
            <a:ext cx="12387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5665775" y="2161075"/>
            <a:ext cx="1250400" cy="8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965875" y="2155350"/>
            <a:ext cx="1293300" cy="8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599650" y="2149625"/>
            <a:ext cx="12990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242975" y="2155350"/>
            <a:ext cx="1293300" cy="8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Binary Addition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</a:t>
            </a:r>
            <a:r>
              <a:rPr lang="en" baseline="-25000">
                <a:solidFill>
                  <a:srgbClr val="FFFFFF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+  </a:t>
            </a:r>
            <a:r>
              <a:rPr lang="en"/>
              <a:t>A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+  B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→ S, C</a:t>
            </a:r>
            <a:r>
              <a:rPr lang="en" baseline="-25000">
                <a:solidFill>
                  <a:srgbClr val="FFFFFF"/>
                </a:solidFill>
              </a:rPr>
              <a:t>x+1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8" name="Google Shape;118;p16"/>
          <p:cNvGraphicFramePr/>
          <p:nvPr>
            <p:extLst>
              <p:ext uri="{D42A27DB-BD31-4B8C-83A1-F6EECF244321}">
                <p14:modId xmlns:p14="http://schemas.microsoft.com/office/powerpoint/2010/main" val="2181191266"/>
              </p:ext>
            </p:extLst>
          </p:nvPr>
        </p:nvGraphicFramePr>
        <p:xfrm>
          <a:off x="7025550" y="1414150"/>
          <a:ext cx="1742893" cy="16762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4523075" y="1304700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388275" y="489300"/>
            <a:ext cx="10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26" name="Google Shape;126;p17"/>
          <p:cNvCxnSpPr>
            <a:stCxn id="125" idx="1"/>
            <a:endCxn id="124" idx="0"/>
          </p:cNvCxnSpPr>
          <p:nvPr/>
        </p:nvCxnSpPr>
        <p:spPr>
          <a:xfrm flipH="1">
            <a:off x="4955675" y="689400"/>
            <a:ext cx="432600" cy="615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C</a:t>
            </a:r>
            <a:r>
              <a:rPr lang="en" baseline="-25000"/>
              <a:t>in</a:t>
            </a:r>
            <a:r>
              <a:rPr lang="en"/>
              <a:t> +  A</a:t>
            </a:r>
            <a:r>
              <a:rPr lang="en" baseline="-25000"/>
              <a:t>x</a:t>
            </a:r>
            <a:r>
              <a:rPr lang="en"/>
              <a:t> +  B</a:t>
            </a:r>
            <a:r>
              <a:rPr lang="en" baseline="-25000"/>
              <a:t>x</a:t>
            </a:r>
            <a:r>
              <a:rPr lang="en"/>
              <a:t> → C</a:t>
            </a:r>
            <a:r>
              <a:rPr lang="en" baseline="-25000"/>
              <a:t>out</a:t>
            </a:r>
            <a:r>
              <a:rPr lang="en"/>
              <a:t>,  S</a:t>
            </a:r>
            <a:r>
              <a:rPr lang="en" baseline="-25000"/>
              <a:t>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Half-Adder is not sufficient!</a:t>
            </a:r>
            <a:br>
              <a:rPr lang="en"/>
            </a:br>
            <a:r>
              <a:rPr lang="en"/>
              <a:t>We need a Full-Adder </a:t>
            </a: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1226947290"/>
              </p:ext>
            </p:extLst>
          </p:nvPr>
        </p:nvGraphicFramePr>
        <p:xfrm>
          <a:off x="6636099" y="1414150"/>
          <a:ext cx="2022175" cy="30172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0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/>
          <p:nvPr/>
        </p:nvSpPr>
        <p:spPr>
          <a:xfrm>
            <a:off x="4523075" y="3274075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Adder</a:t>
            </a:r>
            <a:endParaRPr dirty="0"/>
          </a:p>
        </p:txBody>
      </p:sp>
      <p:cxnSp>
        <p:nvCxnSpPr>
          <p:cNvPr id="135" name="Google Shape;135;p17"/>
          <p:cNvCxnSpPr/>
          <p:nvPr/>
        </p:nvCxnSpPr>
        <p:spPr>
          <a:xfrm rot="5400000">
            <a:off x="4682988" y="3186088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5400000">
            <a:off x="5072963" y="31892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53882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43250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7"/>
          <p:cNvCxnSpPr/>
          <p:nvPr/>
        </p:nvCxnSpPr>
        <p:spPr>
          <a:xfrm rot="5400000">
            <a:off x="4854313" y="42400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7"/>
          <p:cNvSpPr txBox="1"/>
          <p:nvPr/>
        </p:nvSpPr>
        <p:spPr>
          <a:xfrm>
            <a:off x="5616400" y="3507475"/>
            <a:ext cx="4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 baseline="-25000">
                <a:solidFill>
                  <a:schemeClr val="dk2"/>
                </a:solidFill>
              </a:rPr>
              <a:t>in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845379" y="3507475"/>
            <a:ext cx="601521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dk2"/>
                </a:solidFill>
              </a:rPr>
              <a:t>C</a:t>
            </a:r>
            <a:r>
              <a:rPr lang="en" baseline="-25000" dirty="0" err="1">
                <a:solidFill>
                  <a:schemeClr val="dk2"/>
                </a:solidFill>
              </a:rPr>
              <a:t>out</a:t>
            </a:r>
            <a:endParaRPr dirty="0"/>
          </a:p>
        </p:txBody>
      </p:sp>
      <p:sp>
        <p:nvSpPr>
          <p:cNvPr id="142" name="Google Shape;142;p17"/>
          <p:cNvSpPr txBox="1"/>
          <p:nvPr/>
        </p:nvSpPr>
        <p:spPr>
          <a:xfrm>
            <a:off x="4811100" y="427540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634675" y="273955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5000450" y="2739538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out</a:t>
            </a:r>
            <a:r>
              <a:rPr lang="en" baseline="-25000" dirty="0">
                <a:highlight>
                  <a:schemeClr val="lt1"/>
                </a:highlight>
              </a:rPr>
              <a:t>	</a:t>
            </a:r>
            <a:r>
              <a:rPr lang="en" dirty="0">
                <a:highlight>
                  <a:schemeClr val="lt1"/>
                </a:highlight>
              </a:rPr>
              <a:t>= AB + </a:t>
            </a: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in</a:t>
            </a:r>
            <a:r>
              <a:rPr lang="en" dirty="0">
                <a:highlight>
                  <a:schemeClr val="lt1"/>
                </a:highlight>
              </a:rPr>
              <a:t>(A⊕B)</a:t>
            </a:r>
            <a:endParaRPr dirty="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	= </a:t>
            </a: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in</a:t>
            </a:r>
            <a:r>
              <a:rPr lang="en" dirty="0" err="1">
                <a:highlight>
                  <a:schemeClr val="lt1"/>
                </a:highlight>
              </a:rPr>
              <a:t>⊕A⊕B</a:t>
            </a: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51" name="Google Shape;151;p18"/>
          <p:cNvGraphicFramePr/>
          <p:nvPr>
            <p:extLst>
              <p:ext uri="{D42A27DB-BD31-4B8C-83A1-F6EECF244321}">
                <p14:modId xmlns:p14="http://schemas.microsoft.com/office/powerpoint/2010/main" val="1187466302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2" name="Google Shape;152;p18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802464" y="1379425"/>
            <a:ext cx="422736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 err="1">
                <a:solidFill>
                  <a:schemeClr val="dk2"/>
                </a:solidFill>
              </a:rPr>
              <a:t>C</a:t>
            </a:r>
            <a:r>
              <a:rPr lang="en" sz="1000" baseline="-25000" dirty="0" err="1">
                <a:solidFill>
                  <a:schemeClr val="dk2"/>
                </a:solidFill>
              </a:rPr>
              <a:t>in</a:t>
            </a:r>
            <a:endParaRPr sz="1000" dirty="0"/>
          </a:p>
        </p:txBody>
      </p:sp>
      <p:sp>
        <p:nvSpPr>
          <p:cNvPr id="159" name="Google Shape;159;p18"/>
          <p:cNvSpPr txBox="1"/>
          <p:nvPr/>
        </p:nvSpPr>
        <p:spPr>
          <a:xfrm>
            <a:off x="886500" y="1806619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60" name="Google Shape;160;p18"/>
          <p:cNvSpPr txBox="1"/>
          <p:nvPr/>
        </p:nvSpPr>
        <p:spPr>
          <a:xfrm>
            <a:off x="886500" y="2111424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61" name="Google Shape;161;p1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62" name="Google Shape;162;p18"/>
          <p:cNvCxnSpPr>
            <a:stCxn id="159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8"/>
          <p:cNvCxnSpPr>
            <a:stCxn id="160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8"/>
          <p:cNvCxnSpPr>
            <a:cxnSpLocks/>
            <a:stCxn id="158" idx="3"/>
          </p:cNvCxnSpPr>
          <p:nvPr/>
        </p:nvCxnSpPr>
        <p:spPr>
          <a:xfrm>
            <a:off x="1225200" y="1637173"/>
            <a:ext cx="1736400" cy="286002"/>
          </a:xfrm>
          <a:prstGeom prst="bentConnector3">
            <a:avLst>
              <a:gd name="adj1" fmla="val 847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8"/>
          <p:cNvCxnSpPr>
            <a:endCxn id="161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68" name="Google Shape;168;p18"/>
          <p:cNvCxnSpPr>
            <a:endCxn id="16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8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3486461" y="665390"/>
            <a:ext cx="1729500" cy="10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8"/>
          <p:cNvSpPr txBox="1"/>
          <p:nvPr/>
        </p:nvSpPr>
        <p:spPr>
          <a:xfrm>
            <a:off x="1314500" y="3132625"/>
            <a:ext cx="3753600" cy="46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Got It?  Any Questions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883500" y="857900"/>
            <a:ext cx="191700" cy="5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81" name="Google Shape;181;p19"/>
          <p:cNvGraphicFramePr/>
          <p:nvPr>
            <p:extLst>
              <p:ext uri="{D42A27DB-BD31-4B8C-83A1-F6EECF244321}">
                <p14:modId xmlns:p14="http://schemas.microsoft.com/office/powerpoint/2010/main" val="3983746916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3" name="Google Shape;183;p19"/>
          <p:cNvSpPr txBox="1"/>
          <p:nvPr/>
        </p:nvSpPr>
        <p:spPr>
          <a:xfrm>
            <a:off x="6384300" y="39691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endParaRPr sz="1000"/>
          </a:p>
        </p:txBody>
      </p:sp>
      <p:sp>
        <p:nvSpPr>
          <p:cNvPr id="189" name="Google Shape;189;p1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90" name="Google Shape;190;p1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91" name="Google Shape;191;p19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93" name="Google Shape;193;p19"/>
          <p:cNvCxnSpPr>
            <a:endCxn id="19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1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95" name="Google Shape;195;p19"/>
          <p:cNvCxnSpPr>
            <a:endCxn id="19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19"/>
          <p:cNvSpPr txBox="1"/>
          <p:nvPr/>
        </p:nvSpPr>
        <p:spPr>
          <a:xfrm>
            <a:off x="6384300" y="337800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to be C </a:t>
            </a:r>
            <a:endParaRPr sz="900"/>
          </a:p>
        </p:txBody>
      </p:sp>
      <p:cxnSp>
        <p:nvCxnSpPr>
          <p:cNvPr id="197" name="Google Shape;197;p19"/>
          <p:cNvCxnSpPr>
            <a:endCxn id="186" idx="0"/>
          </p:cNvCxnSpPr>
          <p:nvPr/>
        </p:nvCxnSpPr>
        <p:spPr>
          <a:xfrm flipH="1">
            <a:off x="3466275" y="660962"/>
            <a:ext cx="1749900" cy="11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endCxn id="184" idx="0"/>
          </p:cNvCxnSpPr>
          <p:nvPr/>
        </p:nvCxnSpPr>
        <p:spPr>
          <a:xfrm flipH="1">
            <a:off x="2133700" y="660937"/>
            <a:ext cx="3082200" cy="11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53430718-C08E-EE4C-2ED2-71A7123E5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001197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05" name="Google Shape;205;p20"/>
          <p:cNvGraphicFramePr/>
          <p:nvPr>
            <p:extLst>
              <p:ext uri="{D42A27DB-BD31-4B8C-83A1-F6EECF244321}">
                <p14:modId xmlns:p14="http://schemas.microsoft.com/office/powerpoint/2010/main" val="243594365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13" name="Google Shape;213;p20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14" name="Google Shape;214;p20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15" name="Google Shape;215;p20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16" name="Google Shape;216;p20"/>
          <p:cNvCxnSpPr>
            <a:endCxn id="21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18" name="Google Shape;218;p20"/>
          <p:cNvCxnSpPr>
            <a:endCxn id="21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0D787827-2854-6D1F-AD49-568E2B932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448788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25" name="Google Shape;225;p21"/>
          <p:cNvGraphicFramePr/>
          <p:nvPr>
            <p:extLst>
              <p:ext uri="{D42A27DB-BD31-4B8C-83A1-F6EECF244321}">
                <p14:modId xmlns:p14="http://schemas.microsoft.com/office/powerpoint/2010/main" val="1367662186"/>
              </p:ext>
            </p:extLst>
          </p:nvPr>
        </p:nvGraphicFramePr>
        <p:xfrm>
          <a:off x="8425625" y="1020692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7" name="Google Shape;227;p21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Commutative Property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33" name="Google Shape;233;p21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34" name="Google Shape;234;p21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35" name="Google Shape;235;p21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36" name="Google Shape;236;p21"/>
          <p:cNvCxnSpPr>
            <a:endCxn id="23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1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38" name="Google Shape;238;p21"/>
          <p:cNvCxnSpPr>
            <a:endCxn id="23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 txBox="1"/>
          <p:nvPr/>
        </p:nvSpPr>
        <p:spPr>
          <a:xfrm>
            <a:off x="2275825" y="3852775"/>
            <a:ext cx="13620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3782100" y="3852775"/>
            <a:ext cx="7137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1"/>
          <p:cNvCxnSpPr>
            <a:stCxn id="239" idx="0"/>
            <a:endCxn id="240" idx="0"/>
          </p:cNvCxnSpPr>
          <p:nvPr/>
        </p:nvCxnSpPr>
        <p:spPr>
          <a:xfrm rot="-5400000" flipH="1">
            <a:off x="3547525" y="3262075"/>
            <a:ext cx="600" cy="1182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5D76351F-5D07-6F09-6B06-D501892ED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1949</Words>
  <Application>Microsoft Macintosh PowerPoint</Application>
  <PresentationFormat>On-screen Show (16:9)</PresentationFormat>
  <Paragraphs>1098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Lecture</vt:lpstr>
      <vt:lpstr>Combinational Logic</vt:lpstr>
      <vt:lpstr>4-bit Bitwise AND</vt:lpstr>
      <vt:lpstr>1-bit Binary Addition</vt:lpstr>
      <vt:lpstr>4-bit Binary Addition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4-bit Binary Addition  (aka: 4-bit Full Adder)</vt:lpstr>
      <vt:lpstr>Binary Subtractor</vt:lpstr>
      <vt:lpstr>4-bit BCD Addition</vt:lpstr>
      <vt:lpstr>4-bit BCD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8</cp:revision>
  <dcterms:modified xsi:type="dcterms:W3CDTF">2023-04-28T18:52:27Z</dcterms:modified>
</cp:coreProperties>
</file>