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902B15-16BE-43E9-8607-4C3A2BE12C37}">
  <a:tblStyle styleId="{86902B15-16BE-43E9-8607-4C3A2BE12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9"/>
  </p:normalViewPr>
  <p:slideViewPr>
    <p:cSldViewPr snapToGrid="0">
      <p:cViewPr varScale="1">
        <p:scale>
          <a:sx n="159" d="100"/>
          <a:sy n="159" d="100"/>
        </p:scale>
        <p:origin x="184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aad98f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aad98f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e6aad98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e6aad98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e6aad98fb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e6aad98fb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e6aad98fb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e6aad98fb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e6aad98fb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e6aad98fb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ef041b1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ef041b1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e6aad98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e6aad98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097ce2df9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097ce2df9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Bitwise operations in high-level languages are applied to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Java has three primary sizes for signed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Two types of Bitwise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Boolean based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Shift-based operations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Boolean-based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Complement: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		nor $s1, $t1, $zero	# s1 = ~ ( t1 | 0 )</a:t>
            </a:r>
            <a:r>
              <a:rPr lang="en" dirty="0"/>
              <a:t>	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And: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Or: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	or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Xor</a:t>
            </a:r>
            <a:r>
              <a:rPr lang="en" dirty="0"/>
              <a:t>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Shift-based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Signed Left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Left Logical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Signed Right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Arithmetic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trike="sngStrike" dirty="0"/>
              <a:t>Unsigned Left Shift	</a:t>
            </a:r>
            <a:r>
              <a:rPr lang="en" strike="sngStrike" dirty="0">
                <a:latin typeface="Source Code Pro"/>
                <a:ea typeface="Source Code Pro"/>
                <a:cs typeface="Source Code Pro"/>
                <a:sym typeface="Source Code Pro"/>
              </a:rPr>
              <a:t>s1 = t1 &lt;&lt;&lt; 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Unsigned Right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Logical </a:t>
            </a:r>
            <a:endParaRPr strike="sngStrike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009223" y="1430094"/>
            <a:ext cx="36453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short (16 bit chunks)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int (32 bit chunks)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long (64 bit chunks)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Boolean-based Bitwise Operations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 chunks: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Complement: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	nor $s1, $t1, $zero</a:t>
            </a:r>
            <a:r>
              <a:rPr lang="en" dirty="0"/>
              <a:t>		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And: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Or: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	or 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Xor</a:t>
            </a:r>
            <a:r>
              <a:rPr lang="en" dirty="0"/>
              <a:t>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6179375" y="155275"/>
          <a:ext cx="2863800" cy="2016415"/>
        </p:xfrm>
        <a:graphic>
          <a:graphicData uri="http://schemas.openxmlformats.org/drawingml/2006/table">
            <a:tbl>
              <a:tblPr>
                <a:noFill/>
                <a:tableStyleId>{86902B15-16BE-43E9-8607-4C3A2BE12C37}</a:tableStyleId>
              </a:tblPr>
              <a:tblGrid>
                <a:gridCol w="4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nor</a:t>
                      </a:r>
                      <a:endParaRPr sz="9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&amp;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|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^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Google Shape;64;p14"/>
          <p:cNvGrpSpPr/>
          <p:nvPr/>
        </p:nvGrpSpPr>
        <p:grpSpPr>
          <a:xfrm>
            <a:off x="1849175" y="3227425"/>
            <a:ext cx="1514000" cy="995550"/>
            <a:chOff x="649025" y="3227425"/>
            <a:chExt cx="1514000" cy="995550"/>
          </a:xfrm>
        </p:grpSpPr>
        <p:sp>
          <p:nvSpPr>
            <p:cNvPr id="65" name="Google Shape;65;p14"/>
            <p:cNvSpPr/>
            <p:nvPr/>
          </p:nvSpPr>
          <p:spPr>
            <a:xfrm>
              <a:off x="649025" y="3525525"/>
              <a:ext cx="3648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/>
                <a:t>nor</a:t>
              </a:r>
              <a:endParaRPr sz="900" dirty="0"/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1" name="Google Shape;71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72" name="Google Shape;72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6" name="Google Shape;76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77" name="Google Shape;7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81" name="Google Shape;81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" name="Google Shape;82;p14"/>
          <p:cNvGrpSpPr/>
          <p:nvPr/>
        </p:nvGrpSpPr>
        <p:grpSpPr>
          <a:xfrm>
            <a:off x="3579300" y="3227425"/>
            <a:ext cx="1460275" cy="995550"/>
            <a:chOff x="702750" y="3227425"/>
            <a:chExt cx="1460275" cy="995550"/>
          </a:xfrm>
        </p:grpSpPr>
        <p:sp>
          <p:nvSpPr>
            <p:cNvPr id="83" name="Google Shape;83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&amp;</a:t>
              </a:r>
              <a:endParaRPr/>
            </a:p>
          </p:txBody>
        </p:sp>
        <p:grpSp>
          <p:nvGrpSpPr>
            <p:cNvPr id="84" name="Google Shape;84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89" name="Google Shape;89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4" name="Google Shape;94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99" name="Google Shape;99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" name="Google Shape;100;p14"/>
          <p:cNvGrpSpPr/>
          <p:nvPr/>
        </p:nvGrpSpPr>
        <p:grpSpPr>
          <a:xfrm>
            <a:off x="5255700" y="3227425"/>
            <a:ext cx="1460275" cy="995550"/>
            <a:chOff x="702750" y="3227425"/>
            <a:chExt cx="1460275" cy="995550"/>
          </a:xfrm>
        </p:grpSpPr>
        <p:sp>
          <p:nvSpPr>
            <p:cNvPr id="101" name="Google Shape;10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|</a:t>
              </a:r>
              <a:endParaRPr/>
            </a:p>
          </p:txBody>
        </p:sp>
        <p:grpSp>
          <p:nvGrpSpPr>
            <p:cNvPr id="102" name="Google Shape;10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07" name="Google Shape;107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08" name="Google Shape;108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12" name="Google Shape;112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13" name="Google Shape;11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17" name="Google Shape;11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8" name="Google Shape;118;p14"/>
          <p:cNvGrpSpPr/>
          <p:nvPr/>
        </p:nvGrpSpPr>
        <p:grpSpPr>
          <a:xfrm>
            <a:off x="6932100" y="3227425"/>
            <a:ext cx="1460275" cy="995550"/>
            <a:chOff x="702750" y="3227425"/>
            <a:chExt cx="1460275" cy="995550"/>
          </a:xfrm>
        </p:grpSpPr>
        <p:sp>
          <p:nvSpPr>
            <p:cNvPr id="119" name="Google Shape;119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^</a:t>
              </a:r>
              <a:endParaRPr/>
            </a:p>
          </p:txBody>
        </p:sp>
        <p:grpSp>
          <p:nvGrpSpPr>
            <p:cNvPr id="120" name="Google Shape;120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25" name="Google Shape;125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35" name="Google Shape;135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14"/>
          <p:cNvSpPr/>
          <p:nvPr/>
        </p:nvSpPr>
        <p:spPr>
          <a:xfrm>
            <a:off x="8641275" y="3225675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137" name="Google Shape;137;p14"/>
          <p:cNvSpPr/>
          <p:nvPr/>
        </p:nvSpPr>
        <p:spPr>
          <a:xfrm>
            <a:off x="8641275" y="3549800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12</a:t>
            </a:r>
            <a:endParaRPr sz="1200"/>
          </a:p>
        </p:txBody>
      </p:sp>
      <p:cxnSp>
        <p:nvCxnSpPr>
          <p:cNvPr id="138" name="Google Shape;138;p14"/>
          <p:cNvCxnSpPr>
            <a:stCxn id="136" idx="1"/>
            <a:endCxn id="129" idx="3"/>
          </p:cNvCxnSpPr>
          <p:nvPr/>
        </p:nvCxnSpPr>
        <p:spPr>
          <a:xfrm flipH="1">
            <a:off x="8392275" y="3368775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4"/>
          <p:cNvCxnSpPr>
            <a:stCxn id="137" idx="1"/>
            <a:endCxn id="124" idx="3"/>
          </p:cNvCxnSpPr>
          <p:nvPr/>
        </p:nvCxnSpPr>
        <p:spPr>
          <a:xfrm flipH="1">
            <a:off x="8392275" y="3692900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0" name="Google Shape;140;p14"/>
          <p:cNvGrpSpPr/>
          <p:nvPr/>
        </p:nvGrpSpPr>
        <p:grpSpPr>
          <a:xfrm>
            <a:off x="226500" y="3525521"/>
            <a:ext cx="1460275" cy="697454"/>
            <a:chOff x="702750" y="3525521"/>
            <a:chExt cx="1460275" cy="697454"/>
          </a:xfrm>
        </p:grpSpPr>
        <p:sp>
          <p:nvSpPr>
            <p:cNvPr id="141" name="Google Shape;14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endParaRPr/>
            </a:p>
          </p:txBody>
        </p:sp>
        <p:grpSp>
          <p:nvGrpSpPr>
            <p:cNvPr id="142" name="Google Shape;14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47" name="Google Shape;14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Java and MIPS supported: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Left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Arithmetic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5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Left Logical Variable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Logical Variable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Arithmetic Variable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311700" y="333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Shift-based Operations</a:t>
            </a: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>
            <a:off x="1065850" y="3950875"/>
            <a:ext cx="1144800" cy="286200"/>
            <a:chOff x="2161225" y="2332350"/>
            <a:chExt cx="1144800" cy="286200"/>
          </a:xfrm>
        </p:grpSpPr>
        <p:sp>
          <p:nvSpPr>
            <p:cNvPr id="160" name="Google Shape;160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1065850" y="4560475"/>
            <a:ext cx="1144800" cy="286200"/>
            <a:chOff x="2161225" y="2332350"/>
            <a:chExt cx="1144800" cy="286200"/>
          </a:xfrm>
        </p:grpSpPr>
        <p:sp>
          <p:nvSpPr>
            <p:cNvPr id="165" name="Google Shape;165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69" name="Google Shape;169;p15"/>
          <p:cNvSpPr/>
          <p:nvPr/>
        </p:nvSpPr>
        <p:spPr>
          <a:xfrm>
            <a:off x="245785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57190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857250" y="346422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left logical</a:t>
            </a:r>
            <a:endParaRPr/>
          </a:p>
        </p:txBody>
      </p:sp>
      <p:cxnSp>
        <p:nvCxnSpPr>
          <p:cNvPr id="172" name="Google Shape;172;p15"/>
          <p:cNvCxnSpPr>
            <a:stCxn id="160" idx="2"/>
            <a:endCxn id="170" idx="0"/>
          </p:cNvCxnSpPr>
          <p:nvPr/>
        </p:nvCxnSpPr>
        <p:spPr>
          <a:xfrm flipH="1">
            <a:off x="714850" y="4237075"/>
            <a:ext cx="4941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5"/>
          <p:cNvCxnSpPr>
            <a:stCxn id="161" idx="2"/>
            <a:endCxn id="165" idx="0"/>
          </p:cNvCxnSpPr>
          <p:nvPr/>
        </p:nvCxnSpPr>
        <p:spPr>
          <a:xfrm flipH="1">
            <a:off x="12089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5"/>
          <p:cNvCxnSpPr>
            <a:stCxn id="162" idx="2"/>
            <a:endCxn id="166" idx="0"/>
          </p:cNvCxnSpPr>
          <p:nvPr/>
        </p:nvCxnSpPr>
        <p:spPr>
          <a:xfrm flipH="1">
            <a:off x="14951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5"/>
          <p:cNvCxnSpPr>
            <a:stCxn id="163" idx="2"/>
            <a:endCxn id="167" idx="0"/>
          </p:cNvCxnSpPr>
          <p:nvPr/>
        </p:nvCxnSpPr>
        <p:spPr>
          <a:xfrm flipH="1">
            <a:off x="17813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5"/>
          <p:cNvCxnSpPr>
            <a:stCxn id="169" idx="1"/>
            <a:endCxn id="168" idx="3"/>
          </p:cNvCxnSpPr>
          <p:nvPr/>
        </p:nvCxnSpPr>
        <p:spPr>
          <a:xfrm rot="10800000">
            <a:off x="2210650" y="4703575"/>
            <a:ext cx="2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77" name="Google Shape;177;p15"/>
          <p:cNvGrpSpPr/>
          <p:nvPr/>
        </p:nvGrpSpPr>
        <p:grpSpPr>
          <a:xfrm>
            <a:off x="3885250" y="3950875"/>
            <a:ext cx="1144800" cy="286200"/>
            <a:chOff x="2161225" y="2332350"/>
            <a:chExt cx="1144800" cy="286200"/>
          </a:xfrm>
        </p:grpSpPr>
        <p:sp>
          <p:nvSpPr>
            <p:cNvPr id="178" name="Google Shape;178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2" name="Google Shape;182;p15"/>
          <p:cNvGrpSpPr/>
          <p:nvPr/>
        </p:nvGrpSpPr>
        <p:grpSpPr>
          <a:xfrm>
            <a:off x="3885250" y="4560475"/>
            <a:ext cx="1144800" cy="286200"/>
            <a:chOff x="2161225" y="2332350"/>
            <a:chExt cx="1144800" cy="286200"/>
          </a:xfrm>
        </p:grpSpPr>
        <p:sp>
          <p:nvSpPr>
            <p:cNvPr id="183" name="Google Shape;183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87" name="Google Shape;187;p15"/>
          <p:cNvSpPr/>
          <p:nvPr/>
        </p:nvSpPr>
        <p:spPr>
          <a:xfrm>
            <a:off x="527725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39130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3676650" y="346422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logical</a:t>
            </a:r>
            <a:endParaRPr/>
          </a:p>
        </p:txBody>
      </p:sp>
      <p:cxnSp>
        <p:nvCxnSpPr>
          <p:cNvPr id="190" name="Google Shape;190;p15"/>
          <p:cNvCxnSpPr>
            <a:stCxn id="178" idx="2"/>
            <a:endCxn id="184" idx="0"/>
          </p:cNvCxnSpPr>
          <p:nvPr/>
        </p:nvCxnSpPr>
        <p:spPr>
          <a:xfrm>
            <a:off x="40283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5"/>
          <p:cNvCxnSpPr>
            <a:stCxn id="179" idx="2"/>
            <a:endCxn id="185" idx="0"/>
          </p:cNvCxnSpPr>
          <p:nvPr/>
        </p:nvCxnSpPr>
        <p:spPr>
          <a:xfrm>
            <a:off x="43145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5"/>
          <p:cNvCxnSpPr>
            <a:stCxn id="180" idx="2"/>
            <a:endCxn id="186" idx="0"/>
          </p:cNvCxnSpPr>
          <p:nvPr/>
        </p:nvCxnSpPr>
        <p:spPr>
          <a:xfrm>
            <a:off x="46007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5"/>
          <p:cNvCxnSpPr>
            <a:stCxn id="181" idx="2"/>
            <a:endCxn id="187" idx="0"/>
          </p:cNvCxnSpPr>
          <p:nvPr/>
        </p:nvCxnSpPr>
        <p:spPr>
          <a:xfrm>
            <a:off x="4886950" y="4237075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5"/>
          <p:cNvCxnSpPr>
            <a:stCxn id="188" idx="3"/>
            <a:endCxn id="183" idx="1"/>
          </p:cNvCxnSpPr>
          <p:nvPr/>
        </p:nvCxnSpPr>
        <p:spPr>
          <a:xfrm>
            <a:off x="3677500" y="470357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5" name="Google Shape;195;p15"/>
          <p:cNvGrpSpPr/>
          <p:nvPr/>
        </p:nvGrpSpPr>
        <p:grpSpPr>
          <a:xfrm>
            <a:off x="6704650" y="3950875"/>
            <a:ext cx="1144800" cy="286200"/>
            <a:chOff x="2161225" y="2332350"/>
            <a:chExt cx="1144800" cy="286200"/>
          </a:xfrm>
        </p:grpSpPr>
        <p:sp>
          <p:nvSpPr>
            <p:cNvPr id="196" name="Google Shape;196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00" name="Google Shape;200;p15"/>
          <p:cNvGrpSpPr/>
          <p:nvPr/>
        </p:nvGrpSpPr>
        <p:grpSpPr>
          <a:xfrm>
            <a:off x="6704650" y="4560475"/>
            <a:ext cx="1144800" cy="286200"/>
            <a:chOff x="2161225" y="2332350"/>
            <a:chExt cx="1144800" cy="286200"/>
          </a:xfrm>
        </p:grpSpPr>
        <p:sp>
          <p:nvSpPr>
            <p:cNvPr id="201" name="Google Shape;201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05" name="Google Shape;205;p15"/>
          <p:cNvSpPr/>
          <p:nvPr/>
        </p:nvSpPr>
        <p:spPr>
          <a:xfrm>
            <a:off x="809665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621070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6191250" y="3464225"/>
            <a:ext cx="19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arithmetic</a:t>
            </a:r>
            <a:endParaRPr/>
          </a:p>
        </p:txBody>
      </p:sp>
      <p:cxnSp>
        <p:nvCxnSpPr>
          <p:cNvPr id="208" name="Google Shape;208;p15"/>
          <p:cNvCxnSpPr>
            <a:stCxn id="196" idx="2"/>
            <a:endCxn id="202" idx="0"/>
          </p:cNvCxnSpPr>
          <p:nvPr/>
        </p:nvCxnSpPr>
        <p:spPr>
          <a:xfrm>
            <a:off x="68477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5"/>
          <p:cNvCxnSpPr>
            <a:stCxn id="197" idx="2"/>
            <a:endCxn id="203" idx="0"/>
          </p:cNvCxnSpPr>
          <p:nvPr/>
        </p:nvCxnSpPr>
        <p:spPr>
          <a:xfrm>
            <a:off x="71339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15"/>
          <p:cNvCxnSpPr>
            <a:stCxn id="198" idx="2"/>
            <a:endCxn id="204" idx="0"/>
          </p:cNvCxnSpPr>
          <p:nvPr/>
        </p:nvCxnSpPr>
        <p:spPr>
          <a:xfrm>
            <a:off x="74201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15"/>
          <p:cNvCxnSpPr>
            <a:stCxn id="199" idx="2"/>
            <a:endCxn id="205" idx="0"/>
          </p:cNvCxnSpPr>
          <p:nvPr/>
        </p:nvCxnSpPr>
        <p:spPr>
          <a:xfrm>
            <a:off x="7706350" y="4237075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15"/>
          <p:cNvCxnSpPr>
            <a:stCxn id="196" idx="2"/>
            <a:endCxn id="201" idx="0"/>
          </p:cNvCxnSpPr>
          <p:nvPr/>
        </p:nvCxnSpPr>
        <p:spPr>
          <a:xfrm>
            <a:off x="6847750" y="4237075"/>
            <a:ext cx="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AA71AC-538D-0E41-A788-829D1B5FAC12}"/>
              </a:ext>
            </a:extLst>
          </p:cNvPr>
          <p:cNvSpPr txBox="1"/>
          <p:nvPr/>
        </p:nvSpPr>
        <p:spPr>
          <a:xfrm>
            <a:off x="4605057" y="146959"/>
            <a:ext cx="43332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4"/>
            <a:r>
              <a:rPr lang="en-US" dirty="0"/>
              <a:t>Foreshadow: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Integers are encoded in 2’s complement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In such numbers, the MSB is represents the sign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1 -&gt; a negative number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Rotates or Circular Shifts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Rotate Left Logical	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Rotate Right Logical	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Typically, not supported in high-level languages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Shift-based Operations</a:t>
            </a:r>
            <a:endParaRPr/>
          </a:p>
        </p:txBody>
      </p:sp>
      <p:grpSp>
        <p:nvGrpSpPr>
          <p:cNvPr id="219" name="Google Shape;219;p16"/>
          <p:cNvGrpSpPr/>
          <p:nvPr/>
        </p:nvGrpSpPr>
        <p:grpSpPr>
          <a:xfrm>
            <a:off x="1827850" y="3550825"/>
            <a:ext cx="1144800" cy="286200"/>
            <a:chOff x="2161225" y="2332350"/>
            <a:chExt cx="1144800" cy="286200"/>
          </a:xfrm>
        </p:grpSpPr>
        <p:sp>
          <p:nvSpPr>
            <p:cNvPr id="220" name="Google Shape;220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1827850" y="4160425"/>
            <a:ext cx="1144800" cy="286200"/>
            <a:chOff x="2161225" y="2332350"/>
            <a:chExt cx="1144800" cy="286200"/>
          </a:xfrm>
        </p:grpSpPr>
        <p:sp>
          <p:nvSpPr>
            <p:cNvPr id="225" name="Google Shape;225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29" name="Google Shape;229;p16"/>
          <p:cNvSpPr/>
          <p:nvPr/>
        </p:nvSpPr>
        <p:spPr>
          <a:xfrm>
            <a:off x="3219850" y="416042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1333900" y="416042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" name="Google Shape;231;p16"/>
          <p:cNvSpPr txBox="1"/>
          <p:nvPr/>
        </p:nvSpPr>
        <p:spPr>
          <a:xfrm>
            <a:off x="16192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left </a:t>
            </a:r>
            <a:endParaRPr/>
          </a:p>
        </p:txBody>
      </p:sp>
      <p:cxnSp>
        <p:nvCxnSpPr>
          <p:cNvPr id="232" name="Google Shape;232;p16"/>
          <p:cNvCxnSpPr>
            <a:stCxn id="220" idx="2"/>
            <a:endCxn id="230" idx="0"/>
          </p:cNvCxnSpPr>
          <p:nvPr/>
        </p:nvCxnSpPr>
        <p:spPr>
          <a:xfrm flipH="1">
            <a:off x="1476850" y="3837025"/>
            <a:ext cx="4941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16"/>
          <p:cNvCxnSpPr>
            <a:stCxn id="221" idx="2"/>
            <a:endCxn id="225" idx="0"/>
          </p:cNvCxnSpPr>
          <p:nvPr/>
        </p:nvCxnSpPr>
        <p:spPr>
          <a:xfrm flipH="1">
            <a:off x="1970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16"/>
          <p:cNvCxnSpPr>
            <a:stCxn id="222" idx="2"/>
            <a:endCxn id="226" idx="0"/>
          </p:cNvCxnSpPr>
          <p:nvPr/>
        </p:nvCxnSpPr>
        <p:spPr>
          <a:xfrm flipH="1">
            <a:off x="2257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16"/>
          <p:cNvCxnSpPr>
            <a:stCxn id="223" idx="2"/>
            <a:endCxn id="227" idx="0"/>
          </p:cNvCxnSpPr>
          <p:nvPr/>
        </p:nvCxnSpPr>
        <p:spPr>
          <a:xfrm flipH="1">
            <a:off x="25433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6" name="Google Shape;236;p16"/>
          <p:cNvGrpSpPr/>
          <p:nvPr/>
        </p:nvGrpSpPr>
        <p:grpSpPr>
          <a:xfrm>
            <a:off x="5180650" y="3550825"/>
            <a:ext cx="1144800" cy="286200"/>
            <a:chOff x="2161225" y="2332350"/>
            <a:chExt cx="1144800" cy="286200"/>
          </a:xfrm>
        </p:grpSpPr>
        <p:sp>
          <p:nvSpPr>
            <p:cNvPr id="237" name="Google Shape;237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5180650" y="4160425"/>
            <a:ext cx="1144800" cy="286200"/>
            <a:chOff x="2161225" y="2332350"/>
            <a:chExt cx="1144800" cy="286200"/>
          </a:xfrm>
        </p:grpSpPr>
        <p:sp>
          <p:nvSpPr>
            <p:cNvPr id="242" name="Google Shape;242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46" name="Google Shape;246;p16"/>
          <p:cNvSpPr/>
          <p:nvPr/>
        </p:nvSpPr>
        <p:spPr>
          <a:xfrm>
            <a:off x="6572650" y="416042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>
            <a:off x="4610500" y="416042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8" name="Google Shape;248;p16"/>
          <p:cNvSpPr txBox="1"/>
          <p:nvPr/>
        </p:nvSpPr>
        <p:spPr>
          <a:xfrm>
            <a:off x="49720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right</a:t>
            </a:r>
            <a:endParaRPr/>
          </a:p>
        </p:txBody>
      </p:sp>
      <p:cxnSp>
        <p:nvCxnSpPr>
          <p:cNvPr id="249" name="Google Shape;249;p16"/>
          <p:cNvCxnSpPr>
            <a:stCxn id="237" idx="2"/>
            <a:endCxn id="243" idx="0"/>
          </p:cNvCxnSpPr>
          <p:nvPr/>
        </p:nvCxnSpPr>
        <p:spPr>
          <a:xfrm>
            <a:off x="53237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16"/>
          <p:cNvCxnSpPr>
            <a:stCxn id="238" idx="2"/>
            <a:endCxn id="244" idx="0"/>
          </p:cNvCxnSpPr>
          <p:nvPr/>
        </p:nvCxnSpPr>
        <p:spPr>
          <a:xfrm>
            <a:off x="5609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16"/>
          <p:cNvCxnSpPr>
            <a:stCxn id="239" idx="2"/>
            <a:endCxn id="245" idx="0"/>
          </p:cNvCxnSpPr>
          <p:nvPr/>
        </p:nvCxnSpPr>
        <p:spPr>
          <a:xfrm>
            <a:off x="5896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16"/>
          <p:cNvCxnSpPr>
            <a:stCxn id="240" idx="2"/>
            <a:endCxn id="246" idx="0"/>
          </p:cNvCxnSpPr>
          <p:nvPr/>
        </p:nvCxnSpPr>
        <p:spPr>
          <a:xfrm>
            <a:off x="6182350" y="3837025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16"/>
          <p:cNvCxnSpPr>
            <a:stCxn id="230" idx="2"/>
            <a:endCxn id="228" idx="2"/>
          </p:cNvCxnSpPr>
          <p:nvPr/>
        </p:nvCxnSpPr>
        <p:spPr>
          <a:xfrm rot="-5400000" flipH="1">
            <a:off x="2153050" y="3770575"/>
            <a:ext cx="600" cy="13527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16"/>
          <p:cNvCxnSpPr>
            <a:stCxn id="246" idx="2"/>
            <a:endCxn id="242" idx="2"/>
          </p:cNvCxnSpPr>
          <p:nvPr/>
        </p:nvCxnSpPr>
        <p:spPr>
          <a:xfrm rot="5400000">
            <a:off x="6019450" y="3750925"/>
            <a:ext cx="600" cy="13920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16"/>
          <p:cNvSpPr txBox="1"/>
          <p:nvPr/>
        </p:nvSpPr>
        <p:spPr>
          <a:xfrm>
            <a:off x="6419850" y="4450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sll $s1, $t1, 2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 $at, $t1, 30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6419850" y="13594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srl $s1, $t1, 2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 $at, $t1, 30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57" name="Google Shape;257;p16"/>
          <p:cNvCxnSpPr>
            <a:cxnSpLocks/>
            <a:endCxn id="255" idx="1"/>
          </p:cNvCxnSpPr>
          <p:nvPr/>
        </p:nvCxnSpPr>
        <p:spPr>
          <a:xfrm flipV="1">
            <a:off x="5690507" y="860675"/>
            <a:ext cx="729343" cy="69870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16"/>
          <p:cNvCxnSpPr>
            <a:cxnSpLocks/>
            <a:endCxn id="256" idx="1"/>
          </p:cNvCxnSpPr>
          <p:nvPr/>
        </p:nvCxnSpPr>
        <p:spPr>
          <a:xfrm flipV="1">
            <a:off x="5753050" y="1775075"/>
            <a:ext cx="666800" cy="13536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Testing the bit value</a:t>
            </a:r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a register (16 bits) containing information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testing the value of a particular bit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grpSp>
        <p:nvGrpSpPr>
          <p:cNvPr id="265" name="Google Shape;265;p17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266" name="Google Shape;26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70" name="Google Shape;270;p17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271" name="Google Shape;27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75" name="Google Shape;275;p17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276" name="Google Shape;27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80" name="Google Shape;280;p17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281" name="Google Shape;28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85" name="Google Shape;285;p17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286" name="Google Shape;28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90" name="Google Shape;290;p17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291" name="Google Shape;29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296" name="Google Shape;29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0" name="Google Shape;300;p17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301" name="Google Shape;30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305" name="Google Shape;305;p17"/>
          <p:cNvCxnSpPr>
            <a:stCxn id="306" idx="2"/>
            <a:endCxn id="301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17"/>
          <p:cNvCxnSpPr>
            <a:stCxn id="308" idx="2"/>
            <a:endCxn id="302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17"/>
          <p:cNvCxnSpPr>
            <a:stCxn id="310" idx="2"/>
            <a:endCxn id="303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17"/>
          <p:cNvCxnSpPr>
            <a:stCxn id="312" idx="2"/>
            <a:endCxn id="304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17"/>
          <p:cNvCxnSpPr>
            <a:stCxn id="314" idx="2"/>
            <a:endCxn id="296" idx="0"/>
          </p:cNvCxnSpPr>
          <p:nvPr/>
        </p:nvCxnSpPr>
        <p:spPr>
          <a:xfrm>
            <a:off x="25371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17"/>
          <p:cNvCxnSpPr/>
          <p:nvPr/>
        </p:nvCxnSpPr>
        <p:spPr>
          <a:xfrm>
            <a:off x="457282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17"/>
          <p:cNvCxnSpPr>
            <a:stCxn id="317" idx="2"/>
            <a:endCxn id="297" idx="0"/>
          </p:cNvCxnSpPr>
          <p:nvPr/>
        </p:nvCxnSpPr>
        <p:spPr>
          <a:xfrm>
            <a:off x="2865188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17"/>
          <p:cNvCxnSpPr>
            <a:stCxn id="319" idx="2"/>
            <a:endCxn id="298" idx="0"/>
          </p:cNvCxnSpPr>
          <p:nvPr/>
        </p:nvCxnSpPr>
        <p:spPr>
          <a:xfrm>
            <a:off x="31932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17"/>
          <p:cNvCxnSpPr>
            <a:stCxn id="321" idx="2"/>
            <a:endCxn id="291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17"/>
          <p:cNvCxnSpPr>
            <a:stCxn id="323" idx="2"/>
            <a:endCxn id="292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17"/>
          <p:cNvCxnSpPr>
            <a:stCxn id="325" idx="2"/>
            <a:endCxn id="293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7"/>
          <p:cNvCxnSpPr>
            <a:stCxn id="327" idx="2"/>
            <a:endCxn id="294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17"/>
          <p:cNvCxnSpPr>
            <a:stCxn id="329" idx="2"/>
            <a:endCxn id="286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17"/>
          <p:cNvCxnSpPr>
            <a:stCxn id="331" idx="2"/>
            <a:endCxn id="287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17"/>
          <p:cNvCxnSpPr>
            <a:stCxn id="333" idx="2"/>
            <a:endCxn id="288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17"/>
          <p:cNvCxnSpPr>
            <a:stCxn id="335" idx="2"/>
            <a:endCxn id="289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36" name="Google Shape;336;p17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329" name="Google Shape;329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37" name="Google Shape;337;p17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321" name="Google Shape;32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38" name="Google Shape;338;p17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314" name="Google Shape;314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40" name="Google Shape;340;p17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306" name="Google Shape;30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41" name="Google Shape;341;p17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42" name="Google Shape;342;p17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0x020</a:t>
            </a:r>
            <a:endParaRPr/>
          </a:p>
        </p:txBody>
      </p:sp>
      <p:sp>
        <p:nvSpPr>
          <p:cNvPr id="343" name="Google Shape;343;p17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0x020</a:t>
            </a:r>
            <a:endParaRPr/>
          </a:p>
        </p:txBody>
      </p:sp>
      <p:sp>
        <p:nvSpPr>
          <p:cNvPr id="344" name="Google Shape;344;p17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345" name="Google Shape;345;p17"/>
          <p:cNvCxnSpPr>
            <a:stCxn id="344" idx="3"/>
            <a:endCxn id="342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17"/>
          <p:cNvCxnSpPr/>
          <p:nvPr/>
        </p:nvCxnSpPr>
        <p:spPr>
          <a:xfrm>
            <a:off x="35277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Clearing a bit</a:t>
            </a:r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testing the value of a particular bit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instruction on ARM: bic A, A #0x200</a:t>
            </a:r>
            <a:endParaRPr/>
          </a:p>
        </p:txBody>
      </p:sp>
      <p:grpSp>
        <p:nvGrpSpPr>
          <p:cNvPr id="364" name="Google Shape;364;p18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365" name="Google Shape;36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69" name="Google Shape;369;p18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370" name="Google Shape;37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74" name="Google Shape;374;p18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375" name="Google Shape;37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79" name="Google Shape;379;p18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380" name="Google Shape;38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84" name="Google Shape;384;p18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385" name="Google Shape;38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89" name="Google Shape;389;p18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390" name="Google Shape;39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94" name="Google Shape;394;p18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395" name="Google Shape;39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99" name="Google Shape;399;p18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400" name="Google Shape;40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cxnSp>
        <p:nvCxnSpPr>
          <p:cNvPr id="404" name="Google Shape;404;p18"/>
          <p:cNvCxnSpPr>
            <a:stCxn id="405" idx="2"/>
            <a:endCxn id="400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" name="Google Shape;406;p18"/>
          <p:cNvCxnSpPr>
            <a:stCxn id="407" idx="2"/>
            <a:endCxn id="401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18"/>
          <p:cNvCxnSpPr>
            <a:stCxn id="409" idx="2"/>
            <a:endCxn id="402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18"/>
          <p:cNvCxnSpPr>
            <a:stCxn id="411" idx="2"/>
            <a:endCxn id="403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18"/>
          <p:cNvCxnSpPr>
            <a:stCxn id="413" idx="2"/>
            <a:endCxn id="395" idx="0"/>
          </p:cNvCxnSpPr>
          <p:nvPr/>
        </p:nvCxnSpPr>
        <p:spPr>
          <a:xfrm>
            <a:off x="25371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18"/>
          <p:cNvCxnSpPr/>
          <p:nvPr/>
        </p:nvCxnSpPr>
        <p:spPr>
          <a:xfrm>
            <a:off x="457282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" name="Google Shape;415;p18"/>
          <p:cNvCxnSpPr>
            <a:stCxn id="416" idx="2"/>
            <a:endCxn id="396" idx="0"/>
          </p:cNvCxnSpPr>
          <p:nvPr/>
        </p:nvCxnSpPr>
        <p:spPr>
          <a:xfrm>
            <a:off x="2865188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" name="Google Shape;417;p18"/>
          <p:cNvCxnSpPr>
            <a:stCxn id="418" idx="2"/>
            <a:endCxn id="397" idx="0"/>
          </p:cNvCxnSpPr>
          <p:nvPr/>
        </p:nvCxnSpPr>
        <p:spPr>
          <a:xfrm>
            <a:off x="31932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" name="Google Shape;419;p18"/>
          <p:cNvCxnSpPr>
            <a:stCxn id="420" idx="2"/>
            <a:endCxn id="390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18"/>
          <p:cNvCxnSpPr>
            <a:stCxn id="422" idx="2"/>
            <a:endCxn id="391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18"/>
          <p:cNvCxnSpPr>
            <a:stCxn id="424" idx="2"/>
            <a:endCxn id="392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18"/>
          <p:cNvCxnSpPr>
            <a:stCxn id="426" idx="2"/>
            <a:endCxn id="393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Google Shape;427;p18"/>
          <p:cNvCxnSpPr>
            <a:stCxn id="428" idx="2"/>
            <a:endCxn id="385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18"/>
          <p:cNvCxnSpPr>
            <a:stCxn id="430" idx="2"/>
            <a:endCxn id="386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p18"/>
          <p:cNvCxnSpPr>
            <a:stCxn id="432" idx="2"/>
            <a:endCxn id="387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" name="Google Shape;433;p18"/>
          <p:cNvCxnSpPr>
            <a:stCxn id="434" idx="2"/>
            <a:endCxn id="388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35" name="Google Shape;435;p18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428" name="Google Shape;428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6" name="Google Shape;436;p18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420" name="Google Shape;42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7" name="Google Shape;437;p18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413" name="Google Shape;41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9" name="Google Shape;439;p18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405" name="Google Shape;40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440" name="Google Shape;440;p18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41" name="Google Shape;441;p18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0x020</a:t>
            </a:r>
            <a:endParaRPr/>
          </a:p>
        </p:txBody>
      </p:sp>
      <p:sp>
        <p:nvSpPr>
          <p:cNvPr id="442" name="Google Shape;442;p18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~ 0x020</a:t>
            </a:r>
            <a:endParaRPr/>
          </a:p>
        </p:txBody>
      </p:sp>
      <p:sp>
        <p:nvSpPr>
          <p:cNvPr id="443" name="Google Shape;443;p18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444" name="Google Shape;444;p18"/>
          <p:cNvCxnSpPr>
            <a:stCxn id="443" idx="3"/>
            <a:endCxn id="441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" name="Google Shape;445;p18"/>
          <p:cNvCxnSpPr/>
          <p:nvPr/>
        </p:nvCxnSpPr>
        <p:spPr>
          <a:xfrm>
            <a:off x="35277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extracting a subrange of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451" name="Google Shape;451;p19"/>
          <p:cNvCxnSpPr/>
          <p:nvPr/>
        </p:nvCxnSpPr>
        <p:spPr>
          <a:xfrm>
            <a:off x="25301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19"/>
          <p:cNvCxnSpPr/>
          <p:nvPr/>
        </p:nvCxnSpPr>
        <p:spPr>
          <a:xfrm>
            <a:off x="28582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19"/>
          <p:cNvCxnSpPr/>
          <p:nvPr/>
        </p:nvCxnSpPr>
        <p:spPr>
          <a:xfrm>
            <a:off x="31863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19"/>
          <p:cNvCxnSpPr/>
          <p:nvPr/>
        </p:nvCxnSpPr>
        <p:spPr>
          <a:xfrm>
            <a:off x="35144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19"/>
          <p:cNvCxnSpPr/>
          <p:nvPr/>
        </p:nvCxnSpPr>
        <p:spPr>
          <a:xfrm>
            <a:off x="39017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19"/>
          <p:cNvCxnSpPr/>
          <p:nvPr/>
        </p:nvCxnSpPr>
        <p:spPr>
          <a:xfrm>
            <a:off x="42298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" name="Google Shape;457;p19"/>
          <p:cNvCxnSpPr/>
          <p:nvPr/>
        </p:nvCxnSpPr>
        <p:spPr>
          <a:xfrm>
            <a:off x="45579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" name="Google Shape;458;p19"/>
          <p:cNvCxnSpPr/>
          <p:nvPr/>
        </p:nvCxnSpPr>
        <p:spPr>
          <a:xfrm>
            <a:off x="48860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" name="Google Shape;459;p19"/>
          <p:cNvCxnSpPr/>
          <p:nvPr/>
        </p:nvCxnSpPr>
        <p:spPr>
          <a:xfrm>
            <a:off x="528290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" name="Google Shape;460;p19"/>
          <p:cNvCxnSpPr/>
          <p:nvPr/>
        </p:nvCxnSpPr>
        <p:spPr>
          <a:xfrm>
            <a:off x="5610988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p19"/>
          <p:cNvCxnSpPr/>
          <p:nvPr/>
        </p:nvCxnSpPr>
        <p:spPr>
          <a:xfrm>
            <a:off x="59390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19"/>
          <p:cNvCxnSpPr/>
          <p:nvPr/>
        </p:nvCxnSpPr>
        <p:spPr>
          <a:xfrm>
            <a:off x="62671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Flipping the value of a set of bits</a:t>
            </a:r>
            <a:endParaRPr/>
          </a:p>
        </p:txBody>
      </p:sp>
      <p:grpSp>
        <p:nvGrpSpPr>
          <p:cNvPr id="464" name="Google Shape;464;p19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465" name="Google Shape;46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69" name="Google Shape;469;p19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470" name="Google Shape;47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74" name="Google Shape;474;p19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475" name="Google Shape;47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79" name="Google Shape;479;p19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480" name="Google Shape;48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84" name="Google Shape;484;p19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485" name="Google Shape;48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490" name="Google Shape;49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94" name="Google Shape;494;p19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495" name="Google Shape;49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00" name="Google Shape;50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cxnSp>
        <p:nvCxnSpPr>
          <p:cNvPr id="504" name="Google Shape;504;p19"/>
          <p:cNvCxnSpPr/>
          <p:nvPr/>
        </p:nvCxnSpPr>
        <p:spPr>
          <a:xfrm>
            <a:off x="11585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" name="Google Shape;505;p19"/>
          <p:cNvCxnSpPr/>
          <p:nvPr/>
        </p:nvCxnSpPr>
        <p:spPr>
          <a:xfrm>
            <a:off x="14866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" name="Google Shape;506;p19"/>
          <p:cNvCxnSpPr/>
          <p:nvPr/>
        </p:nvCxnSpPr>
        <p:spPr>
          <a:xfrm>
            <a:off x="18147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19"/>
          <p:cNvCxnSpPr/>
          <p:nvPr/>
        </p:nvCxnSpPr>
        <p:spPr>
          <a:xfrm>
            <a:off x="21428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08" name="Google Shape;508;p19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509" name="Google Shape;509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13" name="Google Shape;513;p19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14" name="Google Shape;514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18" name="Google Shape;518;p19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519" name="Google Shape;519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23" name="Google Shape;523;p19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24" name="Google Shape;524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528" name="Google Shape;528;p19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29" name="Google Shape;529;p19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0x0992</a:t>
            </a:r>
            <a:endParaRPr/>
          </a:p>
        </p:txBody>
      </p:sp>
      <p:sp>
        <p:nvSpPr>
          <p:cNvPr id="530" name="Google Shape;530;p19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^ 0x0992</a:t>
            </a:r>
            <a:endParaRPr/>
          </a:p>
        </p:txBody>
      </p:sp>
      <p:sp>
        <p:nvSpPr>
          <p:cNvPr id="531" name="Google Shape;531;p19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532" name="Google Shape;532;p19"/>
          <p:cNvCxnSpPr>
            <a:stCxn id="531" idx="3"/>
            <a:endCxn id="529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p20"/>
          <p:cNvCxnSpPr/>
          <p:nvPr/>
        </p:nvCxnSpPr>
        <p:spPr>
          <a:xfrm>
            <a:off x="561401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" name="Google Shape;538;p20"/>
          <p:cNvCxnSpPr/>
          <p:nvPr/>
        </p:nvCxnSpPr>
        <p:spPr>
          <a:xfrm>
            <a:off x="6273463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Extracting a subrange of bits</a:t>
            </a:r>
            <a:endParaRPr/>
          </a:p>
        </p:txBody>
      </p:sp>
      <p:sp>
        <p:nvSpPr>
          <p:cNvPr id="540" name="Google Shape;54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extracting a subrange of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542" name="Google Shape;54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46" name="Google Shape;546;p20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547" name="Google Shape;54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51" name="Google Shape;551;p20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552" name="Google Shape;55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56" name="Google Shape;556;p20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557" name="Google Shape;55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1" name="Google Shape;561;p20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562" name="Google Shape;56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567" name="Google Shape;56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71" name="Google Shape;571;p20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572" name="Google Shape;57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76" name="Google Shape;576;p20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77" name="Google Shape;57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581" name="Google Shape;581;p20"/>
          <p:cNvCxnSpPr>
            <a:stCxn id="582" idx="2"/>
            <a:endCxn id="577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Google Shape;583;p20"/>
          <p:cNvCxnSpPr>
            <a:stCxn id="584" idx="2"/>
            <a:endCxn id="578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20"/>
          <p:cNvCxnSpPr>
            <a:stCxn id="586" idx="2"/>
            <a:endCxn id="579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20"/>
          <p:cNvCxnSpPr>
            <a:stCxn id="588" idx="2"/>
            <a:endCxn id="580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p20"/>
          <p:cNvCxnSpPr>
            <a:stCxn id="552" idx="2"/>
            <a:endCxn id="572" idx="0"/>
          </p:cNvCxnSpPr>
          <p:nvPr/>
        </p:nvCxnSpPr>
        <p:spPr>
          <a:xfrm>
            <a:off x="253130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20"/>
          <p:cNvCxnSpPr>
            <a:stCxn id="555" idx="2"/>
            <a:endCxn id="575" idx="0"/>
          </p:cNvCxnSpPr>
          <p:nvPr/>
        </p:nvCxnSpPr>
        <p:spPr>
          <a:xfrm>
            <a:off x="351555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20"/>
          <p:cNvCxnSpPr>
            <a:stCxn id="553" idx="2"/>
            <a:endCxn id="573" idx="0"/>
          </p:cNvCxnSpPr>
          <p:nvPr/>
        </p:nvCxnSpPr>
        <p:spPr>
          <a:xfrm>
            <a:off x="2859388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20"/>
          <p:cNvCxnSpPr>
            <a:stCxn id="554" idx="2"/>
            <a:endCxn id="574" idx="0"/>
          </p:cNvCxnSpPr>
          <p:nvPr/>
        </p:nvCxnSpPr>
        <p:spPr>
          <a:xfrm>
            <a:off x="318747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20"/>
          <p:cNvCxnSpPr>
            <a:stCxn id="594" idx="2"/>
            <a:endCxn id="567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20"/>
          <p:cNvCxnSpPr>
            <a:stCxn id="596" idx="2"/>
            <a:endCxn id="568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20"/>
          <p:cNvCxnSpPr>
            <a:stCxn id="598" idx="2"/>
            <a:endCxn id="569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20"/>
          <p:cNvCxnSpPr>
            <a:stCxn id="600" idx="2"/>
            <a:endCxn id="570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20"/>
          <p:cNvCxnSpPr>
            <a:stCxn id="602" idx="2"/>
            <a:endCxn id="562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20"/>
          <p:cNvCxnSpPr>
            <a:stCxn id="604" idx="2"/>
            <a:endCxn id="563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20"/>
          <p:cNvCxnSpPr>
            <a:stCxn id="606" idx="2"/>
            <a:endCxn id="564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20"/>
          <p:cNvCxnSpPr>
            <a:stCxn id="608" idx="2"/>
            <a:endCxn id="565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09" name="Google Shape;609;p20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602" name="Google Shape;60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0" name="Google Shape;610;p20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94" name="Google Shape;594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11" name="Google Shape;611;p20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612" name="Google Shape;61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82" name="Google Shape;58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17" name="Google Shape;617;p20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18" name="Google Shape;618;p20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0x0F05</a:t>
            </a:r>
            <a:endParaRPr/>
          </a:p>
        </p:txBody>
      </p:sp>
      <p:sp>
        <p:nvSpPr>
          <p:cNvPr id="619" name="Google Shape;619;p20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0x0F05</a:t>
            </a:r>
            <a:endParaRPr/>
          </a:p>
        </p:txBody>
      </p:sp>
      <p:grpSp>
        <p:nvGrpSpPr>
          <p:cNvPr id="620" name="Google Shape;620;p20"/>
          <p:cNvGrpSpPr/>
          <p:nvPr/>
        </p:nvGrpSpPr>
        <p:grpSpPr>
          <a:xfrm>
            <a:off x="5139350" y="4302225"/>
            <a:ext cx="1293850" cy="326400"/>
            <a:chOff x="5547825" y="1226350"/>
            <a:chExt cx="1293850" cy="326400"/>
          </a:xfrm>
        </p:grpSpPr>
        <p:sp>
          <p:nvSpPr>
            <p:cNvPr id="621" name="Google Shape;62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625" name="Google Shape;625;p20"/>
          <p:cNvCxnSpPr>
            <a:stCxn id="572" idx="2"/>
            <a:endCxn id="621" idx="0"/>
          </p:cNvCxnSpPr>
          <p:nvPr/>
        </p:nvCxnSpPr>
        <p:spPr>
          <a:xfrm>
            <a:off x="253710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" name="Google Shape;626;p20"/>
          <p:cNvCxnSpPr>
            <a:stCxn id="575" idx="2"/>
            <a:endCxn id="624" idx="0"/>
          </p:cNvCxnSpPr>
          <p:nvPr/>
        </p:nvCxnSpPr>
        <p:spPr>
          <a:xfrm>
            <a:off x="352135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0"/>
          <p:cNvCxnSpPr>
            <a:stCxn id="574" idx="2"/>
            <a:endCxn id="623" idx="0"/>
          </p:cNvCxnSpPr>
          <p:nvPr/>
        </p:nvCxnSpPr>
        <p:spPr>
          <a:xfrm>
            <a:off x="3193275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0"/>
          <p:cNvCxnSpPr>
            <a:stCxn id="573" idx="2"/>
            <a:endCxn id="622" idx="0"/>
          </p:cNvCxnSpPr>
          <p:nvPr/>
        </p:nvCxnSpPr>
        <p:spPr>
          <a:xfrm>
            <a:off x="2865188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" name="Google Shape;629;p20"/>
          <p:cNvSpPr txBox="1"/>
          <p:nvPr/>
        </p:nvSpPr>
        <p:spPr>
          <a:xfrm>
            <a:off x="6512075" y="4302225"/>
            <a:ext cx="17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 &amp; 0x0F05) &gt;&gt; 8</a:t>
            </a:r>
            <a:endParaRPr/>
          </a:p>
        </p:txBody>
      </p:sp>
      <p:grpSp>
        <p:nvGrpSpPr>
          <p:cNvPr id="630" name="Google Shape;630;p20"/>
          <p:cNvGrpSpPr/>
          <p:nvPr/>
        </p:nvGrpSpPr>
        <p:grpSpPr>
          <a:xfrm>
            <a:off x="3755025" y="4302225"/>
            <a:ext cx="1293850" cy="326400"/>
            <a:chOff x="5547825" y="1226350"/>
            <a:chExt cx="1293850" cy="326400"/>
          </a:xfrm>
        </p:grpSpPr>
        <p:sp>
          <p:nvSpPr>
            <p:cNvPr id="631" name="Google Shape;63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35" name="Google Shape;635;p20"/>
          <p:cNvGrpSpPr/>
          <p:nvPr/>
        </p:nvGrpSpPr>
        <p:grpSpPr>
          <a:xfrm>
            <a:off x="2370700" y="4302225"/>
            <a:ext cx="1293850" cy="326400"/>
            <a:chOff x="5547825" y="1226350"/>
            <a:chExt cx="1293850" cy="326400"/>
          </a:xfrm>
        </p:grpSpPr>
        <p:sp>
          <p:nvSpPr>
            <p:cNvPr id="636" name="Google Shape;636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40" name="Google Shape;640;p20"/>
          <p:cNvGrpSpPr/>
          <p:nvPr/>
        </p:nvGrpSpPr>
        <p:grpSpPr>
          <a:xfrm>
            <a:off x="986375" y="4302225"/>
            <a:ext cx="1293850" cy="326400"/>
            <a:chOff x="5547825" y="1226350"/>
            <a:chExt cx="1293850" cy="326400"/>
          </a:xfrm>
        </p:grpSpPr>
        <p:sp>
          <p:nvSpPr>
            <p:cNvPr id="641" name="Google Shape;64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45" name="Google Shape;645;p20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646" name="Google Shape;646;p20"/>
          <p:cNvCxnSpPr>
            <a:stCxn id="645" idx="3"/>
            <a:endCxn id="618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20"/>
          <p:cNvCxnSpPr>
            <a:stCxn id="580" idx="2"/>
            <a:endCxn id="634" idx="0"/>
          </p:cNvCxnSpPr>
          <p:nvPr/>
        </p:nvCxnSpPr>
        <p:spPr>
          <a:xfrm>
            <a:off x="214282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20"/>
          <p:cNvCxnSpPr>
            <a:stCxn id="579" idx="2"/>
            <a:endCxn id="633" idx="0"/>
          </p:cNvCxnSpPr>
          <p:nvPr/>
        </p:nvCxnSpPr>
        <p:spPr>
          <a:xfrm>
            <a:off x="1814750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" name="Google Shape;649;p20"/>
          <p:cNvCxnSpPr>
            <a:stCxn id="578" idx="2"/>
            <a:endCxn id="632" idx="0"/>
          </p:cNvCxnSpPr>
          <p:nvPr/>
        </p:nvCxnSpPr>
        <p:spPr>
          <a:xfrm>
            <a:off x="1486663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20"/>
          <p:cNvCxnSpPr>
            <a:stCxn id="577" idx="2"/>
            <a:endCxn id="631" idx="0"/>
          </p:cNvCxnSpPr>
          <p:nvPr/>
        </p:nvCxnSpPr>
        <p:spPr>
          <a:xfrm>
            <a:off x="115857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1" name="Google Shape;651;p20"/>
          <p:cNvSpPr/>
          <p:nvPr/>
        </p:nvSpPr>
        <p:spPr>
          <a:xfrm>
            <a:off x="326927" y="4293441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52" name="Google Shape;652;p20"/>
          <p:cNvCxnSpPr>
            <a:stCxn id="651" idx="3"/>
            <a:endCxn id="641" idx="1"/>
          </p:cNvCxnSpPr>
          <p:nvPr/>
        </p:nvCxnSpPr>
        <p:spPr>
          <a:xfrm>
            <a:off x="636527" y="4456641"/>
            <a:ext cx="3498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1080</Words>
  <Application>Microsoft Macintosh PowerPoint</Application>
  <PresentationFormat>On-screen Show (16:9)</PresentationFormat>
  <Paragraphs>435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Source Code Pro</vt:lpstr>
      <vt:lpstr>Arial</vt:lpstr>
      <vt:lpstr>Simple Light</vt:lpstr>
      <vt:lpstr>Bitwise Operations</vt:lpstr>
      <vt:lpstr>Boolean-based Bitwise Operations</vt:lpstr>
      <vt:lpstr>Shift-based Operations</vt:lpstr>
      <vt:lpstr>Additional Shift-based Operations</vt:lpstr>
      <vt:lpstr>Bit Manipulation: Testing the bit value</vt:lpstr>
      <vt:lpstr>Bit Manipulation: Clearing a bit</vt:lpstr>
      <vt:lpstr>Bit Manipulation: Flipping the value of a set of bits</vt:lpstr>
      <vt:lpstr>Bit Manipulation: Extracting a subrange of 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Operations</dc:title>
  <cp:lastModifiedBy>Fitzgerald, Steven M</cp:lastModifiedBy>
  <cp:revision>4</cp:revision>
  <dcterms:modified xsi:type="dcterms:W3CDTF">2023-03-01T14:24:53Z</dcterms:modified>
</cp:coreProperties>
</file>