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773444-2889-4E0A-8B40-9388B329AE34}">
  <a:tblStyle styleId="{CD773444-2889-4E0A-8B40-9388B329AE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bcb9d487_0_2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bcb9d487_0_2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1bcb9d487_0_2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1bcb9d487_0_2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bcb9d487_0_2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bcb9d487_0_2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1bcb9d487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1bcb9d487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ec9ebfe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ec9ebfe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1bcb9d487_0_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1bcb9d487_0_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1bcb9d487_0_1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1bcb9d487_0_1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1bcb9d487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1bcb9d487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1bcb9d487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1bcb9d487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1bcb9d487_0_1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1bcb9d487_0_1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1bcb9d487_0_1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1bcb9d487_0_1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1bcb9d487_0_3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1bcb9d487_0_3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Numbering Systems Review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Natural numbers:  Things that we count and the base system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60: from the Sumerians: used for time, angles, geographical coordinates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20: e.g., the Mayan system 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12: Jan, Feb, …  Dec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10: Jan, Feb, … June, Sept, Oct, Nov, Dec!  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7: Sun, Mon,Tues, … Sat, Sun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2, 8 (2^3), 16 (2^4)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unary: 110, 11110, 11111111111110, 111011011110=324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Integers:  Positive, Zero, and Negative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Rational:  e.g., ⅓, 2.3 but not…    𝝅 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Real Numbers: e.g., 𝝅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Complex Numbers:  e.g., 3 + 2ί  where ί = √-1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5882"/>
              <a:buChar char="●"/>
            </a:pPr>
            <a:r>
              <a:rPr lang="en"/>
              <a:t>The concept of both  </a:t>
            </a:r>
            <a:r>
              <a:rPr lang="en" sz="2664"/>
              <a:t>-∞</a:t>
            </a:r>
            <a:r>
              <a:rPr lang="en"/>
              <a:t>  and  </a:t>
            </a:r>
            <a:r>
              <a:rPr lang="en" sz="2700"/>
              <a:t>∞,</a:t>
            </a:r>
            <a:r>
              <a:rPr lang="en" sz="1700"/>
              <a:t>   x/0 == NaN</a:t>
            </a:r>
            <a:endParaRPr sz="17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600" y="76775"/>
            <a:ext cx="2673949" cy="15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5550" y="3076900"/>
            <a:ext cx="1573675" cy="18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Point Numbers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need to represent rational numbers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operations on US currency.  (dollars and cents)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Place the two digits after the decimal (radix) point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a register of size 6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144" name="Google Shape;144;p22"/>
          <p:cNvGrpSpPr/>
          <p:nvPr/>
        </p:nvGrpSpPr>
        <p:grpSpPr>
          <a:xfrm>
            <a:off x="2381425" y="2618550"/>
            <a:ext cx="1293850" cy="326400"/>
            <a:chOff x="5547825" y="1226350"/>
            <a:chExt cx="1293850" cy="326400"/>
          </a:xfrm>
        </p:grpSpPr>
        <p:sp>
          <p:nvSpPr>
            <p:cNvPr id="145" name="Google Shape;145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22"/>
          <p:cNvGrpSpPr/>
          <p:nvPr/>
        </p:nvGrpSpPr>
        <p:grpSpPr>
          <a:xfrm>
            <a:off x="2381425" y="3027950"/>
            <a:ext cx="1293850" cy="326400"/>
            <a:chOff x="5575800" y="1596250"/>
            <a:chExt cx="1293850" cy="326400"/>
          </a:xfrm>
        </p:grpSpPr>
        <p:sp>
          <p:nvSpPr>
            <p:cNvPr id="150" name="Google Shape;150;p22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22"/>
          <p:cNvGrpSpPr/>
          <p:nvPr/>
        </p:nvGrpSpPr>
        <p:grpSpPr>
          <a:xfrm>
            <a:off x="2381425" y="3637550"/>
            <a:ext cx="1293850" cy="326400"/>
            <a:chOff x="2381425" y="3637550"/>
            <a:chExt cx="1293850" cy="326400"/>
          </a:xfrm>
        </p:grpSpPr>
        <p:sp>
          <p:nvSpPr>
            <p:cNvPr id="155" name="Google Shape;155;p22"/>
            <p:cNvSpPr/>
            <p:nvPr/>
          </p:nvSpPr>
          <p:spPr>
            <a:xfrm>
              <a:off x="238142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2709513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3037600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336567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9" name="Google Shape;159;p22"/>
          <p:cNvCxnSpPr>
            <a:cxnSpLocks/>
          </p:cNvCxnSpPr>
          <p:nvPr/>
        </p:nvCxnSpPr>
        <p:spPr>
          <a:xfrm>
            <a:off x="1803943" y="3522075"/>
            <a:ext cx="2661925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22"/>
          <p:cNvSpPr/>
          <p:nvPr/>
        </p:nvSpPr>
        <p:spPr>
          <a:xfrm>
            <a:off x="1910075" y="29884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61" name="Google Shape;161;p22"/>
          <p:cNvGrpSpPr/>
          <p:nvPr/>
        </p:nvGrpSpPr>
        <p:grpSpPr>
          <a:xfrm>
            <a:off x="3799600" y="3637550"/>
            <a:ext cx="637675" cy="326400"/>
            <a:chOff x="3799600" y="3637550"/>
            <a:chExt cx="637675" cy="326400"/>
          </a:xfrm>
        </p:grpSpPr>
        <p:sp>
          <p:nvSpPr>
            <p:cNvPr id="162" name="Google Shape;162;p22"/>
            <p:cNvSpPr/>
            <p:nvPr/>
          </p:nvSpPr>
          <p:spPr>
            <a:xfrm>
              <a:off x="3799600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412767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22"/>
          <p:cNvGrpSpPr/>
          <p:nvPr/>
        </p:nvGrpSpPr>
        <p:grpSpPr>
          <a:xfrm>
            <a:off x="3799600" y="3027950"/>
            <a:ext cx="637675" cy="326400"/>
            <a:chOff x="3723400" y="2951750"/>
            <a:chExt cx="637675" cy="326400"/>
          </a:xfrm>
        </p:grpSpPr>
        <p:sp>
          <p:nvSpPr>
            <p:cNvPr id="165" name="Google Shape;165;p22"/>
            <p:cNvSpPr/>
            <p:nvPr/>
          </p:nvSpPr>
          <p:spPr>
            <a:xfrm>
              <a:off x="3723400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4051475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22"/>
          <p:cNvGrpSpPr/>
          <p:nvPr/>
        </p:nvGrpSpPr>
        <p:grpSpPr>
          <a:xfrm>
            <a:off x="3799600" y="2618550"/>
            <a:ext cx="637675" cy="326400"/>
            <a:chOff x="3723400" y="2951750"/>
            <a:chExt cx="637675" cy="326400"/>
          </a:xfrm>
        </p:grpSpPr>
        <p:sp>
          <p:nvSpPr>
            <p:cNvPr id="168" name="Google Shape;168;p22"/>
            <p:cNvSpPr/>
            <p:nvPr/>
          </p:nvSpPr>
          <p:spPr>
            <a:xfrm>
              <a:off x="3723400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4051475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2"/>
          <p:cNvSpPr/>
          <p:nvPr/>
        </p:nvSpPr>
        <p:spPr>
          <a:xfrm>
            <a:off x="3702938" y="2875950"/>
            <a:ext cx="69000" cy="69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3702925" y="3314850"/>
            <a:ext cx="69000" cy="69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3702938" y="3894950"/>
            <a:ext cx="69000" cy="69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6298025" y="2667800"/>
            <a:ext cx="2617800" cy="7389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can't represent standard price of a gallon of gas!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$4.96 9/10</a:t>
            </a:r>
            <a:r>
              <a:rPr lang="en" sz="1200"/>
              <a:t> </a:t>
            </a:r>
            <a:endParaRPr sz="1200"/>
          </a:p>
        </p:txBody>
      </p:sp>
      <p:cxnSp>
        <p:nvCxnSpPr>
          <p:cNvPr id="174" name="Google Shape;174;p22"/>
          <p:cNvCxnSpPr>
            <a:endCxn id="173" idx="1"/>
          </p:cNvCxnSpPr>
          <p:nvPr/>
        </p:nvCxnSpPr>
        <p:spPr>
          <a:xfrm>
            <a:off x="5296625" y="2067050"/>
            <a:ext cx="1001400" cy="970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Notation</a:t>
            </a: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numbers represented as:  m x 10</a:t>
            </a:r>
            <a:r>
              <a:rPr lang="en" baseline="30000" dirty="0"/>
              <a:t>N</a:t>
            </a:r>
            <a:endParaRPr baseline="30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Simplifies operations on large and small numbers.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Distance between sun and earth:   </a:t>
            </a:r>
            <a:r>
              <a:rPr lang="en" dirty="0">
                <a:highlight>
                  <a:srgbClr val="FFFFFF"/>
                </a:highlight>
              </a:rPr>
              <a:t>92,000,000 =  9.2 x 10</a:t>
            </a:r>
            <a:r>
              <a:rPr lang="en" baseline="30000" dirty="0">
                <a:highlight>
                  <a:srgbClr val="FFFFFF"/>
                </a:highlight>
              </a:rPr>
              <a:t>7</a:t>
            </a:r>
            <a:endParaRPr baseline="30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Distance between sun and mars: 143,000,000 = 1.43 x 10</a:t>
            </a:r>
            <a:r>
              <a:rPr lang="en" baseline="30000" dirty="0"/>
              <a:t>8</a:t>
            </a:r>
            <a:endParaRPr baseline="30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Floating point representation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representation of scientific notation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introduces the notion of infinity, and </a:t>
            </a:r>
            <a:r>
              <a:rPr lang="en" dirty="0" err="1"/>
              <a:t>NaN</a:t>
            </a:r>
            <a:r>
              <a:rPr lang="en" dirty="0"/>
              <a:t> (0 / 0 = ?, 0 x infinity = ?)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Representation of: -1.1011101 x 2 </a:t>
            </a:r>
            <a:r>
              <a:rPr lang="en" baseline="30000" dirty="0"/>
              <a:t>-1001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Assume a size of 16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Note the whole part is always "1”!</a:t>
            </a:r>
            <a:endParaRPr sz="1800" baseline="30000" dirty="0"/>
          </a:p>
        </p:txBody>
      </p:sp>
      <p:sp>
        <p:nvSpPr>
          <p:cNvPr id="181" name="Google Shape;181;p23"/>
          <p:cNvSpPr txBox="1"/>
          <p:nvPr/>
        </p:nvSpPr>
        <p:spPr>
          <a:xfrm>
            <a:off x="6221186" y="716250"/>
            <a:ext cx="2206814" cy="9234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14.3 x 10</a:t>
            </a:r>
            <a:r>
              <a:rPr lang="en" sz="1600" baseline="30000" dirty="0"/>
              <a:t>7</a:t>
            </a:r>
            <a:endParaRPr sz="1600" baseline="30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u="sng" dirty="0">
                <a:solidFill>
                  <a:schemeClr val="dk1"/>
                </a:solidFill>
              </a:rPr>
              <a:t>  9.2 x 10</a:t>
            </a:r>
            <a:r>
              <a:rPr lang="en" sz="1600" baseline="30000" dirty="0">
                <a:solidFill>
                  <a:schemeClr val="dk1"/>
                </a:solidFill>
              </a:rPr>
              <a:t>7</a:t>
            </a:r>
            <a:br>
              <a:rPr lang="en" sz="1600" baseline="30000" dirty="0">
                <a:solidFill>
                  <a:schemeClr val="dk1"/>
                </a:solidFill>
              </a:rPr>
            </a:br>
            <a:r>
              <a:rPr lang="en" sz="1600" baseline="30000" dirty="0">
                <a:solidFill>
                  <a:schemeClr val="dk1"/>
                </a:solidFill>
              </a:rPr>
              <a:t>   </a:t>
            </a:r>
            <a:r>
              <a:rPr lang="en" sz="1600" dirty="0">
                <a:solidFill>
                  <a:schemeClr val="dk1"/>
                </a:solidFill>
              </a:rPr>
              <a:t>5.1 x 10</a:t>
            </a:r>
            <a:r>
              <a:rPr lang="en" sz="1600" baseline="30000" dirty="0">
                <a:solidFill>
                  <a:schemeClr val="dk1"/>
                </a:solidFill>
              </a:rPr>
              <a:t>7</a:t>
            </a:r>
            <a:endParaRPr sz="1600" baseline="30000" dirty="0"/>
          </a:p>
        </p:txBody>
      </p:sp>
      <p:grpSp>
        <p:nvGrpSpPr>
          <p:cNvPr id="182" name="Google Shape;182;p23"/>
          <p:cNvGrpSpPr/>
          <p:nvPr/>
        </p:nvGrpSpPr>
        <p:grpSpPr>
          <a:xfrm>
            <a:off x="2828501" y="4206716"/>
            <a:ext cx="1293850" cy="326400"/>
            <a:chOff x="5547825" y="1226350"/>
            <a:chExt cx="1293850" cy="326400"/>
          </a:xfrm>
        </p:grpSpPr>
        <p:sp>
          <p:nvSpPr>
            <p:cNvPr id="183" name="Google Shape;183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7" name="Google Shape;187;p23"/>
          <p:cNvGrpSpPr/>
          <p:nvPr/>
        </p:nvGrpSpPr>
        <p:grpSpPr>
          <a:xfrm>
            <a:off x="4140363" y="4206716"/>
            <a:ext cx="1293850" cy="326400"/>
            <a:chOff x="5547825" y="1226350"/>
            <a:chExt cx="1293850" cy="326400"/>
          </a:xfrm>
        </p:grpSpPr>
        <p:sp>
          <p:nvSpPr>
            <p:cNvPr id="188" name="Google Shape;188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92" name="Google Shape;192;p23"/>
          <p:cNvSpPr/>
          <p:nvPr/>
        </p:nvSpPr>
        <p:spPr>
          <a:xfrm>
            <a:off x="2500913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5792321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1269625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6130371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6468409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6806459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7135021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2173313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2173313" y="4435316"/>
            <a:ext cx="32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fractional part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5797021" y="4435316"/>
            <a:ext cx="165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exponent part with sign</a:t>
            </a:r>
            <a:endParaRPr dirty="0"/>
          </a:p>
        </p:txBody>
      </p:sp>
      <p:sp>
        <p:nvSpPr>
          <p:cNvPr id="202" name="Google Shape;202;p23"/>
          <p:cNvSpPr txBox="1"/>
          <p:nvPr/>
        </p:nvSpPr>
        <p:spPr>
          <a:xfrm>
            <a:off x="1160425" y="4435316"/>
            <a:ext cx="52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</a:t>
            </a:r>
            <a:endParaRPr/>
          </a:p>
        </p:txBody>
      </p:sp>
      <p:grpSp>
        <p:nvGrpSpPr>
          <p:cNvPr id="2" name="Google Shape;71;p15">
            <a:extLst>
              <a:ext uri="{FF2B5EF4-FFF2-40B4-BE49-F238E27FC236}">
                <a16:creationId xmlns:a16="http://schemas.microsoft.com/office/drawing/2014/main" id="{13D11AAA-6994-2F54-8CB5-072314E8152D}"/>
              </a:ext>
            </a:extLst>
          </p:cNvPr>
          <p:cNvGrpSpPr/>
          <p:nvPr/>
        </p:nvGrpSpPr>
        <p:grpSpPr>
          <a:xfrm>
            <a:off x="1688425" y="92584"/>
            <a:ext cx="4274874" cy="368100"/>
            <a:chOff x="1247750" y="4200775"/>
            <a:chExt cx="4274874" cy="368100"/>
          </a:xfrm>
        </p:grpSpPr>
        <p:sp>
          <p:nvSpPr>
            <p:cNvPr id="3" name="Google Shape;72;p15">
              <a:extLst>
                <a:ext uri="{FF2B5EF4-FFF2-40B4-BE49-F238E27FC236}">
                  <a16:creationId xmlns:a16="http://schemas.microsoft.com/office/drawing/2014/main" id="{CD74AA05-8BAA-208F-A16A-7722A66C9C74}"/>
                </a:ext>
              </a:extLst>
            </p:cNvPr>
            <p:cNvSpPr/>
            <p:nvPr/>
          </p:nvSpPr>
          <p:spPr>
            <a:xfrm>
              <a:off x="1247750" y="4200775"/>
              <a:ext cx="4863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sign</a:t>
              </a:r>
              <a:endParaRPr sz="1200"/>
            </a:p>
          </p:txBody>
        </p:sp>
        <p:sp>
          <p:nvSpPr>
            <p:cNvPr id="4" name="Google Shape;73;p15">
              <a:extLst>
                <a:ext uri="{FF2B5EF4-FFF2-40B4-BE49-F238E27FC236}">
                  <a16:creationId xmlns:a16="http://schemas.microsoft.com/office/drawing/2014/main" id="{E86BA460-C213-86AC-4A34-93728A468A06}"/>
                </a:ext>
              </a:extLst>
            </p:cNvPr>
            <p:cNvSpPr/>
            <p:nvPr/>
          </p:nvSpPr>
          <p:spPr>
            <a:xfrm>
              <a:off x="1734201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whole</a:t>
              </a:r>
              <a:endParaRPr sz="1200"/>
            </a:p>
          </p:txBody>
        </p:sp>
        <p:sp>
          <p:nvSpPr>
            <p:cNvPr id="5" name="Google Shape;74;p15">
              <a:extLst>
                <a:ext uri="{FF2B5EF4-FFF2-40B4-BE49-F238E27FC236}">
                  <a16:creationId xmlns:a16="http://schemas.microsoft.com/office/drawing/2014/main" id="{48277E04-5575-2E96-BB8C-D1B981A14E8F}"/>
                </a:ext>
              </a:extLst>
            </p:cNvPr>
            <p:cNvSpPr/>
            <p:nvPr/>
          </p:nvSpPr>
          <p:spPr>
            <a:xfrm>
              <a:off x="2681413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fractional</a:t>
              </a:r>
              <a:endParaRPr sz="1200"/>
            </a:p>
          </p:txBody>
        </p:sp>
        <p:sp>
          <p:nvSpPr>
            <p:cNvPr id="6" name="Google Shape;75;p15">
              <a:extLst>
                <a:ext uri="{FF2B5EF4-FFF2-40B4-BE49-F238E27FC236}">
                  <a16:creationId xmlns:a16="http://schemas.microsoft.com/office/drawing/2014/main" id="{E72433D0-89B6-15E5-04B3-C5F1AF832905}"/>
                </a:ext>
              </a:extLst>
            </p:cNvPr>
            <p:cNvSpPr/>
            <p:nvPr/>
          </p:nvSpPr>
          <p:spPr>
            <a:xfrm>
              <a:off x="36286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 sign</a:t>
              </a:r>
              <a:endParaRPr sz="1200"/>
            </a:p>
          </p:txBody>
        </p:sp>
        <p:sp>
          <p:nvSpPr>
            <p:cNvPr id="7" name="Google Shape;76;p15">
              <a:extLst>
                <a:ext uri="{FF2B5EF4-FFF2-40B4-BE49-F238E27FC236}">
                  <a16:creationId xmlns:a16="http://schemas.microsoft.com/office/drawing/2014/main" id="{52731F58-5375-9732-3B89-D7820FE76A9D}"/>
                </a:ext>
              </a:extLst>
            </p:cNvPr>
            <p:cNvSpPr/>
            <p:nvPr/>
          </p:nvSpPr>
          <p:spPr>
            <a:xfrm>
              <a:off x="45758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exponent</a:t>
              </a:r>
              <a:endParaRPr sz="1200"/>
            </a:p>
          </p:txBody>
        </p:sp>
      </p:grpSp>
      <p:sp>
        <p:nvSpPr>
          <p:cNvPr id="8" name="Google Shape;199;p23">
            <a:extLst>
              <a:ext uri="{FF2B5EF4-FFF2-40B4-BE49-F238E27FC236}">
                <a16:creationId xmlns:a16="http://schemas.microsoft.com/office/drawing/2014/main" id="{02F1300D-0E58-818E-10D8-7A81D77FF121}"/>
              </a:ext>
            </a:extLst>
          </p:cNvPr>
          <p:cNvSpPr/>
          <p:nvPr/>
        </p:nvSpPr>
        <p:spPr>
          <a:xfrm>
            <a:off x="1729728" y="4212157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83E4A3-239A-DD4E-A086-1D2260EE0D21}"/>
              </a:ext>
            </a:extLst>
          </p:cNvPr>
          <p:cNvCxnSpPr/>
          <p:nvPr/>
        </p:nvCxnSpPr>
        <p:spPr>
          <a:xfrm>
            <a:off x="1699379" y="4106636"/>
            <a:ext cx="473934" cy="669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2862025" y="1599200"/>
            <a:ext cx="801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4140750" y="1568750"/>
            <a:ext cx="3333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2669200" y="1629650"/>
            <a:ext cx="1521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3012300" y="1614650"/>
            <a:ext cx="775800" cy="22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Original number: - 0.000100101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- 1.00101  x 2 </a:t>
            </a:r>
            <a:r>
              <a:rPr lang="en" baseline="30000" dirty="0"/>
              <a:t>- 100 (4)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Components to Encode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sign: negative 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significant or the mantissa:  0100101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exponent: - 100    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Issue:  negative exponents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Solution: store values with a bias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Bias: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Shift all numbers along the number line by N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Typically it is half the range: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3 bits -&gt;             011 == 3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5 bits -&gt;          0 1111 == 15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8 bits -&gt;       0111 1111 == 127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11 bits -&gt;  011 1111 1111 == 1023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213" name="Google Shape;213;p24"/>
          <p:cNvGraphicFramePr/>
          <p:nvPr/>
        </p:nvGraphicFramePr>
        <p:xfrm>
          <a:off x="6167600" y="1315780"/>
          <a:ext cx="2095500" cy="354537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 (Bias: 4)</a:t>
                      </a:r>
                      <a:endParaRPr sz="9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</a:t>
                      </a:r>
                      <a:endParaRPr sz="11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14" name="Google Shape;214;p24"/>
          <p:cNvCxnSpPr/>
          <p:nvPr/>
        </p:nvCxnSpPr>
        <p:spPr>
          <a:xfrm>
            <a:off x="3381275" y="1823900"/>
            <a:ext cx="110100" cy="55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24"/>
          <p:cNvCxnSpPr/>
          <p:nvPr/>
        </p:nvCxnSpPr>
        <p:spPr>
          <a:xfrm flipH="1">
            <a:off x="2334225" y="1873200"/>
            <a:ext cx="426300" cy="4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24"/>
          <p:cNvCxnSpPr/>
          <p:nvPr/>
        </p:nvCxnSpPr>
        <p:spPr>
          <a:xfrm flipH="1">
            <a:off x="2435700" y="1792025"/>
            <a:ext cx="1796400" cy="882900"/>
          </a:xfrm>
          <a:prstGeom prst="bentConnector3">
            <a:avLst>
              <a:gd name="adj1" fmla="val -5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" name="Google Shape;217;p24"/>
          <p:cNvSpPr/>
          <p:nvPr/>
        </p:nvSpPr>
        <p:spPr>
          <a:xfrm>
            <a:off x="4333650" y="421975"/>
            <a:ext cx="1563000" cy="40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1:  so we don't store it</a:t>
            </a:r>
            <a:endParaRPr/>
          </a:p>
        </p:txBody>
      </p:sp>
      <p:cxnSp>
        <p:nvCxnSpPr>
          <p:cNvPr id="218" name="Google Shape;218;p24"/>
          <p:cNvCxnSpPr>
            <a:endCxn id="217" idx="1"/>
          </p:cNvCxnSpPr>
          <p:nvPr/>
        </p:nvCxnSpPr>
        <p:spPr>
          <a:xfrm rot="10800000" flipH="1">
            <a:off x="2912850" y="624925"/>
            <a:ext cx="1420800" cy="903300"/>
          </a:xfrm>
          <a:prstGeom prst="bentConnector3">
            <a:avLst>
              <a:gd name="adj1" fmla="val 74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9" name="Google Shape;219;p24"/>
          <p:cNvCxnSpPr/>
          <p:nvPr/>
        </p:nvCxnSpPr>
        <p:spPr>
          <a:xfrm rot="10800000" flipH="1">
            <a:off x="2902625" y="1536450"/>
            <a:ext cx="1200" cy="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24"/>
          <p:cNvSpPr/>
          <p:nvPr/>
        </p:nvSpPr>
        <p:spPr>
          <a:xfrm>
            <a:off x="8359575" y="1384013"/>
            <a:ext cx="612600" cy="354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1" name="Google Shape;221;p24"/>
          <p:cNvGraphicFramePr/>
          <p:nvPr/>
        </p:nvGraphicFramePr>
        <p:xfrm>
          <a:off x="6516850" y="94405"/>
          <a:ext cx="1397000" cy="1131775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Symbol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Representations for "42.25"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Decimal:</a:t>
            </a:r>
            <a:endParaRPr sz="1600"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42.25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10#42.25	(Bash shell)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4.225 x10^ 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4.225E01	(calculators)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Hexadecimal:</a:t>
            </a:r>
            <a:endParaRPr sz="1600"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0x2A.4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16#2A.4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2.A4  x16^ 1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Octal:</a:t>
            </a:r>
            <a:endParaRPr sz="1600"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052.2 	(Java, C, </a:t>
            </a:r>
            <a:r>
              <a:rPr lang="en" dirty="0" err="1"/>
              <a:t>etc</a:t>
            </a:r>
            <a:r>
              <a:rPr lang="en" dirty="0"/>
              <a:t>, but not </a:t>
            </a:r>
            <a:r>
              <a:rPr lang="en" dirty="0" err="1"/>
              <a:t>Javascript</a:t>
            </a:r>
            <a:r>
              <a:rPr lang="en" dirty="0"/>
              <a:t>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0o52.2 	(</a:t>
            </a:r>
            <a:r>
              <a:rPr lang="en" dirty="0" err="1"/>
              <a:t>Javascript</a:t>
            </a:r>
            <a:r>
              <a:rPr lang="en" dirty="0"/>
              <a:t>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8#52.2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5.22  x8^ 1</a:t>
            </a:r>
            <a:endParaRPr sz="1050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4476850" y="1152475"/>
            <a:ext cx="435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dirty="0"/>
              <a:t>Binary</a:t>
            </a:r>
            <a:r>
              <a:rPr lang="en-US" sz="1400" dirty="0"/>
              <a:t>:</a:t>
            </a: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dirty="0"/>
              <a:t>0b101010.01</a:t>
            </a: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dirty="0"/>
              <a:t>2#101010.01</a:t>
            </a: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dirty="0"/>
              <a:t>1.0101001 x2^ 101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COMP122: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context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spacing for clarity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for separators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for signs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E.g.,  A UTF-8 3, byte sequence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F3CC2-FE94-3D4C-8B14-EC1DCB8EC27C}"/>
              </a:ext>
            </a:extLst>
          </p:cNvPr>
          <p:cNvSpPr txBox="1"/>
          <p:nvPr/>
        </p:nvSpPr>
        <p:spPr>
          <a:xfrm>
            <a:off x="5042476" y="4186386"/>
            <a:ext cx="3709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 1110 - 1010 | 10 – 10 0101 | 10 – 11 0111 |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Limitations and Representation 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the Universal Computer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a limited tape size to perform calculation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the von Neumann and Harvard architecture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a predefined width to registers and memory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Abstract representations with limited sizes for: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Natural Numbers &amp; Zero:	unsigned char, unsigned int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Integers:			short int, int, long int, long long int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Rational/Real: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Fix Point		---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Floating Point		float (single), double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encoding of each will include one or more of the following:</a:t>
            </a:r>
            <a:endParaRPr dirty="0"/>
          </a:p>
        </p:txBody>
      </p:sp>
      <p:grpSp>
        <p:nvGrpSpPr>
          <p:cNvPr id="71" name="Google Shape;71;p15"/>
          <p:cNvGrpSpPr/>
          <p:nvPr/>
        </p:nvGrpSpPr>
        <p:grpSpPr>
          <a:xfrm>
            <a:off x="1704950" y="4505575"/>
            <a:ext cx="4274874" cy="368100"/>
            <a:chOff x="1247750" y="4200775"/>
            <a:chExt cx="4274874" cy="368100"/>
          </a:xfrm>
        </p:grpSpPr>
        <p:sp>
          <p:nvSpPr>
            <p:cNvPr id="72" name="Google Shape;72;p15"/>
            <p:cNvSpPr/>
            <p:nvPr/>
          </p:nvSpPr>
          <p:spPr>
            <a:xfrm>
              <a:off x="1247750" y="4200775"/>
              <a:ext cx="4863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sign</a:t>
              </a:r>
              <a:endParaRPr sz="12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734201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whole</a:t>
              </a:r>
              <a:endParaRPr sz="12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681413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fractional</a:t>
              </a:r>
              <a:endParaRPr sz="12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286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 sign</a:t>
              </a:r>
              <a:endParaRPr sz="12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5758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exponent</a:t>
              </a:r>
              <a:endParaRPr sz="1200"/>
            </a:p>
          </p:txBody>
        </p:sp>
      </p:grpSp>
      <p:sp>
        <p:nvSpPr>
          <p:cNvPr id="77" name="Google Shape;77;p15"/>
          <p:cNvSpPr txBox="1"/>
          <p:nvPr/>
        </p:nvSpPr>
        <p:spPr>
          <a:xfrm>
            <a:off x="7006135" y="1923750"/>
            <a:ext cx="1932300" cy="648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+ 4.225 x10^ +2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+1.010101 x2^ +101</a:t>
            </a:r>
            <a:endParaRPr dirty="0"/>
          </a:p>
        </p:txBody>
      </p:sp>
      <p:cxnSp>
        <p:nvCxnSpPr>
          <p:cNvPr id="78" name="Google Shape;78;p15"/>
          <p:cNvCxnSpPr>
            <a:stCxn id="77" idx="2"/>
            <a:endCxn id="76" idx="3"/>
          </p:cNvCxnSpPr>
          <p:nvPr/>
        </p:nvCxnSpPr>
        <p:spPr>
          <a:xfrm rot="5400000">
            <a:off x="5917118" y="2634457"/>
            <a:ext cx="2117875" cy="1992461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from grade school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1282900" y="1774900"/>
          <a:ext cx="5143100" cy="198105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1234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10^3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* 1000 = 1000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2 x 10^2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* 100 = 200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3 x 10^1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* 10 = 30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4 x 10^0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* 1 = 4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1234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" name="Google Shape;86;p16"/>
          <p:cNvGraphicFramePr/>
          <p:nvPr>
            <p:extLst>
              <p:ext uri="{D42A27DB-BD31-4B8C-83A1-F6EECF244321}">
                <p14:modId xmlns:p14="http://schemas.microsoft.com/office/powerpoint/2010/main" val="2691966526"/>
              </p:ext>
            </p:extLst>
          </p:nvPr>
        </p:nvGraphicFramePr>
        <p:xfrm>
          <a:off x="957925" y="4186650"/>
          <a:ext cx="5828700" cy="1008099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145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thousands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hundreds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tens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36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4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 for other Bases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1057950" y="1657050"/>
          <a:ext cx="6591900" cy="240778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4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16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4096's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1/256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512's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64's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1/8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1/64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6064700" y="555750"/>
            <a:ext cx="129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Point</a:t>
            </a:r>
            <a:endParaRPr/>
          </a:p>
        </p:txBody>
      </p:sp>
      <p:cxnSp>
        <p:nvCxnSpPr>
          <p:cNvPr id="94" name="Google Shape;94;p17"/>
          <p:cNvCxnSpPr/>
          <p:nvPr/>
        </p:nvCxnSpPr>
        <p:spPr>
          <a:xfrm flipH="1">
            <a:off x="5782100" y="955950"/>
            <a:ext cx="928200" cy="7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7"/>
          <p:cNvSpPr/>
          <p:nvPr/>
        </p:nvSpPr>
        <p:spPr>
          <a:xfrm>
            <a:off x="1059900" y="-68075"/>
            <a:ext cx="6588000" cy="59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1059900" y="4258775"/>
            <a:ext cx="6588000" cy="78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from grade school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1481150" y="1772225"/>
          <a:ext cx="5143100" cy="158484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154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10^2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5 x 10^1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50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4 x 10^0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154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16</a:t>
            </a:r>
            <a:br>
              <a:rPr lang="en"/>
            </a:br>
            <a:r>
              <a:rPr lang="en" sz="1200"/>
              <a:t>16# 9A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8</a:t>
            </a:r>
            <a:br>
              <a:rPr lang="en"/>
            </a:br>
            <a:r>
              <a:rPr lang="en" sz="1200"/>
              <a:t>0o232</a:t>
            </a:r>
            <a:br>
              <a:rPr lang="en" sz="1200"/>
            </a:br>
            <a:r>
              <a:rPr lang="en" sz="1200"/>
              <a:t>8# 232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1888675" y="1211400"/>
          <a:ext cx="4919525" cy="1199743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0x9A</a:t>
                      </a: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9 x 16^1 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9 x 16 = 144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A x 16^0</a:t>
                      </a:r>
                      <a:endParaRPr sz="1300"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 x 1 = 10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</a:rPr>
                        <a:t>154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1" name="Google Shape;111;p19"/>
          <p:cNvGraphicFramePr/>
          <p:nvPr/>
        </p:nvGraphicFramePr>
        <p:xfrm>
          <a:off x="1888675" y="2940175"/>
          <a:ext cx="4919525" cy="158484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0232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2 x 8^2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 * 64 = 128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3 x 8^1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3 * 8 = 24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2 x 8^0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 * 1 = 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154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2" name="Google Shape;112;p19"/>
          <p:cNvGraphicFramePr/>
          <p:nvPr/>
        </p:nvGraphicFramePr>
        <p:xfrm>
          <a:off x="7968375" y="445030"/>
          <a:ext cx="908250" cy="219438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4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3" name="Google Shape;113;p19"/>
          <p:cNvSpPr txBox="1"/>
          <p:nvPr/>
        </p:nvSpPr>
        <p:spPr>
          <a:xfrm>
            <a:off x="5046175" y="886950"/>
            <a:ext cx="14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 Value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5046175" y="2639550"/>
            <a:ext cx="14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 Value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2:  2# 1001 1010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21" name="Google Shape;121;p20"/>
          <p:cNvGraphicFramePr/>
          <p:nvPr>
            <p:extLst>
              <p:ext uri="{D42A27DB-BD31-4B8C-83A1-F6EECF244321}">
                <p14:modId xmlns:p14="http://schemas.microsoft.com/office/powerpoint/2010/main" val="2012605598"/>
              </p:ext>
            </p:extLst>
          </p:nvPr>
        </p:nvGraphicFramePr>
        <p:xfrm>
          <a:off x="3460975" y="560525"/>
          <a:ext cx="5143100" cy="356589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117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1001 1010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2^7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2^5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2^4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16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2^3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8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154</a:t>
                      </a:r>
                      <a:endParaRPr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Numbers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45.34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-  45.34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1011110.0100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- 1011110.0100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what about my limitations on the computer!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988800" y="3172000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6649300" y="3168680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3251600" y="3172000"/>
            <a:ext cx="17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1000000.1011110</a:t>
            </a:r>
            <a:endParaRPr/>
          </a:p>
        </p:txBody>
      </p:sp>
      <p:cxnSp>
        <p:nvCxnSpPr>
          <p:cNvPr id="131" name="Google Shape;131;p21"/>
          <p:cNvCxnSpPr>
            <a:stCxn id="130" idx="3"/>
            <a:endCxn id="129" idx="1"/>
          </p:cNvCxnSpPr>
          <p:nvPr/>
        </p:nvCxnSpPr>
        <p:spPr>
          <a:xfrm rot="10800000" flipH="1">
            <a:off x="5018600" y="3368800"/>
            <a:ext cx="16308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1"/>
          <p:cNvCxnSpPr>
            <a:stCxn id="130" idx="1"/>
            <a:endCxn id="128" idx="3"/>
          </p:cNvCxnSpPr>
          <p:nvPr/>
        </p:nvCxnSpPr>
        <p:spPr>
          <a:xfrm rot="10800000">
            <a:off x="1620800" y="3372100"/>
            <a:ext cx="163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21"/>
          <p:cNvSpPr txBox="1"/>
          <p:nvPr/>
        </p:nvSpPr>
        <p:spPr>
          <a:xfrm>
            <a:off x="4572000" y="2371650"/>
            <a:ext cx="110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point</a:t>
            </a:r>
            <a:endParaRPr/>
          </a:p>
        </p:txBody>
      </p:sp>
      <p:cxnSp>
        <p:nvCxnSpPr>
          <p:cNvPr id="134" name="Google Shape;134;p21"/>
          <p:cNvCxnSpPr>
            <a:stCxn id="133" idx="2"/>
            <a:endCxn id="135" idx="0"/>
          </p:cNvCxnSpPr>
          <p:nvPr/>
        </p:nvCxnSpPr>
        <p:spPr>
          <a:xfrm rot="5400000">
            <a:off x="4369650" y="2550000"/>
            <a:ext cx="533700" cy="977400"/>
          </a:xfrm>
          <a:prstGeom prst="curvedConnector3">
            <a:avLst>
              <a:gd name="adj1" fmla="val 500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" name="Google Shape;136;p21"/>
          <p:cNvSpPr/>
          <p:nvPr/>
        </p:nvSpPr>
        <p:spPr>
          <a:xfrm>
            <a:off x="2110325" y="1205178"/>
            <a:ext cx="100500" cy="1366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4123425" y="3305650"/>
            <a:ext cx="48900" cy="22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7" name="Google Shape;137;p21"/>
          <p:cNvCxnSpPr>
            <a:stCxn id="133" idx="1"/>
            <a:endCxn id="136" idx="2"/>
          </p:cNvCxnSpPr>
          <p:nvPr/>
        </p:nvCxnSpPr>
        <p:spPr>
          <a:xfrm flipH="1">
            <a:off x="2160600" y="2571750"/>
            <a:ext cx="2411400" cy="600"/>
          </a:xfrm>
          <a:prstGeom prst="curvedConnector4">
            <a:avLst>
              <a:gd name="adj1" fmla="val 48959"/>
              <a:gd name="adj2" fmla="val 397255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998</Words>
  <Application>Microsoft Macintosh PowerPoint</Application>
  <PresentationFormat>On-screen Show (16:9)</PresentationFormat>
  <Paragraphs>277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Source Code Pro</vt:lpstr>
      <vt:lpstr>Arial</vt:lpstr>
      <vt:lpstr>Simple Light</vt:lpstr>
      <vt:lpstr>Numbering Systems Review</vt:lpstr>
      <vt:lpstr>Different Representations for "42.25"</vt:lpstr>
      <vt:lpstr>Computer Limitations and Representation </vt:lpstr>
      <vt:lpstr>Expanded Notation</vt:lpstr>
      <vt:lpstr>Expanded Notation for other Bases</vt:lpstr>
      <vt:lpstr>Expanded Notation</vt:lpstr>
      <vt:lpstr>Expanded Notation</vt:lpstr>
      <vt:lpstr>Expanded Notation</vt:lpstr>
      <vt:lpstr>Real Numbers</vt:lpstr>
      <vt:lpstr>Fixed Point Numbers</vt:lpstr>
      <vt:lpstr>Scientific Notation</vt:lpstr>
      <vt:lpstr>Floating Point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Numbering Systems Review</dc:title>
  <cp:lastModifiedBy>Fitzgerald, Steven M</cp:lastModifiedBy>
  <cp:revision>5</cp:revision>
  <dcterms:modified xsi:type="dcterms:W3CDTF">2023-02-28T02:25:46Z</dcterms:modified>
</cp:coreProperties>
</file>