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68E1F2-1D8B-4646-BC7E-4773431AA47D}">
  <a:tblStyle styleId="{8068E1F2-1D8B-4646-BC7E-4773431AA4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bcb9d487_0_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bcb9d487_0_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1bcb9d487_0_2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1bcb9d487_0_2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1bcb9d487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1bcb9d487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1bcb9d487_0_1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1bcb9d487_0_1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1bcb9d487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1bcb9d487_0_1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1bcb9d487_0_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1bcb9d487_0_1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1bcb9d487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1bcb9d487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-precision_floating-point_form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Limitations and Representation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Universal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limited tape size to perform calculation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von Neumann and Harvard architecture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predefined width to registers and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representations with limited sizes for: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Numbers &amp; Zero:	unsigned char, unsigned int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Integers:				short int, int, long int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Rational/Real: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Fix Point			---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Floating Point		float, double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of each will include one or more of the following:</a:t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1704950" y="4505575"/>
            <a:ext cx="4274874" cy="368100"/>
            <a:chOff x="1247750" y="4200775"/>
            <a:chExt cx="4274874" cy="368100"/>
          </a:xfrm>
        </p:grpSpPr>
        <p:sp>
          <p:nvSpPr>
            <p:cNvPr id="57" name="Google Shape;57;p13"/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62" name="Google Shape;62;p13"/>
          <p:cNvSpPr txBox="1"/>
          <p:nvPr/>
        </p:nvSpPr>
        <p:spPr>
          <a:xfrm>
            <a:off x="6900000" y="2769875"/>
            <a:ext cx="1932300" cy="648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+4.225 x10^ +2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+1.010101 x2^ +101</a:t>
            </a:r>
            <a:endParaRPr/>
          </a:p>
        </p:txBody>
      </p:sp>
      <p:cxnSp>
        <p:nvCxnSpPr>
          <p:cNvPr id="63" name="Google Shape;63;p13"/>
          <p:cNvCxnSpPr>
            <a:stCxn id="62" idx="2"/>
            <a:endCxn id="61" idx="3"/>
          </p:cNvCxnSpPr>
          <p:nvPr/>
        </p:nvCxnSpPr>
        <p:spPr>
          <a:xfrm rot="5400000">
            <a:off x="6287100" y="3110525"/>
            <a:ext cx="1271700" cy="18864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749025" y="4435316"/>
            <a:ext cx="32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 part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772025" y="4435316"/>
            <a:ext cx="165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part with sign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160425" y="4435316"/>
            <a:ext cx="52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Notation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numbers represented as:  m x 10</a:t>
            </a:r>
            <a:r>
              <a:rPr lang="en" baseline="30000" dirty="0"/>
              <a:t>N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Simplifies operations on large and small numbers.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earth:   </a:t>
            </a:r>
            <a:r>
              <a:rPr lang="en" dirty="0">
                <a:highlight>
                  <a:srgbClr val="FFFFFF"/>
                </a:highlight>
              </a:rPr>
              <a:t>92,000,000 =  9.2 x 10</a:t>
            </a:r>
            <a:r>
              <a:rPr lang="en" baseline="30000" dirty="0">
                <a:highlight>
                  <a:srgbClr val="FFFFFF"/>
                </a:highlight>
              </a:rPr>
              <a:t>7</a:t>
            </a:r>
            <a:endParaRPr baseline="30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mars: 143,000,000 = 1.43 x 10</a:t>
            </a:r>
            <a:r>
              <a:rPr lang="en" baseline="30000" dirty="0"/>
              <a:t>8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Floating point representation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representation of scientific notation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introduces the notion of infinity, and </a:t>
            </a:r>
            <a:r>
              <a:rPr lang="en" dirty="0" err="1"/>
              <a:t>NaN</a:t>
            </a:r>
            <a:r>
              <a:rPr lang="en" dirty="0"/>
              <a:t> (0 / 0 = ?, 0 x infinity = ?)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Representation of: -1.00101 x 2 </a:t>
            </a:r>
            <a:r>
              <a:rPr lang="en" baseline="30000" dirty="0"/>
              <a:t>-1001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Assume a size of 16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Note the whole part is </a:t>
            </a:r>
            <a:r>
              <a:rPr lang="en" sz="1800" dirty="0" err="1"/>
              <a:t>alway</a:t>
            </a:r>
            <a:r>
              <a:rPr lang="en" sz="1800" dirty="0"/>
              <a:t> "1", so I left it out!</a:t>
            </a:r>
            <a:endParaRPr sz="1800" baseline="30000" dirty="0"/>
          </a:p>
        </p:txBody>
      </p:sp>
      <p:sp>
        <p:nvSpPr>
          <p:cNvPr id="73" name="Google Shape;73;p14"/>
          <p:cNvSpPr txBox="1"/>
          <p:nvPr/>
        </p:nvSpPr>
        <p:spPr>
          <a:xfrm>
            <a:off x="6775600" y="716250"/>
            <a:ext cx="1652400" cy="923299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14.3 x 10</a:t>
            </a:r>
            <a:r>
              <a:rPr lang="en" sz="1600" baseline="30000" dirty="0"/>
              <a:t>7</a:t>
            </a:r>
            <a:endParaRPr sz="1600" baseline="30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 dirty="0">
                <a:solidFill>
                  <a:schemeClr val="dk1"/>
                </a:solidFill>
              </a:rPr>
              <a:t>  9.2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endParaRPr sz="1600" baseline="30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          5.1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endParaRPr sz="1600" baseline="30000" dirty="0"/>
          </a:p>
        </p:txBody>
      </p:sp>
      <p:grpSp>
        <p:nvGrpSpPr>
          <p:cNvPr id="74" name="Google Shape;74;p14"/>
          <p:cNvGrpSpPr/>
          <p:nvPr/>
        </p:nvGrpSpPr>
        <p:grpSpPr>
          <a:xfrm>
            <a:off x="1269625" y="4206716"/>
            <a:ext cx="5740300" cy="326400"/>
            <a:chOff x="1269625" y="4206716"/>
            <a:chExt cx="5740300" cy="326400"/>
          </a:xfrm>
        </p:grpSpPr>
        <p:grpSp>
          <p:nvGrpSpPr>
            <p:cNvPr id="75" name="Google Shape;75;p14"/>
            <p:cNvGrpSpPr/>
            <p:nvPr/>
          </p:nvGrpSpPr>
          <p:grpSpPr>
            <a:xfrm>
              <a:off x="5716075" y="4206716"/>
              <a:ext cx="1293850" cy="326400"/>
              <a:chOff x="5547825" y="1226350"/>
              <a:chExt cx="1293850" cy="326400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Google Shape;80;p14"/>
            <p:cNvGrpSpPr/>
            <p:nvPr/>
          </p:nvGrpSpPr>
          <p:grpSpPr>
            <a:xfrm>
              <a:off x="1269625" y="4206716"/>
              <a:ext cx="4428438" cy="326400"/>
              <a:chOff x="1269625" y="4206716"/>
              <a:chExt cx="4428438" cy="326400"/>
            </a:xfrm>
          </p:grpSpPr>
          <p:grpSp>
            <p:nvGrpSpPr>
              <p:cNvPr id="81" name="Google Shape;81;p14"/>
              <p:cNvGrpSpPr/>
              <p:nvPr/>
            </p:nvGrpSpPr>
            <p:grpSpPr>
              <a:xfrm>
                <a:off x="4404213" y="4206716"/>
                <a:ext cx="1293850" cy="326400"/>
                <a:chOff x="5547825" y="1226350"/>
                <a:chExt cx="1293850" cy="326400"/>
              </a:xfrm>
            </p:grpSpPr>
            <p:sp>
              <p:nvSpPr>
                <p:cNvPr id="82" name="Google Shape;82;p14"/>
                <p:cNvSpPr/>
                <p:nvPr/>
              </p:nvSpPr>
              <p:spPr>
                <a:xfrm>
                  <a:off x="5547825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>
                      <a:solidFill>
                        <a:schemeClr val="tx1"/>
                      </a:solidFill>
                    </a:rPr>
                    <a:t>1</a:t>
                  </a:r>
                  <a:endParaRPr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Google Shape;83;p14"/>
                <p:cNvSpPr/>
                <p:nvPr/>
              </p:nvSpPr>
              <p:spPr>
                <a:xfrm>
                  <a:off x="5875913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>
                      <a:solidFill>
                        <a:schemeClr val="tx1"/>
                      </a:solidFill>
                    </a:rPr>
                    <a:t>0</a:t>
                  </a:r>
                  <a:endParaRPr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Google Shape;84;p14"/>
                <p:cNvSpPr/>
                <p:nvPr/>
              </p:nvSpPr>
              <p:spPr>
                <a:xfrm>
                  <a:off x="6204000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1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Google Shape;85;p14"/>
                <p:cNvSpPr/>
                <p:nvPr/>
              </p:nvSpPr>
              <p:spPr>
                <a:xfrm>
                  <a:off x="6532075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0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Google Shape;86;p14"/>
              <p:cNvSpPr/>
              <p:nvPr/>
            </p:nvSpPr>
            <p:spPr>
              <a:xfrm>
                <a:off x="40766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17673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-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12696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-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210537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1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2443413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2781463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31100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1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7490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2862025" y="1599200"/>
            <a:ext cx="80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977470" y="1568750"/>
            <a:ext cx="44323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669200" y="1629650"/>
            <a:ext cx="152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012300" y="1614650"/>
            <a:ext cx="695070" cy="22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6167600" y="1315780"/>
          <a:ext cx="2095500" cy="354537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 (Bias: 4)</a:t>
                      </a: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5" name="Google Shape;105;p15"/>
          <p:cNvCxnSpPr/>
          <p:nvPr/>
        </p:nvCxnSpPr>
        <p:spPr>
          <a:xfrm>
            <a:off x="3381275" y="1823900"/>
            <a:ext cx="110100" cy="5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2334225" y="1873200"/>
            <a:ext cx="4263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 flipH="1">
            <a:off x="2435700" y="1792025"/>
            <a:ext cx="1796400" cy="882900"/>
          </a:xfrm>
          <a:prstGeom prst="bentConnector3">
            <a:avLst>
              <a:gd name="adj1" fmla="val -5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5"/>
          <p:cNvSpPr/>
          <p:nvPr/>
        </p:nvSpPr>
        <p:spPr>
          <a:xfrm>
            <a:off x="4333650" y="421975"/>
            <a:ext cx="1563000" cy="4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1:  so we don't store it</a:t>
            </a:r>
            <a:endParaRPr/>
          </a:p>
        </p:txBody>
      </p:sp>
      <p:cxnSp>
        <p:nvCxnSpPr>
          <p:cNvPr id="109" name="Google Shape;109;p15"/>
          <p:cNvCxnSpPr>
            <a:endCxn id="108" idx="1"/>
          </p:cNvCxnSpPr>
          <p:nvPr/>
        </p:nvCxnSpPr>
        <p:spPr>
          <a:xfrm rot="10800000" flipH="1">
            <a:off x="2912850" y="624925"/>
            <a:ext cx="1420800" cy="903300"/>
          </a:xfrm>
          <a:prstGeom prst="bentConnector3">
            <a:avLst>
              <a:gd name="adj1" fmla="val 74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" name="Google Shape;110;p15"/>
          <p:cNvCxnSpPr/>
          <p:nvPr/>
        </p:nvCxnSpPr>
        <p:spPr>
          <a:xfrm rot="10800000" flipH="1">
            <a:off x="2902625" y="1536450"/>
            <a:ext cx="1200" cy="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5"/>
          <p:cNvSpPr/>
          <p:nvPr/>
        </p:nvSpPr>
        <p:spPr>
          <a:xfrm>
            <a:off x="8326600" y="1315750"/>
            <a:ext cx="775800" cy="354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2" name="Google Shape;112;p15"/>
          <p:cNvGraphicFramePr/>
          <p:nvPr/>
        </p:nvGraphicFramePr>
        <p:xfrm>
          <a:off x="6516850" y="94405"/>
          <a:ext cx="1397000" cy="1131775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Symbol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 number: 2# - 0.000100101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- 100 (4)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Components to Encode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sign: negative 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significant or the mantissa:  00101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exponent: - 100    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Issue:  negative exponents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Solution: store values with a bias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Bias: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 all numbers along the number line by N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Typically it is half the range: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3 bits -&gt;             011 == 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5 bits -&gt;          0 1111 == 15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8 bits -&gt;       0111 1111 == 127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11 bits -&gt;  011 1111 1111 == 1023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br>
              <a:rPr lang="en" sz="1355"/>
            </a:br>
            <a:r>
              <a:rPr lang="en" sz="1355" u="sng">
                <a:solidFill>
                  <a:schemeClr val="hlink"/>
                </a:solidFill>
                <a:hlinkClick r:id="rId3"/>
              </a:rPr>
              <a:t>https://en.wikipedia.org/wiki/Single-precision_floating-point_format</a:t>
            </a:r>
            <a:endParaRPr sz="135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5"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x 2 </a:t>
            </a:r>
            <a:r>
              <a:rPr lang="en" baseline="30000" dirty="0"/>
              <a:t>- 100 (-4)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Formats: 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binary16 (half):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5 + 10 = 16,        0 1111 = 15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binary32 (single):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8 + 23 = 32,     0111 1111 = 127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binary64 (double):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+ 11 + 52 = 64,  01 1111 1111 = 1023</a:t>
            </a:r>
            <a:endParaRPr dirty="0"/>
          </a:p>
        </p:txBody>
      </p:sp>
      <p:graphicFrame>
        <p:nvGraphicFramePr>
          <p:cNvPr id="119" name="Google Shape;119;p16"/>
          <p:cNvGraphicFramePr/>
          <p:nvPr/>
        </p:nvGraphicFramePr>
        <p:xfrm>
          <a:off x="481350" y="2481300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4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20;p16"/>
          <p:cNvGraphicFramePr/>
          <p:nvPr/>
        </p:nvGraphicFramePr>
        <p:xfrm>
          <a:off x="481350" y="3439725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22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121;p16"/>
          <p:cNvGraphicFramePr/>
          <p:nvPr>
            <p:extLst>
              <p:ext uri="{D42A27DB-BD31-4B8C-83A1-F6EECF244321}">
                <p14:modId xmlns:p14="http://schemas.microsoft.com/office/powerpoint/2010/main" val="1037027015"/>
              </p:ext>
            </p:extLst>
          </p:nvPr>
        </p:nvGraphicFramePr>
        <p:xfrm>
          <a:off x="481348" y="4354125"/>
          <a:ext cx="133280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oogle Shape;122;p16"/>
          <p:cNvGraphicFramePr/>
          <p:nvPr/>
        </p:nvGraphicFramePr>
        <p:xfrm>
          <a:off x="4666975" y="193350"/>
          <a:ext cx="36196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4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-100 (4)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a new format:  c122f8 (quarter)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c122f8</a:t>
            </a:r>
            <a:r>
              <a:rPr lang="en" sz="1400" dirty="0"/>
              <a:t> (quarter):  	</a:t>
            </a:r>
            <a:r>
              <a:rPr lang="en" sz="1400" dirty="0">
                <a:latin typeface="Source Code Pro"/>
                <a:ea typeface="Source Code Pro"/>
                <a:cs typeface="Source Code Pro"/>
                <a:sym typeface="Source Code Pro"/>
              </a:rPr>
              <a:t>1 +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400" dirty="0">
                <a:latin typeface="Source Code Pro"/>
                <a:ea typeface="Source Code Pro"/>
                <a:cs typeface="Source Code Pro"/>
                <a:sym typeface="Source Code Pro"/>
              </a:rPr>
              <a:t> +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en" sz="1400" dirty="0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lang="en" sz="1400" dirty="0">
                <a:latin typeface="Source Code Pro"/>
                <a:ea typeface="Source Code Pro"/>
                <a:cs typeface="Source Code Pro"/>
                <a:sym typeface="Source Code Pro"/>
              </a:rPr>
              <a:t>,        011 =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br>
              <a:rPr lang="en" sz="14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Components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sign: 1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mantissa: 0010</a:t>
            </a:r>
            <a:r>
              <a:rPr lang="en" strike="sngStrike" dirty="0">
                <a:latin typeface="Source Code Pro"/>
                <a:ea typeface="Source Code Pro"/>
                <a:cs typeface="Source Code Pro"/>
                <a:sym typeface="Source Code Pro"/>
              </a:rPr>
              <a:t>010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;     Drop the extra bits.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expon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:  -4 + 3 = -1  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Opps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, number is two small.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/>
          </a:p>
        </p:txBody>
      </p:sp>
      <p:graphicFrame>
        <p:nvGraphicFramePr>
          <p:cNvPr id="129" name="Google Shape;129;p17"/>
          <p:cNvGraphicFramePr/>
          <p:nvPr>
            <p:extLst>
              <p:ext uri="{D42A27DB-BD31-4B8C-83A1-F6EECF244321}">
                <p14:modId xmlns:p14="http://schemas.microsoft.com/office/powerpoint/2010/main" val="4036821417"/>
              </p:ext>
            </p:extLst>
          </p:nvPr>
        </p:nvGraphicFramePr>
        <p:xfrm>
          <a:off x="639072" y="3989084"/>
          <a:ext cx="36196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4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-100 (-4)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Half Precision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float16 (half):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5 + 10 = 16,        0 1111 = 15</a:t>
            </a:r>
            <a:b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Components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sign: 1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mantissa: 0010100 ; fill in least significant bits with zero (0)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expon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:  -4 + 15 = 11 →  1011</a:t>
            </a:r>
            <a:endParaRPr dirty="0"/>
          </a:p>
        </p:txBody>
      </p:sp>
      <p:graphicFrame>
        <p:nvGraphicFramePr>
          <p:cNvPr id="136" name="Google Shape;136;p18"/>
          <p:cNvGraphicFramePr/>
          <p:nvPr>
            <p:extLst>
              <p:ext uri="{D42A27DB-BD31-4B8C-83A1-F6EECF244321}">
                <p14:modId xmlns:p14="http://schemas.microsoft.com/office/powerpoint/2010/main" val="569493557"/>
              </p:ext>
            </p:extLst>
          </p:nvPr>
        </p:nvGraphicFramePr>
        <p:xfrm>
          <a:off x="580475" y="4091125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4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-100 (-4)</a:t>
            </a:r>
            <a:r>
              <a:rPr lang="en" dirty="0"/>
              <a:t>       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 Single Precision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float32 (single):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8 + 23 = 32,     0111 1111 = 127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Components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sign: 1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mantissa: 010010 ; fill in least significant bits with zero (0)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expon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:  -4 + 127 = 123 → 0111 1011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43" name="Google Shape;143;p19"/>
          <p:cNvGraphicFramePr/>
          <p:nvPr>
            <p:extLst>
              <p:ext uri="{D42A27DB-BD31-4B8C-83A1-F6EECF244321}">
                <p14:modId xmlns:p14="http://schemas.microsoft.com/office/powerpoint/2010/main" val="2924327679"/>
              </p:ext>
            </p:extLst>
          </p:nvPr>
        </p:nvGraphicFramePr>
        <p:xfrm>
          <a:off x="690600" y="4108759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22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Microsoft Macintosh PowerPoint</Application>
  <PresentationFormat>On-screen Show (16:9)</PresentationFormat>
  <Paragraphs>239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Source Code Pro</vt:lpstr>
      <vt:lpstr>Simple Light</vt:lpstr>
      <vt:lpstr>Computer Limitations and Representation </vt:lpstr>
      <vt:lpstr>Scientific Notation</vt:lpstr>
      <vt:lpstr>Floating Point Encoding</vt:lpstr>
      <vt:lpstr>Floating Point Encoding https://en.wikipedia.org/wiki/Single-precision_floating-point_format </vt:lpstr>
      <vt:lpstr>Floating Point Encoding</vt:lpstr>
      <vt:lpstr>Floating Point Encoding</vt:lpstr>
      <vt:lpstr>Floating Point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Limitations and Representation </dc:title>
  <cp:lastModifiedBy>Fitzgerald, Steven M</cp:lastModifiedBy>
  <cp:revision>1</cp:revision>
  <dcterms:modified xsi:type="dcterms:W3CDTF">2023-02-28T06:03:53Z</dcterms:modified>
</cp:coreProperties>
</file>