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7" r:id="rId2"/>
    <p:sldId id="268" r:id="rId3"/>
    <p:sldId id="269" r:id="rId4"/>
    <p:sldId id="283" r:id="rId5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15"/>
    <a:srgbClr val="EF0A00"/>
    <a:srgbClr val="D2566B"/>
    <a:srgbClr val="D2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349249ff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349249ff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Multiplication</a:t>
            </a:r>
            <a:endParaRPr dirty="0"/>
          </a:p>
        </p:txBody>
      </p:sp>
      <p:sp>
        <p:nvSpPr>
          <p:cNvPr id="580" name="Google Shape;5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Consider:  109 x 13 = 1417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Successive Additions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Consider:  9 + 9 + 9 .. + 9 (13 times) = </a:t>
            </a:r>
            <a:r>
              <a:rPr lang="en" dirty="0">
                <a:solidFill>
                  <a:srgbClr val="000000"/>
                </a:solidFill>
              </a:rPr>
              <a:t>?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carry value for the 10's column?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Long Multiplication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81" name="Google Shape;581;p24"/>
          <p:cNvSpPr txBox="1"/>
          <p:nvPr/>
        </p:nvSpPr>
        <p:spPr>
          <a:xfrm>
            <a:off x="7177799" y="624740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582" name="Google Shape;582;p24"/>
          <p:cNvCxnSpPr/>
          <p:nvPr/>
        </p:nvCxnSpPr>
        <p:spPr>
          <a:xfrm>
            <a:off x="8752799" y="700940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3" name="Google Shape;583;p24"/>
          <p:cNvSpPr txBox="1"/>
          <p:nvPr/>
        </p:nvSpPr>
        <p:spPr>
          <a:xfrm>
            <a:off x="8598599" y="2000565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7949783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8274196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79669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82543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76795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7634512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7310099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3921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6890399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3" name="Google Shape;593;p24"/>
          <p:cNvSpPr txBox="1"/>
          <p:nvPr/>
        </p:nvSpPr>
        <p:spPr>
          <a:xfrm>
            <a:off x="1162904" y="2922744"/>
            <a:ext cx="1959000" cy="21790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4117562" y="2653325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66AAA-13B3-5F41-9ECF-8F0275A8228B}"/>
              </a:ext>
            </a:extLst>
          </p:cNvPr>
          <p:cNvSpPr txBox="1"/>
          <p:nvPr/>
        </p:nvSpPr>
        <p:spPr>
          <a:xfrm>
            <a:off x="83780" y="3282044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Bookkeeping of</a:t>
            </a:r>
            <a:br>
              <a:rPr lang="en-US" sz="1000" dirty="0"/>
            </a:br>
            <a:r>
              <a:rPr lang="en-US" sz="1000" dirty="0"/>
              <a:t>N products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643EB1-B443-774D-84B3-EE14E4F3AE3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7527" y="3599162"/>
            <a:ext cx="518973" cy="684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8D971-C1F4-204B-81F0-AAA0770126F0}"/>
              </a:ext>
            </a:extLst>
          </p:cNvPr>
          <p:cNvSpPr txBox="1"/>
          <p:nvPr/>
        </p:nvSpPr>
        <p:spPr>
          <a:xfrm>
            <a:off x="5990895" y="1656160"/>
            <a:ext cx="953009" cy="41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Produce sum incrementally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8F0EA12-A9ED-B84B-8A0E-D7064C43D2C2}"/>
              </a:ext>
            </a:extLst>
          </p:cNvPr>
          <p:cNvCxnSpPr>
            <a:stCxn id="9" idx="2"/>
            <a:endCxn id="594" idx="3"/>
          </p:cNvCxnSpPr>
          <p:nvPr/>
        </p:nvCxnSpPr>
        <p:spPr>
          <a:xfrm rot="5400000">
            <a:off x="5427368" y="2844384"/>
            <a:ext cx="1817626" cy="26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233AB63-869E-CF48-AA4D-50C0A53CA060}"/>
              </a:ext>
            </a:extLst>
          </p:cNvPr>
          <p:cNvCxnSpPr>
            <a:stCxn id="9" idx="3"/>
          </p:cNvCxnSpPr>
          <p:nvPr/>
        </p:nvCxnSpPr>
        <p:spPr>
          <a:xfrm>
            <a:off x="6943904" y="1861475"/>
            <a:ext cx="591920" cy="1420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D3AFCC-C400-BD41-8134-DD317CBAC753}"/>
              </a:ext>
            </a:extLst>
          </p:cNvPr>
          <p:cNvSpPr/>
          <p:nvPr/>
        </p:nvSpPr>
        <p:spPr>
          <a:xfrm>
            <a:off x="6164035" y="2242750"/>
            <a:ext cx="179089" cy="1276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1540D5-CD9F-144E-9164-7D22947AF453}"/>
              </a:ext>
            </a:extLst>
          </p:cNvPr>
          <p:cNvSpPr/>
          <p:nvPr/>
        </p:nvSpPr>
        <p:spPr>
          <a:xfrm rot="5400000">
            <a:off x="4817342" y="1754122"/>
            <a:ext cx="228658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Google Shape;6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for Decimal Multiplication</a:t>
            </a:r>
            <a:endParaRPr dirty="0"/>
          </a:p>
        </p:txBody>
      </p:sp>
      <p:sp>
        <p:nvSpPr>
          <p:cNvPr id="602" name="Google Shape;602;p25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Consider a number is an array:</a:t>
            </a:r>
          </a:p>
          <a:p>
            <a:pPr marL="457200" lvl="1" indent="0"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int[]  B = { 9, 0, 1 };</a:t>
            </a:r>
          </a:p>
          <a:p>
            <a:pPr marL="285750" indent="-285750"/>
            <a:r>
              <a:rPr lang="en" dirty="0"/>
              <a:t>Base10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sum = 0;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for (d = 0 ; d &lt; 3 ; d ++ ) {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sum += a * B[d];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a = a </a:t>
            </a:r>
            <a:r>
              <a:rPr lang="en" sz="1800" dirty="0">
                <a:solidFill>
                  <a:srgbClr val="FF0000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* 10</a:t>
            </a: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;  // Base 10 shift left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Complexity:  O(#digits)</a:t>
            </a:r>
          </a:p>
          <a:p>
            <a:pPr marL="800100" lvl="1"/>
            <a:r>
              <a:rPr lang="en-US" dirty="0"/>
              <a:t>For 2^32, at most 10 iterations</a:t>
            </a:r>
            <a:endParaRPr dirty="0"/>
          </a:p>
        </p:txBody>
      </p:sp>
      <p:sp>
        <p:nvSpPr>
          <p:cNvPr id="603" name="Google Shape;603;p25"/>
          <p:cNvSpPr txBox="1"/>
          <p:nvPr/>
        </p:nvSpPr>
        <p:spPr>
          <a:xfrm>
            <a:off x="6584463" y="4368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363783" y="16560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 9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 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43403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606" name="Google Shape;606;p2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07" name="Google Shape;607;p25"/>
          <p:cNvCxnSpPr>
            <a:stCxn id="60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25"/>
          <p:cNvSpPr txBox="1"/>
          <p:nvPr/>
        </p:nvSpPr>
        <p:spPr>
          <a:xfrm>
            <a:off x="5775925" y="44183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commutative operation</a:t>
            </a:r>
            <a:endParaRPr/>
          </a:p>
        </p:txBody>
      </p:sp>
      <p:cxnSp>
        <p:nvCxnSpPr>
          <p:cNvPr id="609" name="Google Shape;609;p25"/>
          <p:cNvCxnSpPr>
            <a:stCxn id="608" idx="0"/>
          </p:cNvCxnSpPr>
          <p:nvPr/>
        </p:nvCxnSpPr>
        <p:spPr>
          <a:xfrm rot="-5400000">
            <a:off x="6549475" y="2873050"/>
            <a:ext cx="2175600" cy="9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7EE960-B8BB-3649-B1D9-369520D95502}"/>
              </a:ext>
            </a:extLst>
          </p:cNvPr>
          <p:cNvSpPr/>
          <p:nvPr/>
        </p:nvSpPr>
        <p:spPr>
          <a:xfrm>
            <a:off x="4161176" y="4813884"/>
            <a:ext cx="2092403" cy="2462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24EB2-B74A-F140-8449-D36689AC7392}"/>
              </a:ext>
            </a:extLst>
          </p:cNvPr>
          <p:cNvSpPr/>
          <p:nvPr/>
        </p:nvSpPr>
        <p:spPr>
          <a:xfrm>
            <a:off x="4274338" y="3281969"/>
            <a:ext cx="1733323" cy="178441"/>
          </a:xfrm>
          <a:prstGeom prst="roundRect">
            <a:avLst/>
          </a:prstGeom>
          <a:solidFill>
            <a:srgbClr val="FF6A1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 = 0 ; d &lt; 3 ; d ++ 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if (B[d]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+= a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  B[d]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a * 2 ;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// Base 2 shift left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 = a 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800100" lvl="1"/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 MIPS, at most 32 iterations</a:t>
            </a:r>
            <a:endParaRPr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35B3C9D-5461-C242-8B48-D32483264857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24A5A9-6E87-E94B-B2D0-EAD32E5FB9E3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18;p26">
            <a:extLst>
              <a:ext uri="{FF2B5EF4-FFF2-40B4-BE49-F238E27FC236}">
                <a16:creationId xmlns:a16="http://schemas.microsoft.com/office/drawing/2014/main" id="{FA3B6557-1B6E-3E41-B6A6-8779C76BC8AB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2^8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621;p26">
            <a:extLst>
              <a:ext uri="{FF2B5EF4-FFF2-40B4-BE49-F238E27FC236}">
                <a16:creationId xmlns:a16="http://schemas.microsoft.com/office/drawing/2014/main" id="{4CC4A2F9-B052-A04D-B953-268CD766494F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7" name="Google Shape;622;p26">
            <a:extLst>
              <a:ext uri="{FF2B5EF4-FFF2-40B4-BE49-F238E27FC236}">
                <a16:creationId xmlns:a16="http://schemas.microsoft.com/office/drawing/2014/main" id="{0FCFCFB2-B0B0-C24D-A6B1-B14C6DF569E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08BD8DDB-55D0-CE4A-B613-4E4E32FAEE6B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(a*2^8)*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F99438-ADEC-B948-B5EC-5D1D8FF11F64}"/>
              </a:ext>
            </a:extLst>
          </p:cNvPr>
          <p:cNvSpPr/>
          <p:nvPr/>
        </p:nvSpPr>
        <p:spPr>
          <a:xfrm>
            <a:off x="7086314" y="3802250"/>
            <a:ext cx="2335058" cy="3099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E5BB0F-103C-DE4D-8A89-89A9818893A2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9D5257-0C2F-4446-AB10-6B1D55E6CF3B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Use the register as an stack</a:t>
            </a:r>
          </a:p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(; b != 0; )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bit = pop(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b);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if (bit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+= A;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 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9" name="Google Shape;618;p26">
            <a:extLst>
              <a:ext uri="{FF2B5EF4-FFF2-40B4-BE49-F238E27FC236}">
                <a16:creationId xmlns:a16="http://schemas.microsoft.com/office/drawing/2014/main" id="{F78592D8-F559-BE4E-A4E9-E34126878F13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2^8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620;p26">
            <a:extLst>
              <a:ext uri="{FF2B5EF4-FFF2-40B4-BE49-F238E27FC236}">
                <a16:creationId xmlns:a16="http://schemas.microsoft.com/office/drawing/2014/main" id="{5784E4C4-3B24-4F46-B37E-F9EDE3C9AD34}"/>
              </a:ext>
            </a:extLst>
          </p:cNvPr>
          <p:cNvSpPr txBox="1"/>
          <p:nvPr/>
        </p:nvSpPr>
        <p:spPr>
          <a:xfrm>
            <a:off x="3926665" y="1340117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12" name="Google Shape;621;p26">
            <a:extLst>
              <a:ext uri="{FF2B5EF4-FFF2-40B4-BE49-F238E27FC236}">
                <a16:creationId xmlns:a16="http://schemas.microsoft.com/office/drawing/2014/main" id="{6693E653-2808-FB4D-97F7-C864638BD534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3" name="Google Shape;622;p26">
            <a:extLst>
              <a:ext uri="{FF2B5EF4-FFF2-40B4-BE49-F238E27FC236}">
                <a16:creationId xmlns:a16="http://schemas.microsoft.com/office/drawing/2014/main" id="{BD125E91-0E1F-5F4D-8797-66A9F50CCB1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ECF96C2C-2C80-DB45-B42D-169D1FDBAD86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(a*2^8)*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58960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895</Words>
  <Application>Microsoft Macintosh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Code Pro</vt:lpstr>
      <vt:lpstr>Arial</vt:lpstr>
      <vt:lpstr>Source Sans Pro</vt:lpstr>
      <vt:lpstr>Simple Light</vt:lpstr>
      <vt:lpstr>Multiplication</vt:lpstr>
      <vt:lpstr>Algorithm for Decimal Multiplication</vt:lpstr>
      <vt:lpstr>Algorithm for Binary Multiplication</vt:lpstr>
      <vt:lpstr>Algorithm for Binary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cp:lastModifiedBy>Fitzgerald, Steven M</cp:lastModifiedBy>
  <cp:revision>5</cp:revision>
  <dcterms:modified xsi:type="dcterms:W3CDTF">2023-04-17T18:26:36Z</dcterms:modified>
</cp:coreProperties>
</file>