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/>
    <p:restoredTop sz="94648"/>
  </p:normalViewPr>
  <p:slideViewPr>
    <p:cSldViewPr snapToGrid="0">
      <p:cViewPr varScale="1">
        <p:scale>
          <a:sx n="156" d="100"/>
          <a:sy n="156" d="100"/>
        </p:scale>
        <p:origin x="5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59dfa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59dfa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2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2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49249ffe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49249ffe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dc7b0db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dc7b0db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dc7b0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dc7b0d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ed4b2c5d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ed4b2c5d7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ed4b2c5d7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ed4b2c5d7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ed4b2c5d7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ed4b2c5d7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10: our native base.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1, 2, 3, 4, 5, 6, 7, 8, 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algorithms to evaluate various functions are the same, regardless of base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digits.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summarize our results:  0 == FALSE, 1 ==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Zero  (Z)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(V)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(Before)</a:t>
            </a:r>
            <a:endParaRPr sz="2244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Carry,  (Sign, Overflow)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word size of 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" name="Google Shape;84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5" name="Google Shape;85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87" name="Google Shape;87;p14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88" name="Google Shape;88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05" name="Google Shape;105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06" name="Google Shape;106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07" name="Google Shape;107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" name="Google Shape;109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10" name="Google Shape;110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12" name="Google Shape;112;p14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113" name="Google Shape;113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118" name="Google Shape;11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6898550" y="26386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602650" y="26386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6787425" y="560525"/>
            <a:ext cx="1765200" cy="1345400"/>
            <a:chOff x="1503950" y="3115950"/>
            <a:chExt cx="1765200" cy="1345400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35" name="Google Shape;135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0" name="Google Shape;140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Google Shape;141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(After)</a:t>
            </a:r>
            <a:endParaRPr sz="2244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First, introduce some status values: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Zero, Carry,  (Sign, Overflow)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Assume a word size of 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Notice the notation of  "to carry" a value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149" name="Google Shape;14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64" name="Google Shape;164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67" name="Google Shape;16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68" name="Google Shape;16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70" name="Google Shape;17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71" name="Google Shape;17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73" name="Google Shape;173;p15"/>
          <p:cNvGrpSpPr/>
          <p:nvPr/>
        </p:nvGrpSpPr>
        <p:grpSpPr>
          <a:xfrm>
            <a:off x="5803175" y="560525"/>
            <a:ext cx="2749450" cy="1661000"/>
            <a:chOff x="519700" y="3115950"/>
            <a:chExt cx="2749450" cy="16610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9" name="Google Shape;179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80" name="Google Shape;180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84" name="Google Shape;184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</p:grpSp>
        <p:cxnSp>
          <p:nvCxnSpPr>
            <p:cNvPr id="189" name="Google Shape;189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91" name="Google Shape;191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92" name="Google Shape;192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3" name="Google Shape;193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95" name="Google Shape;195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6" name="Google Shape;196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8" name="Google Shape;198;p15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99" name="Google Shape;19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204" name="Google Shape;20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05" name="Google Shape;20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209" name="Google Shape;20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214" name="Google Shape;214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5"/>
            <p:cNvSpPr/>
            <p:nvPr/>
          </p:nvSpPr>
          <p:spPr>
            <a:xfrm>
              <a:off x="1487294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16" name="Google Shape;21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217" name="Google Shape;21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220" name="Google Shape;22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21" name="Google Shape;22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223" name="Google Shape;223;p15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224" name="Google Shape;224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229" name="Google Shape;229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33" name="Google Shape;233;p15"/>
          <p:cNvSpPr/>
          <p:nvPr/>
        </p:nvSpPr>
        <p:spPr>
          <a:xfrm>
            <a:off x="6894431" y="26386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1601379" y="264014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35" name="Google Shape;235;p15"/>
          <p:cNvCxnSpPr>
            <a:stCxn id="234" idx="2"/>
            <a:endCxn id="168" idx="0"/>
          </p:cNvCxnSpPr>
          <p:nvPr/>
        </p:nvCxnSpPr>
        <p:spPr>
          <a:xfrm flipH="1">
            <a:off x="674379" y="2966545"/>
            <a:ext cx="1081800" cy="10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>
            <a:stCxn id="233" idx="2"/>
            <a:endCxn id="218" idx="0"/>
          </p:cNvCxnSpPr>
          <p:nvPr/>
        </p:nvCxnSpPr>
        <p:spPr>
          <a:xfrm flipH="1">
            <a:off x="5957831" y="2965075"/>
            <a:ext cx="1091400" cy="10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5"/>
          <p:cNvCxnSpPr/>
          <p:nvPr/>
        </p:nvCxnSpPr>
        <p:spPr>
          <a:xfrm>
            <a:off x="7256350" y="447762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5"/>
          <p:cNvCxnSpPr>
            <a:endCxn id="219" idx="3"/>
          </p:cNvCxnSpPr>
          <p:nvPr/>
        </p:nvCxnSpPr>
        <p:spPr>
          <a:xfrm rot="10800000">
            <a:off x="6440863" y="4203650"/>
            <a:ext cx="1479000" cy="47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5"/>
          <p:cNvCxnSpPr/>
          <p:nvPr/>
        </p:nvCxnSpPr>
        <p:spPr>
          <a:xfrm flipH="1">
            <a:off x="7919875" y="4494275"/>
            <a:ext cx="27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15"/>
          <p:cNvCxnSpPr/>
          <p:nvPr/>
        </p:nvCxnSpPr>
        <p:spPr>
          <a:xfrm>
            <a:off x="1989025" y="447762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5"/>
          <p:cNvCxnSpPr/>
          <p:nvPr/>
        </p:nvCxnSpPr>
        <p:spPr>
          <a:xfrm rot="10800000">
            <a:off x="1173538" y="4203650"/>
            <a:ext cx="1479000" cy="47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15"/>
          <p:cNvCxnSpPr/>
          <p:nvPr/>
        </p:nvCxnSpPr>
        <p:spPr>
          <a:xfrm flipH="1">
            <a:off x="2652550" y="4494275"/>
            <a:ext cx="27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(before)</a:t>
            </a:r>
            <a:endParaRPr sz="2200"/>
          </a:p>
        </p:txBody>
      </p:sp>
      <p:sp>
        <p:nvSpPr>
          <p:cNvPr id="356" name="Google Shape;35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3757 - 1963 = 1794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Traditional Method: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 the notation of  "to borrow" a value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Methods: (common core)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Left → Right (Mental Math)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Singapore (No Borrow)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Counting Up (Giving Change)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Via Method of Complements</a:t>
            </a:r>
            <a:endParaRPr dirty="0"/>
          </a:p>
        </p:txBody>
      </p:sp>
      <p:sp>
        <p:nvSpPr>
          <p:cNvPr id="357" name="Google Shape;357;p18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59" name="Google Shape;359;p18"/>
          <p:cNvCxnSpPr/>
          <p:nvPr/>
        </p:nvCxnSpPr>
        <p:spPr>
          <a:xfrm rot="10800000" flipH="1">
            <a:off x="6558825" y="32961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8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70" name="Google Shape;370;p18"/>
          <p:cNvCxnSpPr/>
          <p:nvPr/>
        </p:nvCxnSpPr>
        <p:spPr>
          <a:xfrm rot="10800000" flipH="1">
            <a:off x="4882425" y="33049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18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18"/>
          <p:cNvCxnSpPr>
            <a:stCxn id="376" idx="0"/>
            <a:endCxn id="366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18"/>
          <p:cNvCxnSpPr>
            <a:stCxn id="378" idx="0"/>
            <a:endCxn id="375" idx="0"/>
          </p:cNvCxnSpPr>
          <p:nvPr/>
        </p:nvCxnSpPr>
        <p:spPr>
          <a:xfrm rot="-5400000" flipH="1">
            <a:off x="5924245" y="18363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8"/>
          <p:cNvCxnSpPr>
            <a:stCxn id="367" idx="0"/>
            <a:endCxn id="364" idx="0"/>
          </p:cNvCxnSpPr>
          <p:nvPr/>
        </p:nvCxnSpPr>
        <p:spPr>
          <a:xfrm rot="-5400000" flipH="1">
            <a:off x="7600645" y="18276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18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(after)</a:t>
            </a:r>
            <a:endParaRPr sz="2200"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3757 - 1963 = 1794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Traditional Method: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 the notation of  "to borrow" a value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Methods: (common core)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Left → Right (Mental Math)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Singapore (No Borrow)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Counting Up (Giving Change)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Via Method of Complements</a:t>
            </a:r>
            <a:endParaRPr dirty="0"/>
          </a:p>
        </p:txBody>
      </p:sp>
      <p:sp>
        <p:nvSpPr>
          <p:cNvPr id="390" name="Google Shape;390;p19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5</a:t>
            </a:r>
            <a:endParaRPr strike="sngStrike"/>
          </a:p>
        </p:txBody>
      </p:sp>
      <p:sp>
        <p:nvSpPr>
          <p:cNvPr id="391" name="Google Shape;391;p19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7</a:t>
            </a:r>
            <a:endParaRPr strike="sngStrike"/>
          </a:p>
        </p:txBody>
      </p:sp>
      <p:cxnSp>
        <p:nvCxnSpPr>
          <p:cNvPr id="392" name="Google Shape;392;p19"/>
          <p:cNvCxnSpPr/>
          <p:nvPr/>
        </p:nvCxnSpPr>
        <p:spPr>
          <a:xfrm rot="10800000" flipH="1">
            <a:off x="6558825" y="32961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19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2</a:t>
            </a:r>
            <a:endParaRPr strike="sngStrike"/>
          </a:p>
        </p:txBody>
      </p:sp>
      <p:sp>
        <p:nvSpPr>
          <p:cNvPr id="402" name="Google Shape;402;p19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6</a:t>
            </a:r>
            <a:endParaRPr strike="sngStrike"/>
          </a:p>
        </p:txBody>
      </p:sp>
      <p:cxnSp>
        <p:nvCxnSpPr>
          <p:cNvPr id="403" name="Google Shape;403;p19"/>
          <p:cNvCxnSpPr/>
          <p:nvPr/>
        </p:nvCxnSpPr>
        <p:spPr>
          <a:xfrm rot="10800000" flipH="1">
            <a:off x="4882425" y="33049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19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2" name="Google Shape;412;p19"/>
          <p:cNvCxnSpPr>
            <a:stCxn id="409" idx="0"/>
            <a:endCxn id="399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19"/>
          <p:cNvCxnSpPr>
            <a:stCxn id="411" idx="0"/>
            <a:endCxn id="408" idx="0"/>
          </p:cNvCxnSpPr>
          <p:nvPr/>
        </p:nvCxnSpPr>
        <p:spPr>
          <a:xfrm rot="-5400000" flipH="1">
            <a:off x="5924245" y="18363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9"/>
          <p:cNvCxnSpPr>
            <a:stCxn id="400" idx="0"/>
            <a:endCxn id="397" idx="0"/>
          </p:cNvCxnSpPr>
          <p:nvPr/>
        </p:nvCxnSpPr>
        <p:spPr>
          <a:xfrm rot="-5400000" flipH="1">
            <a:off x="7600645" y="18276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19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10		: x is the 10s complements of 7		x = 3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		: y is the 10s complements of 46		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a =   9		: a is the 9s complements of 7		a = 2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b = 99		: b is the 9s complements of 46		b = 53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math: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2" name="Google Shape;422;p20"/>
          <p:cNvSpPr txBox="1"/>
          <p:nvPr/>
        </p:nvSpPr>
        <p:spPr>
          <a:xfrm>
            <a:off x="2102274" y="4193729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- 11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34</a:t>
            </a:r>
            <a:endParaRPr dirty="0"/>
          </a:p>
        </p:txBody>
      </p:sp>
      <p:sp>
        <p:nvSpPr>
          <p:cNvPr id="423" name="Google Shape;423;p20"/>
          <p:cNvSpPr txBox="1"/>
          <p:nvPr/>
        </p:nvSpPr>
        <p:spPr>
          <a:xfrm>
            <a:off x="3997519" y="4217056"/>
            <a:ext cx="77901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 +   89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trike="sngStrike" dirty="0"/>
              <a:t>1</a:t>
            </a:r>
            <a:r>
              <a:rPr lang="en" dirty="0"/>
              <a:t>   34</a:t>
            </a:r>
            <a:endParaRPr dirty="0"/>
          </a:p>
        </p:txBody>
      </p:sp>
      <p:sp>
        <p:nvSpPr>
          <p:cNvPr id="424" name="Google Shape;424;p20"/>
          <p:cNvSpPr txBox="1"/>
          <p:nvPr/>
        </p:nvSpPr>
        <p:spPr>
          <a:xfrm>
            <a:off x="6365902" y="4210068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+   88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r>
              <a:rPr lang="en" dirty="0"/>
              <a:t>   33</a:t>
            </a:r>
            <a:endParaRPr dirty="0"/>
          </a:p>
        </p:txBody>
      </p:sp>
      <p:sp>
        <p:nvSpPr>
          <p:cNvPr id="425" name="Google Shape;425;p20"/>
          <p:cNvSpPr txBox="1"/>
          <p:nvPr/>
        </p:nvSpPr>
        <p:spPr>
          <a:xfrm>
            <a:off x="3569870" y="3911104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10's complement</a:t>
            </a:r>
            <a:endParaRPr u="sng" dirty="0"/>
          </a:p>
        </p:txBody>
      </p:sp>
      <p:sp>
        <p:nvSpPr>
          <p:cNvPr id="426" name="Google Shape;426;p20"/>
          <p:cNvSpPr txBox="1"/>
          <p:nvPr/>
        </p:nvSpPr>
        <p:spPr>
          <a:xfrm>
            <a:off x="6443125" y="3911104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427" name="Google Shape;427;p20"/>
          <p:cNvSpPr txBox="1"/>
          <p:nvPr/>
        </p:nvSpPr>
        <p:spPr>
          <a:xfrm>
            <a:off x="1959476" y="3911104"/>
            <a:ext cx="107248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2nd Grade</a:t>
            </a:r>
            <a:endParaRPr u="sng"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953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953548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424;p20">
            <a:extLst>
              <a:ext uri="{FF2B5EF4-FFF2-40B4-BE49-F238E27FC236}">
                <a16:creationId xmlns:a16="http://schemas.microsoft.com/office/drawing/2014/main" id="{9179BE55-F110-BB4A-90D9-3DF21FCED1FF}"/>
              </a:ext>
            </a:extLst>
          </p:cNvPr>
          <p:cNvSpPr txBox="1"/>
          <p:nvPr/>
        </p:nvSpPr>
        <p:spPr>
          <a:xfrm>
            <a:off x="7119412" y="4210706"/>
            <a:ext cx="726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33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+   1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34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873 - 218 ⇒ 0873 – 0218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4-digit register: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10^5 = 10,000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nines complement of the subtrahend (0218)</a:t>
            </a:r>
          </a:p>
          <a:p>
            <a:pPr lvl="1" indent="-342900">
              <a:buSzPts val="1800"/>
            </a:pPr>
            <a:r>
              <a:rPr lang="en-US" dirty="0"/>
              <a:t>With respect to 1 0000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 (0873)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"1” (the Carry)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1</a:t>
            </a:r>
            <a:br>
              <a:rPr lang="en" dirty="0"/>
            </a:b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435" name="Google Shape;435;p21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436" name="Google Shape;436;p21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41" name="Google Shape;441;p21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46" name="Google Shape;44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7" name="Google Shape;44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451" name="Google Shape;451;p21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2" name="Google Shape;452;p21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454" name="Google Shape;454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58" name="Google Shape;458;p21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460" name="Google Shape;460;p21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461" name="Google Shape;461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65" name="Google Shape;465;p21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466" name="Google Shape;46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71" name="Google Shape;471;p21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21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73" name="Google Shape;473;p21"/>
          <p:cNvCxnSpPr>
            <a:cxnSpLocks/>
          </p:cNvCxnSpPr>
          <p:nvPr/>
        </p:nvCxnSpPr>
        <p:spPr>
          <a:xfrm flipV="1">
            <a:off x="6326175" y="2249450"/>
            <a:ext cx="916700" cy="27116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79" name="Google Shape;47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873 - 218 ⇒ 0873 – 0218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nines complement of the subtrahend (0218)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 (0873)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"1"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Optimization:</a:t>
            </a:r>
            <a:br>
              <a:rPr lang="en" dirty="0"/>
            </a:br>
            <a:r>
              <a:rPr lang="en" dirty="0"/>
              <a:t>    introduce initial carry in</a:t>
            </a:r>
            <a:endParaRPr dirty="0"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3569025" y="3419950"/>
            <a:ext cx="1765200" cy="1345400"/>
            <a:chOff x="1503950" y="3115950"/>
            <a:chExt cx="1765200" cy="1345400"/>
          </a:xfrm>
        </p:grpSpPr>
        <p:grpSp>
          <p:nvGrpSpPr>
            <p:cNvPr id="481" name="Google Shape;481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86" name="Google Shape;486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91" name="Google Shape;491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96" name="Google Shape;496;p22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7" name="Google Shape;497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4040375" y="3058550"/>
            <a:ext cx="1293850" cy="326400"/>
            <a:chOff x="5547825" y="1226350"/>
            <a:chExt cx="1293850" cy="326400"/>
          </a:xfrm>
        </p:grpSpPr>
        <p:sp>
          <p:nvSpPr>
            <p:cNvPr id="499" name="Google Shape;499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503" name="Google Shape;503;p22"/>
          <p:cNvSpPr/>
          <p:nvPr/>
        </p:nvSpPr>
        <p:spPr>
          <a:xfrm>
            <a:off x="3657375" y="4438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2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05" name="Google Shape;505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06" name="Google Shape;506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16" name="Google Shape;51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20" name="Google Shape;520;p22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23" name="Google Shape;523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7" name="Google Shape;527;p22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529" name="Google Shape;529;p22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530" name="Google Shape;530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6752475" y="3374350"/>
            <a:ext cx="1765200" cy="374075"/>
            <a:chOff x="1503950" y="4087275"/>
            <a:chExt cx="1765200" cy="374075"/>
          </a:xfrm>
        </p:grpSpPr>
        <p:grpSp>
          <p:nvGrpSpPr>
            <p:cNvPr id="535" name="Google Shape;53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540" name="Google Shape;540;p22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1" name="Google Shape;541;p22"/>
          <p:cNvSpPr/>
          <p:nvPr/>
        </p:nvSpPr>
        <p:spPr>
          <a:xfrm>
            <a:off x="6838200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42" name="Google Shape;542;p22"/>
          <p:cNvCxnSpPr>
            <a:cxnSpLocks/>
            <a:endCxn id="511" idx="2"/>
          </p:cNvCxnSpPr>
          <p:nvPr/>
        </p:nvCxnSpPr>
        <p:spPr>
          <a:xfrm flipV="1">
            <a:off x="6326175" y="2249450"/>
            <a:ext cx="1051000" cy="12678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10's Complements</a:t>
            </a:r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13 - 9 ⇒ 0013 – 0009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10s complement of the subtrahend (0009)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"1".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 dirty="0"/>
              <a:t>Optimization</a:t>
            </a:r>
            <a:r>
              <a:rPr lang="en" dirty="0"/>
              <a:t>: Addition of adding one is baked in!</a:t>
            </a:r>
            <a:endParaRPr dirty="0"/>
          </a:p>
        </p:txBody>
      </p:sp>
      <p:grpSp>
        <p:nvGrpSpPr>
          <p:cNvPr id="549" name="Google Shape;549;p23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50" name="Google Shape;550;p23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60" name="Google Shape;560;p23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65" name="Google Shape;565;p23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6" name="Google Shape;566;p23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68" name="Google Shape;56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74" name="Google Shape;574;p23"/>
          <p:cNvCxnSpPr>
            <a:cxnSpLocks/>
            <a:endCxn id="556" idx="2"/>
          </p:cNvCxnSpPr>
          <p:nvPr/>
        </p:nvCxnSpPr>
        <p:spPr>
          <a:xfrm flipV="1">
            <a:off x="6112042" y="2249450"/>
            <a:ext cx="1265133" cy="9670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831</Words>
  <Application>Microsoft Macintosh PowerPoint</Application>
  <PresentationFormat>On-screen Show (16:9)</PresentationFormat>
  <Paragraphs>305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Arial</vt:lpstr>
      <vt:lpstr>Simple Light</vt:lpstr>
      <vt:lpstr>Mathematical Operations</vt:lpstr>
      <vt:lpstr>Addition: (Before)</vt:lpstr>
      <vt:lpstr>Addition: (After)</vt:lpstr>
      <vt:lpstr>Subtraction (before)</vt:lpstr>
      <vt:lpstr>Subtraction (after)</vt:lpstr>
      <vt:lpstr>Method of Complements</vt:lpstr>
      <vt:lpstr>Algorithm: Subtraction via 9's Complements</vt:lpstr>
      <vt:lpstr>Algorithm: Subtraction via 9's Complements</vt:lpstr>
      <vt:lpstr>Algorithm: Subtraction via 10's Complements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6</cp:revision>
  <dcterms:modified xsi:type="dcterms:W3CDTF">2023-04-10T17:36:10Z</dcterms:modified>
</cp:coreProperties>
</file>