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23C1A-B480-4483-AE53-D13E6ADE7790}">
  <a:tblStyle styleId="{3ED23C1A-B480-4483-AE53-D13E6ADE7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/>
    <p:restoredTop sz="94648"/>
  </p:normalViewPr>
  <p:slideViewPr>
    <p:cSldViewPr snapToGrid="0">
      <p:cViewPr>
        <p:scale>
          <a:sx n="150" d="100"/>
          <a:sy n="150" d="100"/>
        </p:scale>
        <p:origin x="720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ddb1a8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ddb1a8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eddb1a8c7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eddb1a8c7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eddb1a8c7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eddb1a8c7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eddb1a8c7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eddb1a8c7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f21c0820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f21c0820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eddb1a8c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eddb1a8c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eddb1a8c7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eddb1a8c7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eddb1a8c7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eddb1a8c7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349249ffe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349249ffe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8f025f8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8f025f8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8f025f8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8f025f8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ddb1a8c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ddb1a8c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8f025f8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8f025f8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f8f025f8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f8f025f8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ddb1a8c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ddb1a8c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21c08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21c082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bcb9d487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1bcb9d487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49249ff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49249ff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67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Mathematical Operations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2: the native base for computer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Glyphs:  0,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a computer, we are limited to a certain number of </a:t>
            </a:r>
            <a:r>
              <a:rPr lang="en" strike="sngStrike" dirty="0"/>
              <a:t>digits</a:t>
            </a:r>
            <a:r>
              <a:rPr lang="en" dirty="0"/>
              <a:t>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Recall, the results are summarized via the use of status flags.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For unsigned operations: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Zero  (Z)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final carry 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signed values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Negative (S)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an overflow (V)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64" name="Google Shape;6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lang="en"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r>
              <a:rPr lang="en" sz="1331" dirty="0"/>
              <a:t>Use 1's complement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Divide the number range in half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Encode a positive and a negative value for each number 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ease to compute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positive and negative representations of zero</a:t>
            </a:r>
            <a:br>
              <a:rPr lang="en" sz="1331" dirty="0"/>
            </a:br>
            <a:br>
              <a:rPr lang="en" sz="1331" dirty="0"/>
            </a:br>
            <a:r>
              <a:rPr lang="en" sz="1331" dirty="0"/>
              <a:t>-7, -6, -5, -4, -3, -2, -1, -0, 0, 1, 2, 3, 4, 5, 6, 7</a:t>
            </a: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>
                <a:solidFill>
                  <a:schemeClr val="lt1"/>
                </a:solidFill>
              </a:rPr>
              <a:t>Use 2's complete to represent negative numbers</a:t>
            </a:r>
            <a:endParaRPr sz="1331" dirty="0">
              <a:solidFill>
                <a:schemeClr val="lt1"/>
              </a:solidFill>
            </a:endParaRPr>
          </a:p>
          <a:p>
            <a:pPr marL="14405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32"/>
              <a:buNone/>
            </a:pPr>
            <a:r>
              <a:rPr lang="en" sz="1296" dirty="0">
                <a:solidFill>
                  <a:schemeClr val="lt1"/>
                </a:solidFill>
              </a:rPr>
              <a:t>the predecessor of -7</a:t>
            </a:r>
            <a:endParaRPr sz="1296" dirty="0">
              <a:solidFill>
                <a:schemeClr val="lt1"/>
              </a:solidFill>
            </a:endParaRPr>
          </a:p>
        </p:txBody>
      </p:sp>
      <p:graphicFrame>
        <p:nvGraphicFramePr>
          <p:cNvPr id="665" name="Google Shape;665;p22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endParaRPr sz="10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6" name="Google Shape;666;p22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8" name="Google Shape;668;p22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69" name="Google Shape;669;p22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0" name="Google Shape;670;p22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1" name="Google Shape;671;p22"/>
          <p:cNvSpPr/>
          <p:nvPr/>
        </p:nvSpPr>
        <p:spPr>
          <a:xfrm>
            <a:off x="8441375" y="1244100"/>
            <a:ext cx="316512" cy="185023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2" name="Google Shape;672;p22"/>
          <p:cNvSpPr txBox="1"/>
          <p:nvPr/>
        </p:nvSpPr>
        <p:spPr>
          <a:xfrm>
            <a:off x="8699243" y="1144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3" name="Google Shape;673;p22"/>
          <p:cNvSpPr/>
          <p:nvPr/>
        </p:nvSpPr>
        <p:spPr>
          <a:xfrm>
            <a:off x="6965617" y="1209175"/>
            <a:ext cx="158089" cy="2447978"/>
          </a:xfrm>
          <a:custGeom>
            <a:avLst/>
            <a:gdLst/>
            <a:ahLst/>
            <a:cxnLst/>
            <a:rect l="l" t="t" r="r" b="b"/>
            <a:pathLst>
              <a:path w="10087" h="111882" extrusionOk="0">
                <a:moveTo>
                  <a:pt x="908" y="0"/>
                </a:moveTo>
                <a:cubicBezTo>
                  <a:pt x="849" y="16689"/>
                  <a:pt x="-791" y="83681"/>
                  <a:pt x="556" y="100136"/>
                </a:cubicBezTo>
                <a:cubicBezTo>
                  <a:pt x="1903" y="116591"/>
                  <a:pt x="7408" y="115244"/>
                  <a:pt x="8989" y="98730"/>
                </a:cubicBezTo>
                <a:cubicBezTo>
                  <a:pt x="10570" y="82216"/>
                  <a:pt x="9867" y="17333"/>
                  <a:pt x="10043" y="105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" name="Google Shape;691;p23">
            <a:extLst>
              <a:ext uri="{FF2B5EF4-FFF2-40B4-BE49-F238E27FC236}">
                <a16:creationId xmlns:a16="http://schemas.microsoft.com/office/drawing/2014/main" id="{5DF568F2-7D0C-CD4C-B43D-39AA3DB85AB8}"/>
              </a:ext>
            </a:extLst>
          </p:cNvPr>
          <p:cNvSpPr/>
          <p:nvPr/>
        </p:nvSpPr>
        <p:spPr>
          <a:xfrm>
            <a:off x="1363133" y="4199467"/>
            <a:ext cx="3014134" cy="418421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79" name="Google Shape;67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Use 2's complete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Hold Zero as special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Fold the resulting range to assign values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Not symmetric: extra negative number</a:t>
            </a:r>
            <a:endParaRPr sz="1296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Need to flip all bits and add one to form the negative number</a:t>
            </a:r>
            <a:endParaRPr sz="1296" dirty="0"/>
          </a:p>
          <a:p>
            <a:pPr marL="914400" lvl="1" indent="-310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7"/>
              <a:buChar char="○"/>
            </a:pPr>
            <a:r>
              <a:rPr lang="en" sz="1296" dirty="0"/>
              <a:t>Consider then the predecessor of -8:</a:t>
            </a:r>
            <a:br>
              <a:rPr lang="en" sz="1296" dirty="0"/>
            </a:br>
            <a:r>
              <a:rPr lang="en" sz="1296" dirty="0"/>
              <a:t>     -8, -7, -6, … 0, 1, … 7</a:t>
            </a:r>
            <a:endParaRPr sz="1296" dirty="0"/>
          </a:p>
        </p:txBody>
      </p:sp>
      <p:graphicFrame>
        <p:nvGraphicFramePr>
          <p:cNvPr id="680" name="Google Shape;680;p23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1011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1000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1" name="Google Shape;681;p23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3" name="Google Shape;683;p23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4" name="Google Shape;684;p23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5" name="Google Shape;685;p23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6" name="Google Shape;686;p23"/>
          <p:cNvSpPr/>
          <p:nvPr/>
        </p:nvSpPr>
        <p:spPr>
          <a:xfrm>
            <a:off x="8441375" y="22347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7" name="Google Shape;687;p23"/>
          <p:cNvSpPr txBox="1"/>
          <p:nvPr/>
        </p:nvSpPr>
        <p:spPr>
          <a:xfrm>
            <a:off x="8699243" y="21350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8" name="Google Shape;688;p23"/>
          <p:cNvSpPr/>
          <p:nvPr/>
        </p:nvSpPr>
        <p:spPr>
          <a:xfrm>
            <a:off x="8450159" y="36063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9" name="Google Shape;689;p23"/>
          <p:cNvSpPr txBox="1"/>
          <p:nvPr/>
        </p:nvSpPr>
        <p:spPr>
          <a:xfrm>
            <a:off x="8708027" y="35066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90" name="Google Shape;690;p23"/>
          <p:cNvSpPr/>
          <p:nvPr/>
        </p:nvSpPr>
        <p:spPr>
          <a:xfrm>
            <a:off x="6948482" y="1250225"/>
            <a:ext cx="175225" cy="2734150"/>
          </a:xfrm>
          <a:custGeom>
            <a:avLst/>
            <a:gdLst/>
            <a:ahLst/>
            <a:cxnLst/>
            <a:rect l="l" t="t" r="r" b="b"/>
            <a:pathLst>
              <a:path w="7009" h="109366" extrusionOk="0">
                <a:moveTo>
                  <a:pt x="615" y="13001"/>
                </a:moveTo>
                <a:cubicBezTo>
                  <a:pt x="574" y="27257"/>
                  <a:pt x="-569" y="84481"/>
                  <a:pt x="369" y="98537"/>
                </a:cubicBezTo>
                <a:cubicBezTo>
                  <a:pt x="1307" y="112593"/>
                  <a:pt x="5137" y="113759"/>
                  <a:pt x="6244" y="97336"/>
                </a:cubicBezTo>
                <a:cubicBezTo>
                  <a:pt x="7351" y="80913"/>
                  <a:pt x="6882" y="16223"/>
                  <a:pt x="700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1" name="Google Shape;691;p23"/>
          <p:cNvSpPr/>
          <p:nvPr/>
        </p:nvSpPr>
        <p:spPr>
          <a:xfrm>
            <a:off x="1665067" y="4344862"/>
            <a:ext cx="1420850" cy="273025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1's and 2's Complement Encodings</a:t>
            </a:r>
            <a:endParaRPr/>
          </a:p>
        </p:txBody>
      </p:sp>
      <p:graphicFrame>
        <p:nvGraphicFramePr>
          <p:cNvPr id="697" name="Google Shape;697;p24"/>
          <p:cNvGraphicFramePr/>
          <p:nvPr/>
        </p:nvGraphicFramePr>
        <p:xfrm>
          <a:off x="977075" y="1386063"/>
          <a:ext cx="2389575" cy="32763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4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98" name="Google Shape;698;p24"/>
          <p:cNvGraphicFramePr/>
          <p:nvPr>
            <p:extLst>
              <p:ext uri="{D42A27DB-BD31-4B8C-83A1-F6EECF244321}">
                <p14:modId xmlns:p14="http://schemas.microsoft.com/office/powerpoint/2010/main" val="560757602"/>
              </p:ext>
            </p:extLst>
          </p:nvPr>
        </p:nvGraphicFramePr>
        <p:xfrm>
          <a:off x="4523275" y="1367878"/>
          <a:ext cx="3235800" cy="36573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6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 + 1 = 1111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 + 1 = 1110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+ 1 = 1101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 + 1 = </a:t>
                      </a:r>
                      <a:r>
                        <a:rPr lang="en" sz="1200" b="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</a:t>
                      </a:r>
                      <a:endParaRPr sz="1200" b="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 + 1 = 1011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 + 1 = 1010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 + 1 = 1001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2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9" name="Google Shape;699;p24"/>
          <p:cNvSpPr txBox="1"/>
          <p:nvPr/>
        </p:nvSpPr>
        <p:spPr>
          <a:xfrm>
            <a:off x="1459663" y="10780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700" name="Google Shape;700;p24"/>
          <p:cNvSpPr txBox="1"/>
          <p:nvPr/>
        </p:nvSpPr>
        <p:spPr>
          <a:xfrm>
            <a:off x="5119850" y="10689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01101 +  10111</a:t>
            </a:r>
            <a:br>
              <a:rPr lang="en"/>
            </a:br>
            <a:r>
              <a:rPr lang="en"/>
              <a:t>     *  9:  01001 --  -9 : 10110 + 1 = 10111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C: Carry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last step resulted in a carry value of 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V: Overflow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to the last step resulted in a carry value of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S: Sign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MSB in the result is set (i.e., a 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Z: Zero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bits in the result are cleared (i.e., 0)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06" name="Google Shape;7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Flags Explained!</a:t>
            </a:r>
            <a:endParaRPr/>
          </a:p>
        </p:txBody>
      </p:sp>
      <p:grpSp>
        <p:nvGrpSpPr>
          <p:cNvPr id="707" name="Google Shape;707;p25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08" name="Google Shape;708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09" name="Google Shape;709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3" name="Google Shape;713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19" name="Google Shape;719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723" name="Google Shape;723;p2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4" name="Google Shape;724;p25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25" name="Google Shape;725;p25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64414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5927650" y="3376350"/>
            <a:ext cx="1293850" cy="631200"/>
            <a:chOff x="4724300" y="3025200"/>
            <a:chExt cx="1293850" cy="631200"/>
          </a:xfrm>
        </p:grpSpPr>
        <p:grpSp>
          <p:nvGrpSpPr>
            <p:cNvPr id="735" name="Google Shape;735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36" name="Google Shape;736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40" name="Google Shape;740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cxnSp>
        <p:nvCxnSpPr>
          <p:cNvPr id="745" name="Google Shape;745;p25"/>
          <p:cNvCxnSpPr>
            <a:stCxn id="733" idx="2"/>
            <a:endCxn id="737" idx="0"/>
          </p:cNvCxnSpPr>
          <p:nvPr/>
        </p:nvCxnSpPr>
        <p:spPr>
          <a:xfrm flipH="1">
            <a:off x="6410525" y="1518150"/>
            <a:ext cx="632100" cy="18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25"/>
          <p:cNvCxnSpPr>
            <a:stCxn id="729" idx="2"/>
            <a:endCxn id="736" idx="0"/>
          </p:cNvCxnSpPr>
          <p:nvPr/>
        </p:nvCxnSpPr>
        <p:spPr>
          <a:xfrm flipH="1">
            <a:off x="6082325" y="1521700"/>
            <a:ext cx="513900" cy="18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5"/>
          <p:cNvCxnSpPr>
            <a:stCxn id="730" idx="2"/>
            <a:endCxn id="738" idx="0"/>
          </p:cNvCxnSpPr>
          <p:nvPr/>
        </p:nvCxnSpPr>
        <p:spPr>
          <a:xfrm flipH="1">
            <a:off x="6738725" y="2912350"/>
            <a:ext cx="3039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5"/>
          <p:cNvCxnSpPr/>
          <p:nvPr/>
        </p:nvCxnSpPr>
        <p:spPr>
          <a:xfrm flipH="1">
            <a:off x="6880200" y="2980000"/>
            <a:ext cx="1628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25"/>
          <p:cNvCxnSpPr>
            <a:endCxn id="739" idx="0"/>
          </p:cNvCxnSpPr>
          <p:nvPr/>
        </p:nvCxnSpPr>
        <p:spPr>
          <a:xfrm flipH="1">
            <a:off x="7066700" y="2988450"/>
            <a:ext cx="6387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50" name="Google Shape;750;p25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751" name="Google Shape;751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52" name="Google Shape;752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57" name="Google Shape;757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1's Complements</a:t>
            </a:r>
            <a:endParaRPr/>
          </a:p>
        </p:txBody>
      </p:sp>
      <p:sp>
        <p:nvSpPr>
          <p:cNvPr id="766" name="Google Shape;7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 (01101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</a:t>
            </a:r>
            <a:r>
              <a:rPr lang="en" b="1"/>
              <a:t> 1's complement </a:t>
            </a:r>
            <a:r>
              <a:rPr lang="en"/>
              <a:t>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767" name="Google Shape;767;p26"/>
          <p:cNvGrpSpPr/>
          <p:nvPr/>
        </p:nvGrpSpPr>
        <p:grpSpPr>
          <a:xfrm>
            <a:off x="6293825" y="1553150"/>
            <a:ext cx="2222400" cy="1345400"/>
            <a:chOff x="1046750" y="3115950"/>
            <a:chExt cx="2222400" cy="1345400"/>
          </a:xfrm>
        </p:grpSpPr>
        <p:grpSp>
          <p:nvGrpSpPr>
            <p:cNvPr id="768" name="Google Shape;768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69" name="Google Shape;769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74" name="Google Shape;774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79" name="Google Shape;77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3" name="Google Shape;783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4" name="Google Shape;784;p26"/>
            <p:cNvSpPr/>
            <p:nvPr/>
          </p:nvSpPr>
          <p:spPr>
            <a:xfrm>
              <a:off x="10467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786" name="Google Shape;786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6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792" name="Google Shape;792;p26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793" name="Google Shape;79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798" name="Google Shape;79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03" name="Google Shape;803;p26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645225" y="3572350"/>
            <a:ext cx="2070000" cy="1345400"/>
            <a:chOff x="1199150" y="3115950"/>
            <a:chExt cx="2070000" cy="1345400"/>
          </a:xfrm>
        </p:grpSpPr>
        <p:grpSp>
          <p:nvGrpSpPr>
            <p:cNvPr id="805" name="Google Shape;805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06" name="Google Shape;806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20" name="Google Shape;820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1" name="Google Shape;821;p26"/>
            <p:cNvSpPr/>
            <p:nvPr/>
          </p:nvSpPr>
          <p:spPr>
            <a:xfrm>
              <a:off x="11991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822" name="Google Shape;822;p26"/>
          <p:cNvGrpSpPr/>
          <p:nvPr/>
        </p:nvGrpSpPr>
        <p:grpSpPr>
          <a:xfrm>
            <a:off x="4421375" y="3210950"/>
            <a:ext cx="1293850" cy="326400"/>
            <a:chOff x="5547825" y="1226350"/>
            <a:chExt cx="1293850" cy="326400"/>
          </a:xfrm>
        </p:grpSpPr>
        <p:sp>
          <p:nvSpPr>
            <p:cNvPr id="823" name="Google Shape;82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827" name="Google Shape;827;p26"/>
          <p:cNvSpPr/>
          <p:nvPr/>
        </p:nvSpPr>
        <p:spPr>
          <a:xfrm>
            <a:off x="4057425" y="45913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4057425" y="32102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>
            <a:off x="7146850" y="4214550"/>
            <a:ext cx="1293850" cy="631200"/>
            <a:chOff x="4724300" y="3025200"/>
            <a:chExt cx="1293850" cy="631200"/>
          </a:xfrm>
        </p:grpSpPr>
        <p:grpSp>
          <p:nvGrpSpPr>
            <p:cNvPr id="831" name="Google Shape;831;p26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32" name="Google Shape;832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26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841" name="Google Shape;841;p26"/>
          <p:cNvSpPr/>
          <p:nvPr/>
        </p:nvSpPr>
        <p:spPr>
          <a:xfrm>
            <a:off x="6866775" y="34198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847" name="Google Shape;8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</a:t>
            </a:r>
            <a:r>
              <a:rPr lang="en" b="1"/>
              <a:t>2's complement</a:t>
            </a:r>
            <a:r>
              <a:rPr lang="en"/>
              <a:t>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848" name="Google Shape;848;p27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49" name="Google Shape;849;p2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4" name="Google Shape;854;p2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4" name="Google Shape;864;p2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5" name="Google Shape;865;p27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866" name="Google Shape;866;p27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7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7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0" name="Google Shape;870;p27"/>
          <p:cNvSpPr/>
          <p:nvPr/>
        </p:nvSpPr>
        <p:spPr>
          <a:xfrm>
            <a:off x="6508100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sp>
        <p:nvSpPr>
          <p:cNvPr id="871" name="Google Shape;871;p27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7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7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7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7"/>
          <p:cNvSpPr/>
          <p:nvPr/>
        </p:nvSpPr>
        <p:spPr>
          <a:xfrm>
            <a:off x="6508100" y="25954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grpSp>
        <p:nvGrpSpPr>
          <p:cNvPr id="876" name="Google Shape;876;p27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877" name="Google Shape;877;p2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 4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94" name="Google Shape;894;p2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5" name="Google Shape;895;p2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00" name="Google Shape;900;p2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04" name="Google Shape;904;p2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05" name="Google Shape;905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09" name="Google Shape;909;p2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0" name="Google Shape;910;p28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911" name="Google Shape;911;p28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64795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916" name="Google Shape;916;p28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0" name="Google Shape;920;p28"/>
          <p:cNvSpPr/>
          <p:nvPr/>
        </p:nvSpPr>
        <p:spPr>
          <a:xfrm>
            <a:off x="6479525" y="2566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922" name="Google Shape;922;p2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2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28" name="Google Shape;928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 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-25 - 4 = -29  =&gt; (-25) +  (-4)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38" name="Google Shape;938;p29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39" name="Google Shape;939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43" name="Google Shape;943;p29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44" name="Google Shape;944;p29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48" name="Google Shape;948;p29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9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6212825" y="1133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2" name="Google Shape;952;p29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3" name="Google Shape;953;p29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29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5" name="Google Shape;955;p29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6" name="Google Shape;956;p29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59" name="Google Shape;959;p29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60" name="Google Shape;960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964" name="Google Shape;964;p29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65" name="Google Shape;965;p29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69" name="Google Shape;969;p29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970" name="Google Shape;970;p29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71" name="Google Shape;971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75" name="Google Shape;975;p29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76" name="Google Shape;976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85" name="Google Shape;9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86" name="Google Shape;986;p30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87" name="Google Shape;987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991" name="Google Shape;991;p30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0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7" name="Google Shape;997;p30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30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9" name="Google Shape;999;p30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8: 001000, 9: 001001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5. 17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00" name="Google Shape;1000;p30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01" name="Google Shape;1001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05" name="Google Shape;1005;p30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10" name="Google Shape;1010;p30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11" name="Google Shape;1011;p30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0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19" name="Google Shape;1019;p30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20" name="Google Shape;1020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30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25" name="Google Shape;1025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34" name="Google Shape;103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35" name="Google Shape;1035;p31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36" name="Google Shape;1036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41" name="Google Shape;1041;p31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45" name="Google Shape;1045;p31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31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1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9" name="Google Shape;1049;p31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31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1" name="Google Shape;1051;p31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31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4" name="Google Shape;1054;p31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5" name="Google Shape;1055;p31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6" name="Google Shape;1056;p31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7: 000111, 4: 000100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-4: 111011+1 ⇒ 111100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57" name="Google Shape;1057;p31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58" name="Google Shape;1058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63" name="Google Shape;1063;p31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68" name="Google Shape;1068;p31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245325" y="802250"/>
            <a:ext cx="593100" cy="73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91;p14"/>
          <p:cNvSpPr/>
          <p:nvPr/>
        </p:nvSpPr>
        <p:spPr>
          <a:xfrm rot="-2999022">
            <a:off x="6158038" y="2204396"/>
            <a:ext cx="2715373" cy="2674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83" name="Google Shape;10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84" name="Google Shape;1084;p32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85" name="Google Shape;1085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89" name="Google Shape;1089;p32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90" name="Google Shape;1090;p32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94" name="Google Shape;1094;p32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32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5" name="Google Shape;1105;p32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5: 000101, 2: 000010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-5: 111010+1 ⇒ 111011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000010+1 ⇒ 000011 = -3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06" name="Google Shape;1106;p32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07" name="Google Shape;1107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11" name="Google Shape;1111;p32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12" name="Google Shape;1112;p3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16" name="Google Shape;1116;p32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17" name="Google Shape;1117;p3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18" name="Google Shape;1118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3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23" name="Google Shape;1123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132" name="Google Shape;113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dirty="0"/>
          </a:p>
        </p:txBody>
      </p:sp>
      <p:grpSp>
        <p:nvGrpSpPr>
          <p:cNvPr id="1133" name="Google Shape;1133;p33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134" name="Google Shape;1134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38" name="Google Shape;1138;p33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139" name="Google Shape;1139;p33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143" name="Google Shape;1143;p33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33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45" name="Google Shape;1145;p33"/>
          <p:cNvSpPr/>
          <p:nvPr/>
        </p:nvSpPr>
        <p:spPr>
          <a:xfrm>
            <a:off x="6212825" y="11286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6" name="Google Shape;1146;p33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7" name="Google Shape;1147;p33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8" name="Google Shape;1148;p33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9" name="Google Shape;1149;p33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0" name="Google Shape;1150;p33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1" name="Google Shape;1151;p33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3" name="Google Shape;1153;p33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4" name="Google Shape;1154;p33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16: 010000   3: 000011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-16: 110000  -3: 111101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010010+1 ⇒ 010011 = -19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55" name="Google Shape;1155;p33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56" name="Google Shape;1156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61" name="Google Shape;1161;p33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65" name="Google Shape;1165;p33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66" name="Google Shape;1166;p33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67" name="Google Shape;1167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33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72" name="Google Shape;1172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(1-digit):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</a:t>
            </a:r>
            <a:r>
              <a:rPr lang="en" b="1"/>
              <a:t>10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</a:t>
            </a:r>
            <a:r>
              <a:rPr lang="en" b="1"/>
              <a:t>18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371525" y="3012400"/>
          <a:ext cx="1225100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105" name="Google Shape;105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15" name="Google Shape;115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5"/>
          <p:cNvSpPr txBox="1"/>
          <p:nvPr/>
        </p:nvSpPr>
        <p:spPr>
          <a:xfrm>
            <a:off x="4219125" y="26648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-5400000">
            <a:off x="4675425" y="3372675"/>
            <a:ext cx="2096100" cy="232200"/>
          </a:xfrm>
          <a:prstGeom prst="curvedConnector3">
            <a:avLst>
              <a:gd name="adj1" fmla="val 53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(before)</a:t>
            </a:r>
            <a:endParaRPr sz="2466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" name="Google Shape;15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64" name="Google Shape;164;p16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65" name="Google Shape;165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83" name="Google Shape;183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4" name="Google Shape;184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2" name="Google Shape;192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3" name="Google Shape;193;p16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194" name="Google Shape;19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199" name="Google Shape;199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204" name="Google Shape;20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16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16" name="Google Shape;216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21" name="Google Shape;22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24" name="Google Shape;22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25" name="Google Shape;22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0" name="Google Shape;23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34" name="Google Shape;234;p16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39" name="Google Shape;239;p16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0" name="Google Shape;240;p16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242" name="Google Shape;242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247" name="Google Shape;247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57" name="Google Shape;257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59" name="Google Shape;259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60" name="Google Shape;260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1" name="Google Shape;261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6" name="Google Shape;266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70" name="Google Shape;270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6"/>
          <p:cNvSpPr/>
          <p:nvPr/>
        </p:nvSpPr>
        <p:spPr>
          <a:xfrm>
            <a:off x="3917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898550" y="26688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831500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(after)</a:t>
            </a:r>
            <a:endParaRPr sz="2466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285" name="Google Shape;285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300" name="Google Shape;30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03" name="Google Shape;30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1</a:t>
                  </a:r>
                  <a:endParaRPr dirty="0"/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308" name="Google Shape;30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9" name="Google Shape;30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10" name="Google Shape;31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11" name="Google Shape;31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13" name="Google Shape;313;p17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314" name="Google Shape;314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20" name="Google Shape;320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24" name="Google Shape;324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29" name="Google Shape;329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31" name="Google Shape;33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32" name="Google Shape;33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3" name="Google Shape;33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4" name="Google Shape;33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?</a:t>
                  </a:r>
                  <a:endParaRPr dirty="0"/>
                </a:p>
              </p:txBody>
            </p:sp>
            <p:sp>
              <p:nvSpPr>
                <p:cNvPr id="335" name="Google Shape;33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36" name="Google Shape;33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37" name="Google Shape;33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42" name="Google Shape;342;p17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343" name="Google Shape;34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348" name="Google Shape;348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353" name="Google Shape;35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aphicFrame>
        <p:nvGraphicFramePr>
          <p:cNvPr id="357" name="Google Shape;357;p17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17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59" name="Google Shape;359;p17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360" name="Google Shape;360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65" name="Google Shape;365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70" name="Google Shape;37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72" name="Google Shape;37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73" name="Google Shape;37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4" name="Google Shape;37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375" name="Google Shape;37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378" name="Google Shape;37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9" name="Google Shape;37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82" name="Google Shape;38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383" name="Google Shape;383;p17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aphicFrame>
        <p:nvGraphicFramePr>
          <p:cNvPr id="388" name="Google Shape;388;p17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" name="Google Shape;389;p17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391" name="Google Shape;3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401" name="Google Shape;401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406" name="Google Shape;406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7" name="Google Shape;407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09" name="Google Shape;409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0" name="Google Shape;410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11" name="Google Shape;411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3" name="Google Shape;413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414" name="Google Shape;414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5" name="Google Shape;415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16" name="Google Shape;416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17" name="Google Shape;417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18" name="Google Shape;418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419" name="Google Shape;419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424" name="Google Shape;424;p17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5" name="Google Shape;425;p17"/>
          <p:cNvSpPr/>
          <p:nvPr/>
        </p:nvSpPr>
        <p:spPr>
          <a:xfrm>
            <a:off x="68890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3926750" y="4114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7" name="Google Shape;427;p17"/>
          <p:cNvSpPr/>
          <p:nvPr/>
        </p:nvSpPr>
        <p:spPr>
          <a:xfrm>
            <a:off x="3831500" y="26498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434" name="Google Shape;434;p18"/>
          <p:cNvGrpSpPr/>
          <p:nvPr/>
        </p:nvGrpSpPr>
        <p:grpSpPr>
          <a:xfrm>
            <a:off x="2996200" y="3010650"/>
            <a:ext cx="2749450" cy="1661000"/>
            <a:chOff x="519700" y="3115950"/>
            <a:chExt cx="2749450" cy="1661000"/>
          </a:xfrm>
        </p:grpSpPr>
        <p:grpSp>
          <p:nvGrpSpPr>
            <p:cNvPr id="435" name="Google Shape;435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6" name="Google Shape;446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0" name="Google Shape;45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1" name="Google Shape;45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52" name="Google Shape;45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53" name="Google Shape;45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4" name="Google Shape;45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9" name="Google Shape;45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63" name="Google Shape;463;p18"/>
          <p:cNvGrpSpPr/>
          <p:nvPr/>
        </p:nvGrpSpPr>
        <p:grpSpPr>
          <a:xfrm>
            <a:off x="6069875" y="3010650"/>
            <a:ext cx="2749450" cy="1661000"/>
            <a:chOff x="519700" y="3115950"/>
            <a:chExt cx="2749450" cy="1661000"/>
          </a:xfrm>
        </p:grpSpPr>
        <p:grpSp>
          <p:nvGrpSpPr>
            <p:cNvPr id="464" name="Google Shape;464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79" name="Google Shape;479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81" name="Google Shape;481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82" name="Google Shape;482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3" name="Google Shape;483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7" name="Google Shape;487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8" name="Google Shape;488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92" name="Google Shape;492;p18"/>
          <p:cNvGrpSpPr/>
          <p:nvPr/>
        </p:nvGrpSpPr>
        <p:grpSpPr>
          <a:xfrm>
            <a:off x="4451800" y="2649250"/>
            <a:ext cx="1293850" cy="326400"/>
            <a:chOff x="5547825" y="1226350"/>
            <a:chExt cx="1293850" cy="326400"/>
          </a:xfrm>
        </p:grpSpPr>
        <p:sp>
          <p:nvSpPr>
            <p:cNvPr id="493" name="Google Shape;49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553675" y="415775"/>
            <a:ext cx="1293850" cy="326400"/>
            <a:chOff x="5547825" y="1226350"/>
            <a:chExt cx="1293850" cy="326400"/>
          </a:xfrm>
        </p:grpSpPr>
        <p:sp>
          <p:nvSpPr>
            <p:cNvPr id="498" name="Google Shape;49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7525475" y="2649250"/>
            <a:ext cx="1293850" cy="326400"/>
            <a:chOff x="5547825" y="1226350"/>
            <a:chExt cx="1293850" cy="326400"/>
          </a:xfrm>
        </p:grpSpPr>
        <p:sp>
          <p:nvSpPr>
            <p:cNvPr id="503" name="Google Shape;50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7" name="Google Shape;507;p18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8" name="Google Shape;508;p18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09" name="Google Shape;509;p18"/>
          <p:cNvGrpSpPr/>
          <p:nvPr/>
        </p:nvGrpSpPr>
        <p:grpSpPr>
          <a:xfrm>
            <a:off x="3098075" y="800850"/>
            <a:ext cx="2749450" cy="1661000"/>
            <a:chOff x="519700" y="3115950"/>
            <a:chExt cx="2749450" cy="1661000"/>
          </a:xfrm>
        </p:grpSpPr>
        <p:grpSp>
          <p:nvGrpSpPr>
            <p:cNvPr id="510" name="Google Shape;510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11" name="Google Shape;511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20" name="Google Shape;52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22" name="Google Shape;52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23" name="Google Shape;52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4" name="Google Shape;52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25" name="Google Shape;52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28" name="Google Shape;52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9" name="Google Shape;52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33" name="Google Shape;533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4" name="Google Shape;534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graphicFrame>
        <p:nvGraphicFramePr>
          <p:cNvPr id="538" name="Google Shape;538;p18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9" name="Google Shape;539;p18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40" name="Google Shape;540;p18"/>
          <p:cNvGrpSpPr/>
          <p:nvPr/>
        </p:nvGrpSpPr>
        <p:grpSpPr>
          <a:xfrm>
            <a:off x="7601675" y="415775"/>
            <a:ext cx="1293850" cy="326400"/>
            <a:chOff x="5547825" y="1226350"/>
            <a:chExt cx="1293850" cy="326400"/>
          </a:xfrm>
        </p:grpSpPr>
        <p:sp>
          <p:nvSpPr>
            <p:cNvPr id="541" name="Google Shape;541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6146075" y="800850"/>
            <a:ext cx="2749450" cy="1661000"/>
            <a:chOff x="519700" y="3115950"/>
            <a:chExt cx="2749450" cy="1661000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56" name="Google Shape;556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59" name="Google Shape;559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0" name="Google Shape;560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64" name="Google Shape;564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5" name="Google Shape;565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69" name="Google Shape;569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0" name="Google Shape;57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574" name="Google Shape;574;p18"/>
          <p:cNvSpPr/>
          <p:nvPr/>
        </p:nvSpPr>
        <p:spPr>
          <a:xfrm>
            <a:off x="7231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7155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4183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4107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>
            <p:extLst>
              <p:ext uri="{D42A27DB-BD31-4B8C-83A1-F6EECF244321}">
                <p14:modId xmlns:p14="http://schemas.microsoft.com/office/powerpoint/2010/main" val="2806443398"/>
              </p:ext>
            </p:extLst>
          </p:nvPr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192369"/>
              </p:ext>
            </p:extLst>
          </p:nvPr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/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1</a:t>
            </a:r>
            <a:endParaRPr strike="sngStrike" dirty="0"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/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technique to encode both positive and negative numbers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uses the same algorithm to perform addition, subtraction performed by the addition of complements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Complement: </a:t>
            </a:r>
            <a:r>
              <a:rPr lang="en" i="1" dirty="0"/>
              <a:t>a thing that completes or brings to perfection: </a:t>
            </a:r>
            <a:endParaRPr i="1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dirty="0"/>
              <a:t>Radix 10:</a:t>
            </a:r>
            <a:endParaRPr lang="en-US" sz="1600" i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600" i="1" dirty="0"/>
              <a:t>10's complement</a:t>
            </a: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x =   10; x =   3		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y = 100; y = 54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 dirty="0"/>
              <a:t>9's complement</a:t>
            </a:r>
            <a:endParaRPr sz="17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a =   9;  a =   2</a:t>
            </a:r>
            <a:endParaRPr lang="en-US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46 + b = 99;  b = 53</a:t>
            </a:r>
            <a:br>
              <a:rPr lang="en-US" dirty="0"/>
            </a:br>
            <a:endParaRPr lang="en-US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As we shall see, for Base 2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2’s complement of X is: –X  (~X + 1)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1’s complement of X is: ~X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/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(1 0…0 )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oogle Shape;658;p21">
            <a:extLst>
              <a:ext uri="{FF2B5EF4-FFF2-40B4-BE49-F238E27FC236}">
                <a16:creationId xmlns:a16="http://schemas.microsoft.com/office/drawing/2014/main" id="{CD8E5B2E-CD65-B149-96B1-AB9CA2C93706}"/>
              </a:ext>
            </a:extLst>
          </p:cNvPr>
          <p:cNvGraphicFramePr/>
          <p:nvPr/>
        </p:nvGraphicFramePr>
        <p:xfrm>
          <a:off x="6936900" y="129250"/>
          <a:ext cx="1895400" cy="11886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9FD859F-FDC7-6344-A9DE-57BA1C85ADBD}"/>
              </a:ext>
            </a:extLst>
          </p:cNvPr>
          <p:cNvSpPr txBox="1">
            <a:spLocks/>
          </p:cNvSpPr>
          <p:nvPr/>
        </p:nvSpPr>
        <p:spPr>
          <a:xfrm>
            <a:off x="3209486" y="2110281"/>
            <a:ext cx="6023497" cy="212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12500"/>
            </a:pPr>
            <a:r>
              <a:rPr lang="en-US" sz="1600" dirty="0"/>
              <a:t>Radix 2:</a:t>
            </a:r>
            <a:endParaRPr lang="en-US" sz="1400" i="1" dirty="0"/>
          </a:p>
          <a:p>
            <a:pPr lvl="1" indent="-314960">
              <a:buSzPct val="100000"/>
            </a:pPr>
            <a:r>
              <a:rPr lang="en-US" i="1" dirty="0"/>
              <a:t>2's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x = 1 0000	;  x = 1001  	</a:t>
            </a:r>
          </a:p>
          <a:p>
            <a:pPr lvl="2" indent="-304164">
              <a:buSzPct val="100000"/>
            </a:pPr>
            <a:r>
              <a:rPr lang="en-US" sz="1200" dirty="0"/>
              <a:t>0010 1110  +  y = 1 0000 0000	;  y = 1101 0010</a:t>
            </a:r>
          </a:p>
          <a:p>
            <a:pPr lvl="1" indent="-304165">
              <a:buSzPct val="100000"/>
            </a:pPr>
            <a:r>
              <a:rPr lang="en-US" sz="1600" dirty="0"/>
              <a:t>1's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a =   1111 	; a = 1000	</a:t>
            </a:r>
          </a:p>
          <a:p>
            <a:pPr lvl="2" indent="-304164">
              <a:buSzPct val="100000"/>
            </a:pPr>
            <a:r>
              <a:rPr lang="en-US" sz="1200" dirty="0"/>
              <a:t>0010 1110  +  b =   1111 1111 	; b = 1101 0001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2498</Words>
  <Application>Microsoft Macintosh PowerPoint</Application>
  <PresentationFormat>On-screen Show (16:9)</PresentationFormat>
  <Paragraphs>1079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Arial</vt:lpstr>
      <vt:lpstr>Source Code Pro</vt:lpstr>
      <vt:lpstr>Simple Light</vt:lpstr>
      <vt:lpstr>Mathematical Operations</vt:lpstr>
      <vt:lpstr>Binary Addition:</vt:lpstr>
      <vt:lpstr>Binary Addition (1-digit):</vt:lpstr>
      <vt:lpstr>In Binary (before)</vt:lpstr>
      <vt:lpstr>In Binary (after)</vt:lpstr>
      <vt:lpstr>Binary Addition: Practice</vt:lpstr>
      <vt:lpstr>Binary Subtraction (via Borrow)</vt:lpstr>
      <vt:lpstr>Binary Subtraction (via Borrow)</vt:lpstr>
      <vt:lpstr>Method of Complements</vt:lpstr>
      <vt:lpstr>Method of Complements</vt:lpstr>
      <vt:lpstr>Method of Complements</vt:lpstr>
      <vt:lpstr>Comparison of 1's and 2's Complement Encodings</vt:lpstr>
      <vt:lpstr>Status Flags Explained!</vt:lpstr>
      <vt:lpstr>Algorithm: Subtraction via 1's Complements</vt:lpstr>
      <vt:lpstr>Algorithm: Subtraction via 2's Complement</vt:lpstr>
      <vt:lpstr>Algorithm: Subtraction via 2's Complement</vt:lpstr>
      <vt:lpstr>Practice: Addition and Subtraction</vt:lpstr>
      <vt:lpstr>Practice: Addition and Subtraction</vt:lpstr>
      <vt:lpstr>Practice: Addition and Subtraction</vt:lpstr>
      <vt:lpstr>Practice: Addition and Subtraction</vt:lpstr>
      <vt:lpstr>Practice: Addition and Subtraction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5</cp:revision>
  <dcterms:modified xsi:type="dcterms:W3CDTF">2023-04-11T23:03:18Z</dcterms:modified>
</cp:coreProperties>
</file>