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67" r:id="rId2"/>
    <p:sldId id="268" r:id="rId3"/>
    <p:sldId id="269" r:id="rId4"/>
    <p:sldId id="283" r:id="rId5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7"/>
      <p:bold r:id="rId8"/>
      <p:italic r:id="rId9"/>
      <p:boldItalic r:id="rId10"/>
    </p:embeddedFont>
    <p:embeddedFont>
      <p:font typeface="Source Sans Pro" panose="020B0503030403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A15"/>
    <a:srgbClr val="EF0A00"/>
    <a:srgbClr val="D2566B"/>
    <a:srgbClr val="D27A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26F069-2299-49AF-AEED-E70C2D379805}">
  <a:tblStyle styleId="{CD26F069-2299-49AF-AEED-E70C2D3798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f1bcb9d487_0_3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f1bcb9d487_0_3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f349249ffe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f349249ffe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f349249ffe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f349249ffe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f349249ffe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f349249ffe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53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Multiplication</a:t>
            </a:r>
            <a:endParaRPr dirty="0"/>
          </a:p>
        </p:txBody>
      </p:sp>
      <p:sp>
        <p:nvSpPr>
          <p:cNvPr id="580" name="Google Shape;58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Consider:  109 x 13 = 1417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Approach: Successive Additions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Consider:  9 + 9 + 9 .. + 9 (13 times) = </a:t>
            </a:r>
            <a:r>
              <a:rPr lang="en" dirty="0">
                <a:solidFill>
                  <a:srgbClr val="000000"/>
                </a:solidFill>
              </a:rPr>
              <a:t>?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What is carry value for the 10's column?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Approach: Long Multiplication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81" name="Google Shape;581;p24"/>
          <p:cNvSpPr txBox="1"/>
          <p:nvPr/>
        </p:nvSpPr>
        <p:spPr>
          <a:xfrm>
            <a:off x="7177799" y="624740"/>
            <a:ext cx="14208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  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</a:t>
            </a:r>
            <a:endParaRPr/>
          </a:p>
        </p:txBody>
      </p:sp>
      <p:cxnSp>
        <p:nvCxnSpPr>
          <p:cNvPr id="582" name="Google Shape;582;p24"/>
          <p:cNvCxnSpPr/>
          <p:nvPr/>
        </p:nvCxnSpPr>
        <p:spPr>
          <a:xfrm>
            <a:off x="8752799" y="700940"/>
            <a:ext cx="0" cy="28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83" name="Google Shape;583;p24"/>
          <p:cNvSpPr txBox="1"/>
          <p:nvPr/>
        </p:nvSpPr>
        <p:spPr>
          <a:xfrm>
            <a:off x="8598599" y="2000565"/>
            <a:ext cx="5397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x13</a:t>
            </a:r>
            <a:endParaRPr/>
          </a:p>
        </p:txBody>
      </p:sp>
      <p:sp>
        <p:nvSpPr>
          <p:cNvPr id="584" name="Google Shape;584;p24"/>
          <p:cNvSpPr/>
          <p:nvPr/>
        </p:nvSpPr>
        <p:spPr>
          <a:xfrm>
            <a:off x="7949783" y="306790"/>
            <a:ext cx="324300" cy="31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11</a:t>
            </a:r>
            <a:endParaRPr sz="1000"/>
          </a:p>
        </p:txBody>
      </p:sp>
      <p:sp>
        <p:nvSpPr>
          <p:cNvPr id="585" name="Google Shape;585;p24"/>
          <p:cNvSpPr/>
          <p:nvPr/>
        </p:nvSpPr>
        <p:spPr>
          <a:xfrm>
            <a:off x="8274196" y="306790"/>
            <a:ext cx="324300" cy="31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86" name="Google Shape;586;p24"/>
          <p:cNvSpPr/>
          <p:nvPr/>
        </p:nvSpPr>
        <p:spPr>
          <a:xfrm>
            <a:off x="7966924" y="3694940"/>
            <a:ext cx="2874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7" name="Google Shape;587;p24"/>
          <p:cNvSpPr/>
          <p:nvPr/>
        </p:nvSpPr>
        <p:spPr>
          <a:xfrm>
            <a:off x="8254324" y="3694940"/>
            <a:ext cx="2874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88" name="Google Shape;588;p24"/>
          <p:cNvSpPr/>
          <p:nvPr/>
        </p:nvSpPr>
        <p:spPr>
          <a:xfrm>
            <a:off x="7679524" y="3694940"/>
            <a:ext cx="2874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9" name="Google Shape;589;p24"/>
          <p:cNvSpPr/>
          <p:nvPr/>
        </p:nvSpPr>
        <p:spPr>
          <a:xfrm>
            <a:off x="7634512" y="306790"/>
            <a:ext cx="324300" cy="31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4"/>
          <p:cNvSpPr/>
          <p:nvPr/>
        </p:nvSpPr>
        <p:spPr>
          <a:xfrm>
            <a:off x="7310099" y="306790"/>
            <a:ext cx="324300" cy="31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4"/>
          <p:cNvSpPr/>
          <p:nvPr/>
        </p:nvSpPr>
        <p:spPr>
          <a:xfrm>
            <a:off x="7392124" y="3694940"/>
            <a:ext cx="2874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2" name="Google Shape;592;p24"/>
          <p:cNvSpPr/>
          <p:nvPr/>
        </p:nvSpPr>
        <p:spPr>
          <a:xfrm>
            <a:off x="6890399" y="3694940"/>
            <a:ext cx="2874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593" name="Google Shape;593;p24"/>
          <p:cNvSpPr txBox="1"/>
          <p:nvPr/>
        </p:nvSpPr>
        <p:spPr>
          <a:xfrm>
            <a:off x="1162904" y="2922744"/>
            <a:ext cx="1959000" cy="217902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(a)</a:t>
            </a:r>
            <a:b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(b)</a:t>
            </a:r>
            <a:b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(a*9)*1</a:t>
            </a:r>
            <a:b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000</a:t>
            </a:r>
            <a:r>
              <a:rPr lang="en" sz="13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(a*0)*10</a:t>
            </a:r>
            <a:b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+ 013</a:t>
            </a:r>
            <a:r>
              <a:rPr lang="en" sz="13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(a*1)*100</a:t>
            </a:r>
            <a:b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3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4" name="Google Shape;594;p24"/>
          <p:cNvSpPr txBox="1"/>
          <p:nvPr/>
        </p:nvSpPr>
        <p:spPr>
          <a:xfrm>
            <a:off x="4117562" y="2653325"/>
            <a:ext cx="2087400" cy="24621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 (b)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 (b)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 (a*9)*1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(b*0)*10</a:t>
            </a:r>
            <a:b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013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(a*1)*100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66AAA-13B3-5F41-9ECF-8F0275A8228B}"/>
              </a:ext>
            </a:extLst>
          </p:cNvPr>
          <p:cNvSpPr txBox="1"/>
          <p:nvPr/>
        </p:nvSpPr>
        <p:spPr>
          <a:xfrm>
            <a:off x="83780" y="3282044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Bookkeeping of</a:t>
            </a:r>
            <a:br>
              <a:rPr lang="en-US" sz="1000" dirty="0"/>
            </a:br>
            <a:r>
              <a:rPr lang="en-US" sz="1000" dirty="0"/>
              <a:t>N products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F3643EB1-B443-774D-84B3-EE14E4F3AE3C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697527" y="3599162"/>
            <a:ext cx="518973" cy="6849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A8D971-C1F4-204B-81F0-AAA0770126F0}"/>
              </a:ext>
            </a:extLst>
          </p:cNvPr>
          <p:cNvSpPr txBox="1"/>
          <p:nvPr/>
        </p:nvSpPr>
        <p:spPr>
          <a:xfrm>
            <a:off x="5990895" y="1656160"/>
            <a:ext cx="953009" cy="410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Produce sum incrementally 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E8F0EA12-A9ED-B84B-8A0E-D7064C43D2C2}"/>
              </a:ext>
            </a:extLst>
          </p:cNvPr>
          <p:cNvCxnSpPr>
            <a:stCxn id="9" idx="2"/>
            <a:endCxn id="594" idx="3"/>
          </p:cNvCxnSpPr>
          <p:nvPr/>
        </p:nvCxnSpPr>
        <p:spPr>
          <a:xfrm rot="5400000">
            <a:off x="5427368" y="2844384"/>
            <a:ext cx="1817626" cy="2624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8233AB63-869E-CF48-AA4D-50C0A53CA060}"/>
              </a:ext>
            </a:extLst>
          </p:cNvPr>
          <p:cNvCxnSpPr>
            <a:stCxn id="9" idx="3"/>
          </p:cNvCxnSpPr>
          <p:nvPr/>
        </p:nvCxnSpPr>
        <p:spPr>
          <a:xfrm>
            <a:off x="6943904" y="1861475"/>
            <a:ext cx="591920" cy="14205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3D3AFCC-C400-BD41-8134-DD317CBAC753}"/>
              </a:ext>
            </a:extLst>
          </p:cNvPr>
          <p:cNvSpPr/>
          <p:nvPr/>
        </p:nvSpPr>
        <p:spPr>
          <a:xfrm>
            <a:off x="6164035" y="2242750"/>
            <a:ext cx="179089" cy="1276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B1540D5-CD9F-144E-9164-7D22947AF453}"/>
              </a:ext>
            </a:extLst>
          </p:cNvPr>
          <p:cNvSpPr/>
          <p:nvPr/>
        </p:nvSpPr>
        <p:spPr>
          <a:xfrm rot="5400000">
            <a:off x="4817342" y="1754122"/>
            <a:ext cx="228658" cy="6041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Google Shape;60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 for Decimal Multiplication</a:t>
            </a:r>
            <a:endParaRPr dirty="0"/>
          </a:p>
        </p:txBody>
      </p:sp>
      <p:sp>
        <p:nvSpPr>
          <p:cNvPr id="602" name="Google Shape;602;p25"/>
          <p:cNvSpPr txBox="1">
            <a:spLocks noGrp="1"/>
          </p:cNvSpPr>
          <p:nvPr>
            <p:ph type="body" idx="1"/>
          </p:nvPr>
        </p:nvSpPr>
        <p:spPr>
          <a:xfrm>
            <a:off x="410825" y="1185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Consider a number is an array:</a:t>
            </a:r>
          </a:p>
          <a:p>
            <a:pPr marL="457200" lvl="1" indent="0">
              <a:buNone/>
            </a:pPr>
            <a:r>
              <a:rPr lang="en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int[]  B = { 9, 0, 1 };</a:t>
            </a:r>
          </a:p>
          <a:p>
            <a:pPr marL="285750" indent="-285750"/>
            <a:r>
              <a:rPr lang="en" dirty="0"/>
              <a:t>Base10 Algorithm:</a:t>
            </a:r>
          </a:p>
          <a:p>
            <a:pPr marL="457200" lvl="1" indent="0">
              <a:buNone/>
            </a:pPr>
            <a: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sum = 0;</a:t>
            </a:r>
            <a:b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</a:br>
            <a: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for (d = 0 ; d &lt; 3 ; d ++ ) {</a:t>
            </a:r>
            <a:b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</a:br>
            <a: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     sum += A * B[d];</a:t>
            </a:r>
            <a:b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</a:br>
            <a: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     A = A </a:t>
            </a:r>
            <a:r>
              <a:rPr lang="en" sz="1800" dirty="0">
                <a:solidFill>
                  <a:srgbClr val="FF0000"/>
                </a:solidFill>
                <a:latin typeface="Source Sans Pro" panose="020F0502020204030204" pitchFamily="34" charset="0"/>
                <a:ea typeface="Source Sans Pro" panose="020F0502020204030204" pitchFamily="34" charset="0"/>
              </a:rPr>
              <a:t>* 10</a:t>
            </a:r>
            <a: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 ;  // Base 10 shift left</a:t>
            </a:r>
            <a:b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</a:br>
            <a: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}</a:t>
            </a:r>
          </a:p>
          <a:p>
            <a:pPr marL="342900"/>
            <a:r>
              <a:rPr lang="en" sz="2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Complexity:  O(#digits)</a:t>
            </a:r>
          </a:p>
          <a:p>
            <a:pPr marL="800100" lvl="1"/>
            <a:r>
              <a:rPr lang="en-US" dirty="0"/>
              <a:t>For 2^32, at most 10 iterations</a:t>
            </a:r>
            <a:endParaRPr dirty="0"/>
          </a:p>
        </p:txBody>
      </p:sp>
      <p:sp>
        <p:nvSpPr>
          <p:cNvPr id="603" name="Google Shape;603;p25"/>
          <p:cNvSpPr txBox="1"/>
          <p:nvPr/>
        </p:nvSpPr>
        <p:spPr>
          <a:xfrm>
            <a:off x="6584463" y="436800"/>
            <a:ext cx="2087400" cy="24621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 (a)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 (b)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 (a*9)*1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(b*0)*10</a:t>
            </a:r>
            <a:b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117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013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(A*1)*100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4" name="Google Shape;604;p25"/>
          <p:cNvSpPr txBox="1"/>
          <p:nvPr/>
        </p:nvSpPr>
        <p:spPr>
          <a:xfrm>
            <a:off x="4363783" y="1656000"/>
            <a:ext cx="2087400" cy="24621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(A)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(B)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 (A*1)  * 9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(A*10) * 0</a:t>
            </a:r>
            <a:b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117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013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(A*100)* 1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5" name="Google Shape;605;p25"/>
          <p:cNvSpPr txBox="1"/>
          <p:nvPr/>
        </p:nvSpPr>
        <p:spPr>
          <a:xfrm>
            <a:off x="4340325" y="1315625"/>
            <a:ext cx="9831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reframe:</a:t>
            </a:r>
            <a:endParaRPr dirty="0"/>
          </a:p>
        </p:txBody>
      </p:sp>
      <p:sp>
        <p:nvSpPr>
          <p:cNvPr id="606" name="Google Shape;606;p25"/>
          <p:cNvSpPr txBox="1"/>
          <p:nvPr/>
        </p:nvSpPr>
        <p:spPr>
          <a:xfrm>
            <a:off x="6552250" y="78300"/>
            <a:ext cx="9831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original:</a:t>
            </a:r>
            <a:endParaRPr/>
          </a:p>
        </p:txBody>
      </p:sp>
      <p:cxnSp>
        <p:nvCxnSpPr>
          <p:cNvPr id="607" name="Google Shape;607;p25"/>
          <p:cNvCxnSpPr>
            <a:stCxn id="606" idx="1"/>
          </p:cNvCxnSpPr>
          <p:nvPr/>
        </p:nvCxnSpPr>
        <p:spPr>
          <a:xfrm flipH="1">
            <a:off x="5233750" y="278400"/>
            <a:ext cx="1318500" cy="11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8" name="Google Shape;608;p25"/>
          <p:cNvSpPr txBox="1"/>
          <p:nvPr/>
        </p:nvSpPr>
        <p:spPr>
          <a:xfrm>
            <a:off x="5775925" y="4418350"/>
            <a:ext cx="280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commutative operation</a:t>
            </a:r>
            <a:endParaRPr/>
          </a:p>
        </p:txBody>
      </p:sp>
      <p:cxnSp>
        <p:nvCxnSpPr>
          <p:cNvPr id="609" name="Google Shape;609;p25"/>
          <p:cNvCxnSpPr>
            <a:stCxn id="608" idx="0"/>
          </p:cNvCxnSpPr>
          <p:nvPr/>
        </p:nvCxnSpPr>
        <p:spPr>
          <a:xfrm rot="-5400000">
            <a:off x="6549475" y="2873050"/>
            <a:ext cx="2175600" cy="915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B7EE960-B8BB-3649-B1D9-369520D95502}"/>
              </a:ext>
            </a:extLst>
          </p:cNvPr>
          <p:cNvSpPr/>
          <p:nvPr/>
        </p:nvSpPr>
        <p:spPr>
          <a:xfrm>
            <a:off x="4363783" y="1656000"/>
            <a:ext cx="2092403" cy="24621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9C24EB2-B74A-F140-8449-D36689AC7392}"/>
              </a:ext>
            </a:extLst>
          </p:cNvPr>
          <p:cNvSpPr/>
          <p:nvPr/>
        </p:nvSpPr>
        <p:spPr>
          <a:xfrm>
            <a:off x="4274338" y="3281969"/>
            <a:ext cx="1733323" cy="178441"/>
          </a:xfrm>
          <a:prstGeom prst="roundRect">
            <a:avLst/>
          </a:prstGeom>
          <a:solidFill>
            <a:srgbClr val="FF6A1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Google Shape;61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for Binary Multiplication</a:t>
            </a:r>
            <a:endParaRPr/>
          </a:p>
        </p:txBody>
      </p:sp>
      <p:sp>
        <p:nvSpPr>
          <p:cNvPr id="617" name="Google Shape;617;p26"/>
          <p:cNvSpPr txBox="1">
            <a:spLocks noGrp="1"/>
          </p:cNvSpPr>
          <p:nvPr>
            <p:ph type="body" idx="1"/>
          </p:nvPr>
        </p:nvSpPr>
        <p:spPr>
          <a:xfrm>
            <a:off x="410825" y="1185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Base 2 Algorithm:</a:t>
            </a:r>
          </a:p>
          <a:p>
            <a:pPr marL="457200" lvl="1" indent="0">
              <a:buNone/>
            </a:pP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sum = 0;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(d = 0 ; d &lt; 3 ; d ++ ) {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if (B[d]  == 1) {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sum += A   </a:t>
            </a:r>
            <a:r>
              <a:rPr lang="en" sz="1800" strike="sngStrike" dirty="0">
                <a:latin typeface="Source Sans Pro" panose="020B0503030403020204" pitchFamily="34" charset="0"/>
                <a:ea typeface="Source Sans Pro" panose="020B0503030403020204" pitchFamily="34" charset="0"/>
              </a:rPr>
              <a:t>*   B[d]</a:t>
            </a: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}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</a:t>
            </a:r>
            <a:r>
              <a:rPr lang="en" sz="1800" strike="sngStrike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= A * 2 ;  </a:t>
            </a: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// Base 2 shift left</a:t>
            </a:r>
            <a:br>
              <a:rPr lang="en" sz="1800" strike="sngStrike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A = A &lt;&lt; 1 ;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endParaRPr lang="en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/>
            <a:r>
              <a:rPr lang="en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Complexity:  O(</a:t>
            </a:r>
            <a:r>
              <a:rPr lang="en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word_size</a:t>
            </a:r>
            <a:r>
              <a:rPr lang="en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800100" lvl="1"/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 MIPS, at most 32 iterations</a:t>
            </a:r>
            <a:endParaRPr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35B3C9D-5461-C242-8B48-D32483264857}"/>
              </a:ext>
            </a:extLst>
          </p:cNvPr>
          <p:cNvSpPr/>
          <p:nvPr/>
        </p:nvSpPr>
        <p:spPr>
          <a:xfrm>
            <a:off x="6075622" y="2366487"/>
            <a:ext cx="184731" cy="17490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724A5A9-6E87-E94B-B2D0-EAD32E5FB9E3}"/>
              </a:ext>
            </a:extLst>
          </p:cNvPr>
          <p:cNvSpPr/>
          <p:nvPr/>
        </p:nvSpPr>
        <p:spPr>
          <a:xfrm rot="5400000">
            <a:off x="4630888" y="1805425"/>
            <a:ext cx="178441" cy="6041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618;p26">
            <a:extLst>
              <a:ext uri="{FF2B5EF4-FFF2-40B4-BE49-F238E27FC236}">
                <a16:creationId xmlns:a16="http://schemas.microsoft.com/office/drawing/2014/main" id="{FA3B6557-1B6E-3E41-B6A6-8779C76BC8AB}"/>
              </a:ext>
            </a:extLst>
          </p:cNvPr>
          <p:cNvSpPr txBox="1"/>
          <p:nvPr/>
        </p:nvSpPr>
        <p:spPr>
          <a:xfrm>
            <a:off x="6398116" y="436800"/>
            <a:ext cx="2335059" cy="309928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0010   (a =  2)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  1011   (b = 11)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----------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0010   (a*1)* 2^0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0 010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 2^1</a:t>
            </a:r>
            <a:b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 00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(a*0)* 2^4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+ 001 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000 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 2^8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0001 0110   (a*b = 22)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" name="Google Shape;621;p26">
            <a:extLst>
              <a:ext uri="{FF2B5EF4-FFF2-40B4-BE49-F238E27FC236}">
                <a16:creationId xmlns:a16="http://schemas.microsoft.com/office/drawing/2014/main" id="{4CC4A2F9-B052-A04D-B953-268CD766494F}"/>
              </a:ext>
            </a:extLst>
          </p:cNvPr>
          <p:cNvSpPr txBox="1"/>
          <p:nvPr/>
        </p:nvSpPr>
        <p:spPr>
          <a:xfrm>
            <a:off x="6307321" y="78300"/>
            <a:ext cx="9831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original:</a:t>
            </a:r>
            <a:endParaRPr dirty="0"/>
          </a:p>
        </p:txBody>
      </p:sp>
      <p:cxnSp>
        <p:nvCxnSpPr>
          <p:cNvPr id="17" name="Google Shape;622;p26">
            <a:extLst>
              <a:ext uri="{FF2B5EF4-FFF2-40B4-BE49-F238E27FC236}">
                <a16:creationId xmlns:a16="http://schemas.microsoft.com/office/drawing/2014/main" id="{0FCFCFB2-B0B0-C24D-A6B1-B14C6DF569E4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988821" y="278400"/>
            <a:ext cx="1318500" cy="11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618;p26">
            <a:extLst>
              <a:ext uri="{FF2B5EF4-FFF2-40B4-BE49-F238E27FC236}">
                <a16:creationId xmlns:a16="http://schemas.microsoft.com/office/drawing/2014/main" id="{08BD8DDB-55D0-CE4A-B613-4E4E32FAEE6B}"/>
              </a:ext>
            </a:extLst>
          </p:cNvPr>
          <p:cNvSpPr txBox="1"/>
          <p:nvPr/>
        </p:nvSpPr>
        <p:spPr>
          <a:xfrm>
            <a:off x="4003261" y="1691379"/>
            <a:ext cx="2335059" cy="309928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0010   (a =  2)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  1011   (b = 11)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----------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0010   (a*2^0)* 1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0 010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(a*2^1)* 1</a:t>
            </a:r>
            <a:b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 00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(a*2^4)* 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+ 001 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000 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(a*2^8)* 1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0001 0110   (a*b = 10)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FF99438-ADEC-B948-B5EC-5D1D8FF11F64}"/>
              </a:ext>
            </a:extLst>
          </p:cNvPr>
          <p:cNvSpPr/>
          <p:nvPr/>
        </p:nvSpPr>
        <p:spPr>
          <a:xfrm>
            <a:off x="4003261" y="1691379"/>
            <a:ext cx="2335058" cy="30992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EE5BB0F-103C-DE4D-8A89-89A9818893A2}"/>
              </a:ext>
            </a:extLst>
          </p:cNvPr>
          <p:cNvSpPr/>
          <p:nvPr/>
        </p:nvSpPr>
        <p:spPr>
          <a:xfrm>
            <a:off x="6075622" y="2366487"/>
            <a:ext cx="184731" cy="17490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59D5257-0C2F-4446-AB10-6B1D55E6CF3B}"/>
              </a:ext>
            </a:extLst>
          </p:cNvPr>
          <p:cNvSpPr/>
          <p:nvPr/>
        </p:nvSpPr>
        <p:spPr>
          <a:xfrm rot="5400000">
            <a:off x="4630888" y="1805425"/>
            <a:ext cx="178441" cy="6041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Google Shape;61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for Binary Multiplication</a:t>
            </a:r>
            <a:endParaRPr/>
          </a:p>
        </p:txBody>
      </p:sp>
      <p:sp>
        <p:nvSpPr>
          <p:cNvPr id="617" name="Google Shape;617;p26"/>
          <p:cNvSpPr txBox="1">
            <a:spLocks noGrp="1"/>
          </p:cNvSpPr>
          <p:nvPr>
            <p:ph type="body" idx="1"/>
          </p:nvPr>
        </p:nvSpPr>
        <p:spPr>
          <a:xfrm>
            <a:off x="410825" y="1185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Use the register as an stack</a:t>
            </a:r>
          </a:p>
          <a:p>
            <a:pPr marL="285750" indent="-285750"/>
            <a:r>
              <a:rPr lang="en" dirty="0"/>
              <a:t>Base 2 Algorithm:</a:t>
            </a:r>
          </a:p>
          <a:p>
            <a:pPr marL="457200" lvl="1" indent="0">
              <a:buNone/>
            </a:pP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sum = 0;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</a:t>
            </a:r>
            <a:r>
              <a:rPr lang="en" sz="1800">
                <a:latin typeface="Source Sans Pro" panose="020B0503030403020204" pitchFamily="34" charset="0"/>
                <a:ea typeface="Source Sans Pro" panose="020B0503030403020204" pitchFamily="34" charset="0"/>
              </a:rPr>
              <a:t>(; b != 0; ) </a:t>
            </a: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{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bit = pop(</a:t>
            </a:r>
            <a:r>
              <a:rPr lang="en" sz="1800">
                <a:latin typeface="Source Sans Pro" panose="020B0503030403020204" pitchFamily="34" charset="0"/>
                <a:ea typeface="Source Sans Pro" panose="020B0503030403020204" pitchFamily="34" charset="0"/>
              </a:rPr>
              <a:t>b);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if (bit  == 1) {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sum += A;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}</a:t>
            </a:r>
            <a:br>
              <a:rPr lang="en" sz="1800" strike="sngStrike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A &lt;&lt; 1 ;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 marL="342900"/>
            <a:r>
              <a:rPr lang="en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Complexity:  O(</a:t>
            </a:r>
            <a:r>
              <a:rPr lang="en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word_size</a:t>
            </a:r>
            <a:r>
              <a:rPr lang="en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</p:txBody>
      </p:sp>
      <p:sp>
        <p:nvSpPr>
          <p:cNvPr id="9" name="Google Shape;618;p26">
            <a:extLst>
              <a:ext uri="{FF2B5EF4-FFF2-40B4-BE49-F238E27FC236}">
                <a16:creationId xmlns:a16="http://schemas.microsoft.com/office/drawing/2014/main" id="{F78592D8-F559-BE4E-A4E9-E34126878F13}"/>
              </a:ext>
            </a:extLst>
          </p:cNvPr>
          <p:cNvSpPr txBox="1"/>
          <p:nvPr/>
        </p:nvSpPr>
        <p:spPr>
          <a:xfrm>
            <a:off x="6398116" y="436800"/>
            <a:ext cx="2335059" cy="309928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0010   (a =  2)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  1011   (b = 11)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----------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0010   (a*1)* 2^0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0 010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 2^1</a:t>
            </a:r>
            <a:b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 00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(a*0)* 2^4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+ 001 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000 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 2^8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0001 0110   (a*b = 22)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" name="Google Shape;620;p26">
            <a:extLst>
              <a:ext uri="{FF2B5EF4-FFF2-40B4-BE49-F238E27FC236}">
                <a16:creationId xmlns:a16="http://schemas.microsoft.com/office/drawing/2014/main" id="{5784E4C4-3B24-4F46-B37E-F9EDE3C9AD34}"/>
              </a:ext>
            </a:extLst>
          </p:cNvPr>
          <p:cNvSpPr txBox="1"/>
          <p:nvPr/>
        </p:nvSpPr>
        <p:spPr>
          <a:xfrm>
            <a:off x="3926665" y="1340117"/>
            <a:ext cx="9831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reframe:</a:t>
            </a:r>
            <a:endParaRPr dirty="0"/>
          </a:p>
        </p:txBody>
      </p:sp>
      <p:sp>
        <p:nvSpPr>
          <p:cNvPr id="12" name="Google Shape;621;p26">
            <a:extLst>
              <a:ext uri="{FF2B5EF4-FFF2-40B4-BE49-F238E27FC236}">
                <a16:creationId xmlns:a16="http://schemas.microsoft.com/office/drawing/2014/main" id="{6693E653-2808-FB4D-97F7-C864638BD534}"/>
              </a:ext>
            </a:extLst>
          </p:cNvPr>
          <p:cNvSpPr txBox="1"/>
          <p:nvPr/>
        </p:nvSpPr>
        <p:spPr>
          <a:xfrm>
            <a:off x="6307321" y="78300"/>
            <a:ext cx="9831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original:</a:t>
            </a:r>
            <a:endParaRPr dirty="0"/>
          </a:p>
        </p:txBody>
      </p:sp>
      <p:cxnSp>
        <p:nvCxnSpPr>
          <p:cNvPr id="13" name="Google Shape;622;p26">
            <a:extLst>
              <a:ext uri="{FF2B5EF4-FFF2-40B4-BE49-F238E27FC236}">
                <a16:creationId xmlns:a16="http://schemas.microsoft.com/office/drawing/2014/main" id="{BD125E91-0E1F-5F4D-8797-66A9F50CCB1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988821" y="278400"/>
            <a:ext cx="1318500" cy="11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618;p26">
            <a:extLst>
              <a:ext uri="{FF2B5EF4-FFF2-40B4-BE49-F238E27FC236}">
                <a16:creationId xmlns:a16="http://schemas.microsoft.com/office/drawing/2014/main" id="{ECF96C2C-2C80-DB45-B42D-169D1FDBAD86}"/>
              </a:ext>
            </a:extLst>
          </p:cNvPr>
          <p:cNvSpPr txBox="1"/>
          <p:nvPr/>
        </p:nvSpPr>
        <p:spPr>
          <a:xfrm>
            <a:off x="4003261" y="1691379"/>
            <a:ext cx="2335059" cy="309928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0010   (a =  2)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  1011   (b = 11)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----------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0010   (a*2^0)* 1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0 010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(a*2^1)* 1</a:t>
            </a:r>
            <a:b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 00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(a*2^4)* 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+ 001 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000 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(a*2^8)* 1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0001 0110   (a*b = 10)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4589602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895</Words>
  <Application>Microsoft Macintosh PowerPoint</Application>
  <PresentationFormat>On-screen Show (16:9)</PresentationFormat>
  <Paragraphs>63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Source Sans Pro</vt:lpstr>
      <vt:lpstr>Arial</vt:lpstr>
      <vt:lpstr>Source Code Pro</vt:lpstr>
      <vt:lpstr>Simple Light</vt:lpstr>
      <vt:lpstr>Multiplication</vt:lpstr>
      <vt:lpstr>Algorithm for Decimal Multiplication</vt:lpstr>
      <vt:lpstr>Algorithm for Binary Multiplication</vt:lpstr>
      <vt:lpstr>Algorithm for Binary Multiplication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Multiplication</dc:title>
  <cp:lastModifiedBy>Fitzgerald, Steven M</cp:lastModifiedBy>
  <cp:revision>4</cp:revision>
  <dcterms:modified xsi:type="dcterms:W3CDTF">2023-04-15T00:52:09Z</dcterms:modified>
</cp:coreProperties>
</file>