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Source Code Pro" panose="020B0509030403020204" pitchFamily="49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5845"/>
  </p:normalViewPr>
  <p:slideViewPr>
    <p:cSldViewPr snapToGrid="0">
      <p:cViewPr varScale="1">
        <p:scale>
          <a:sx n="140" d="100"/>
          <a:sy n="140" d="100"/>
        </p:scale>
        <p:origin x="84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a8ef918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a8ef918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c6dd52996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c6dd52996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c6dd5299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c6dd5299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c6dd52996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c6dd52996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c6dd52996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c6dd52996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c6dd52996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c6dd52996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c6dd5299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c6dd5299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c6dd5299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c6dd5299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c6dd52996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c6dd52996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c6dd52996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c6dd52996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wCwXEcUVbWOeueJrvf8SI20CdZvbu8c8kcQG7g4aISs/edit#gid=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process is a running program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the CLI: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 program arg0 arg1 arg2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 arg0 arg1 arg2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within the program</a:t>
            </a:r>
            <a:endParaRPr/>
          </a:p>
          <a:p>
            <a:pPr marL="914400" marR="1397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solidFill>
                  <a:srgbClr val="0077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0077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static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0077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DD4A6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</a:t>
            </a:r>
            <a:r>
              <a:rPr lang="en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[]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args</a:t>
            </a:r>
            <a:r>
              <a:rPr lang="en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      //Java</a:t>
            </a:r>
            <a:endParaRPr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marR="1397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rgbClr val="0077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DD4A6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argc, char* argv[], char** env</a:t>
            </a:r>
            <a:r>
              <a:rPr lang="en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)// C</a:t>
            </a:r>
            <a:endParaRPr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within memory:</a:t>
            </a:r>
            <a:endParaRPr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 and Standard File Descriptors (fds)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803550" y="1751575"/>
            <a:ext cx="1374600" cy="60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cxnSp>
        <p:nvCxnSpPr>
          <p:cNvPr id="57" name="Google Shape;57;p13"/>
          <p:cNvCxnSpPr>
            <a:endCxn id="56" idx="1"/>
          </p:cNvCxnSpPr>
          <p:nvPr/>
        </p:nvCxnSpPr>
        <p:spPr>
          <a:xfrm>
            <a:off x="5329850" y="2044975"/>
            <a:ext cx="4737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" name="Google Shape;58;p13"/>
          <p:cNvCxnSpPr/>
          <p:nvPr/>
        </p:nvCxnSpPr>
        <p:spPr>
          <a:xfrm>
            <a:off x="7178150" y="1900375"/>
            <a:ext cx="6024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" name="Google Shape;59;p13"/>
          <p:cNvCxnSpPr/>
          <p:nvPr/>
        </p:nvCxnSpPr>
        <p:spPr>
          <a:xfrm>
            <a:off x="7178150" y="2205175"/>
            <a:ext cx="6024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/>
          <p:nvPr/>
        </p:nvCxnSpPr>
        <p:spPr>
          <a:xfrm rot="10800000" flipH="1">
            <a:off x="7183400" y="1442525"/>
            <a:ext cx="365400" cy="30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" name="Google Shape;61;p13"/>
          <p:cNvSpPr txBox="1"/>
          <p:nvPr/>
        </p:nvSpPr>
        <p:spPr>
          <a:xfrm>
            <a:off x="7499525" y="1131675"/>
            <a:ext cx="14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$?   </a:t>
            </a:r>
            <a:r>
              <a:rPr lang="en" sz="900"/>
              <a:t>the return value</a:t>
            </a:r>
            <a:endParaRPr sz="900"/>
          </a:p>
        </p:txBody>
      </p:sp>
      <p:sp>
        <p:nvSpPr>
          <p:cNvPr id="62" name="Google Shape;62;p13"/>
          <p:cNvSpPr txBox="1"/>
          <p:nvPr/>
        </p:nvSpPr>
        <p:spPr>
          <a:xfrm>
            <a:off x="4549350" y="1852675"/>
            <a:ext cx="94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stdin (0)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7817700" y="1701625"/>
            <a:ext cx="94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stdout (1)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7817700" y="2006425"/>
            <a:ext cx="94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stderr (2)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7011425" y="2430675"/>
            <a:ext cx="1446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Java Parlance:</a:t>
            </a:r>
            <a:endParaRPr sz="1300"/>
          </a:p>
        </p:txBody>
      </p:sp>
      <p:sp>
        <p:nvSpPr>
          <p:cNvPr id="66" name="Google Shape;66;p13"/>
          <p:cNvSpPr txBox="1"/>
          <p:nvPr/>
        </p:nvSpPr>
        <p:spPr>
          <a:xfrm>
            <a:off x="7286375" y="2604200"/>
            <a:ext cx="18576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System.in	 == stdin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System.out	 == stdout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System.err	 == stderr</a:t>
            </a:r>
            <a:endParaRPr sz="1300"/>
          </a:p>
        </p:txBody>
      </p:sp>
      <p:sp>
        <p:nvSpPr>
          <p:cNvPr id="67" name="Google Shape;67;p13"/>
          <p:cNvSpPr/>
          <p:nvPr/>
        </p:nvSpPr>
        <p:spPr>
          <a:xfrm>
            <a:off x="5983225" y="1185400"/>
            <a:ext cx="1010100" cy="30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8" name="Google Shape;68;p13"/>
          <p:cNvCxnSpPr>
            <a:stCxn id="67" idx="1"/>
          </p:cNvCxnSpPr>
          <p:nvPr/>
        </p:nvCxnSpPr>
        <p:spPr>
          <a:xfrm>
            <a:off x="5983225" y="1337350"/>
            <a:ext cx="101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3"/>
          <p:cNvCxnSpPr/>
          <p:nvPr/>
        </p:nvCxnSpPr>
        <p:spPr>
          <a:xfrm>
            <a:off x="5983225" y="1226015"/>
            <a:ext cx="101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3"/>
          <p:cNvCxnSpPr/>
          <p:nvPr/>
        </p:nvCxnSpPr>
        <p:spPr>
          <a:xfrm>
            <a:off x="5986299" y="1269934"/>
            <a:ext cx="101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3"/>
          <p:cNvCxnSpPr/>
          <p:nvPr/>
        </p:nvCxnSpPr>
        <p:spPr>
          <a:xfrm>
            <a:off x="5989374" y="1299360"/>
            <a:ext cx="101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72;p13"/>
          <p:cNvCxnSpPr/>
          <p:nvPr/>
        </p:nvCxnSpPr>
        <p:spPr>
          <a:xfrm>
            <a:off x="5989154" y="1378415"/>
            <a:ext cx="101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3"/>
          <p:cNvCxnSpPr/>
          <p:nvPr/>
        </p:nvCxnSpPr>
        <p:spPr>
          <a:xfrm>
            <a:off x="5983445" y="1422334"/>
            <a:ext cx="101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3"/>
          <p:cNvCxnSpPr/>
          <p:nvPr/>
        </p:nvCxnSpPr>
        <p:spPr>
          <a:xfrm>
            <a:off x="5986519" y="1451760"/>
            <a:ext cx="101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>
            <a:stCxn id="67" idx="2"/>
            <a:endCxn id="56" idx="0"/>
          </p:cNvCxnSpPr>
          <p:nvPr/>
        </p:nvCxnSpPr>
        <p:spPr>
          <a:xfrm>
            <a:off x="6488275" y="1489300"/>
            <a:ext cx="2700" cy="26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6" name="Google Shape;76;p13"/>
          <p:cNvSpPr/>
          <p:nvPr/>
        </p:nvSpPr>
        <p:spPr>
          <a:xfrm>
            <a:off x="4812775" y="3867037"/>
            <a:ext cx="852000" cy="2952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4812775" y="4162177"/>
            <a:ext cx="852000" cy="2952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4812775" y="4457338"/>
            <a:ext cx="852000" cy="2952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1517075" y="3876663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argc:</a:t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1517075" y="4146613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argv:</a:t>
            </a:r>
            <a:endParaRPr/>
          </a:p>
        </p:txBody>
      </p:sp>
      <p:sp>
        <p:nvSpPr>
          <p:cNvPr id="81" name="Google Shape;81;p13"/>
          <p:cNvSpPr txBox="1"/>
          <p:nvPr/>
        </p:nvSpPr>
        <p:spPr>
          <a:xfrm>
            <a:off x="6229375" y="3626400"/>
            <a:ext cx="70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"arg0"</a:t>
            </a:r>
            <a:endParaRPr/>
          </a:p>
        </p:txBody>
      </p:sp>
      <p:sp>
        <p:nvSpPr>
          <p:cNvPr id="82" name="Google Shape;82;p13"/>
          <p:cNvSpPr txBox="1"/>
          <p:nvPr/>
        </p:nvSpPr>
        <p:spPr>
          <a:xfrm>
            <a:off x="7013750" y="4090425"/>
            <a:ext cx="70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"arg1"</a:t>
            </a:r>
            <a:endParaRPr/>
          </a:p>
        </p:txBody>
      </p:sp>
      <p:sp>
        <p:nvSpPr>
          <p:cNvPr id="83" name="Google Shape;83;p13"/>
          <p:cNvSpPr txBox="1"/>
          <p:nvPr/>
        </p:nvSpPr>
        <p:spPr>
          <a:xfrm>
            <a:off x="6581675" y="4573750"/>
            <a:ext cx="70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"arg2"</a:t>
            </a:r>
            <a:endParaRPr/>
          </a:p>
        </p:txBody>
      </p:sp>
      <p:cxnSp>
        <p:nvCxnSpPr>
          <p:cNvPr id="84" name="Google Shape;84;p13"/>
          <p:cNvCxnSpPr>
            <a:stCxn id="85" idx="6"/>
            <a:endCxn id="81" idx="1"/>
          </p:cNvCxnSpPr>
          <p:nvPr/>
        </p:nvCxnSpPr>
        <p:spPr>
          <a:xfrm rot="10800000" flipH="1">
            <a:off x="5270875" y="3826575"/>
            <a:ext cx="958500" cy="222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3"/>
          <p:cNvCxnSpPr>
            <a:stCxn id="87" idx="6"/>
            <a:endCxn id="82" idx="1"/>
          </p:cNvCxnSpPr>
          <p:nvPr/>
        </p:nvCxnSpPr>
        <p:spPr>
          <a:xfrm rot="10800000" flipH="1">
            <a:off x="5270875" y="4290525"/>
            <a:ext cx="1743000" cy="6600"/>
          </a:xfrm>
          <a:prstGeom prst="curvedConnector3">
            <a:avLst>
              <a:gd name="adj1" fmla="val 499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" name="Google Shape;88;p13"/>
          <p:cNvCxnSpPr>
            <a:stCxn id="89" idx="6"/>
            <a:endCxn id="83" idx="1"/>
          </p:cNvCxnSpPr>
          <p:nvPr/>
        </p:nvCxnSpPr>
        <p:spPr>
          <a:xfrm>
            <a:off x="5289925" y="4601925"/>
            <a:ext cx="1291800" cy="171900"/>
          </a:xfrm>
          <a:prstGeom prst="curved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" name="Google Shape;90;p13"/>
          <p:cNvSpPr/>
          <p:nvPr/>
        </p:nvSpPr>
        <p:spPr>
          <a:xfrm>
            <a:off x="2298175" y="3876675"/>
            <a:ext cx="8520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</a:t>
            </a:r>
            <a:endParaRPr sz="1300"/>
          </a:p>
        </p:txBody>
      </p:sp>
      <p:sp>
        <p:nvSpPr>
          <p:cNvPr id="91" name="Google Shape;91;p13"/>
          <p:cNvSpPr/>
          <p:nvPr/>
        </p:nvSpPr>
        <p:spPr>
          <a:xfrm>
            <a:off x="2298175" y="4171837"/>
            <a:ext cx="852000" cy="2952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2298175" y="4466977"/>
            <a:ext cx="852000" cy="2952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3" name="Google Shape;93;p13"/>
          <p:cNvCxnSpPr>
            <a:stCxn id="94" idx="6"/>
          </p:cNvCxnSpPr>
          <p:nvPr/>
        </p:nvCxnSpPr>
        <p:spPr>
          <a:xfrm rot="10800000" flipH="1">
            <a:off x="2775325" y="3819675"/>
            <a:ext cx="2006400" cy="496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5;p13"/>
          <p:cNvCxnSpPr>
            <a:stCxn id="96" idx="6"/>
          </p:cNvCxnSpPr>
          <p:nvPr/>
        </p:nvCxnSpPr>
        <p:spPr>
          <a:xfrm>
            <a:off x="2775325" y="4601925"/>
            <a:ext cx="1053600" cy="113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" name="Google Shape;97;p13"/>
          <p:cNvSpPr/>
          <p:nvPr/>
        </p:nvSpPr>
        <p:spPr>
          <a:xfrm>
            <a:off x="1517075" y="4441888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envp:</a:t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4764325" y="3488388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argv[ ]</a:t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5175475" y="4001775"/>
            <a:ext cx="95400" cy="9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5175475" y="4249425"/>
            <a:ext cx="95400" cy="9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5194525" y="4554225"/>
            <a:ext cx="95400" cy="9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2679925" y="4554225"/>
            <a:ext cx="95400" cy="9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2679925" y="4268475"/>
            <a:ext cx="95400" cy="9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6012100" y="926163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environment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Variables: Names and Values</a:t>
            </a:r>
            <a:endParaRPr/>
          </a:p>
        </p:txBody>
      </p:sp>
      <p:sp>
        <p:nvSpPr>
          <p:cNvPr id="270" name="Google Shape;27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We all know what variables are, right!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A variable has two values: a </a:t>
            </a:r>
            <a:r>
              <a:rPr lang="en" dirty="0" err="1"/>
              <a:t>lval</a:t>
            </a:r>
            <a:r>
              <a:rPr lang="en" dirty="0"/>
              <a:t> and a </a:t>
            </a:r>
            <a:r>
              <a:rPr lang="en" dirty="0" err="1"/>
              <a:t>rval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Consider the </a:t>
            </a:r>
            <a:r>
              <a:rPr lang="en" dirty="0"/>
              <a:t>following assignment: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	c = c + 1;</a:t>
            </a: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The </a:t>
            </a:r>
            <a:r>
              <a:rPr lang="en" dirty="0" err="1"/>
              <a:t>lval</a:t>
            </a:r>
            <a:r>
              <a:rPr lang="en" dirty="0"/>
              <a:t> of c is the address in memory 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The </a:t>
            </a:r>
            <a:r>
              <a:rPr lang="en" dirty="0" err="1"/>
              <a:t>rval</a:t>
            </a:r>
            <a:r>
              <a:rPr lang="en" dirty="0"/>
              <a:t> of c is the value located at that address in memory</a:t>
            </a:r>
            <a:br>
              <a:rPr lang="en" dirty="0"/>
            </a:b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The </a:t>
            </a:r>
            <a:r>
              <a:rPr lang="en" dirty="0" err="1"/>
              <a:t>rval</a:t>
            </a:r>
            <a:r>
              <a:rPr lang="en" dirty="0"/>
              <a:t> can be a "integer", "float", "char", etc.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If the </a:t>
            </a:r>
            <a:r>
              <a:rPr lang="en" dirty="0" err="1"/>
              <a:t>rval</a:t>
            </a:r>
            <a:r>
              <a:rPr lang="en" dirty="0"/>
              <a:t> is an address, than it is known as a "pointer"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	int * p  = &amp; c;</a:t>
            </a: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Hold that thought!    (* p ) == 2</a:t>
            </a:r>
            <a:endParaRPr dirty="0"/>
          </a:p>
        </p:txBody>
      </p:sp>
      <p:sp>
        <p:nvSpPr>
          <p:cNvPr id="271" name="Google Shape;271;p22"/>
          <p:cNvSpPr/>
          <p:nvPr/>
        </p:nvSpPr>
        <p:spPr>
          <a:xfrm>
            <a:off x="5073409" y="2167458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72" name="Google Shape;272;p22"/>
          <p:cNvSpPr/>
          <p:nvPr/>
        </p:nvSpPr>
        <p:spPr>
          <a:xfrm>
            <a:off x="4514500" y="2167458"/>
            <a:ext cx="55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</a:t>
            </a:r>
            <a:endParaRPr/>
          </a:p>
        </p:txBody>
      </p:sp>
      <p:sp>
        <p:nvSpPr>
          <p:cNvPr id="273" name="Google Shape;273;p22"/>
          <p:cNvSpPr/>
          <p:nvPr/>
        </p:nvSpPr>
        <p:spPr>
          <a:xfrm>
            <a:off x="5350265" y="1126650"/>
            <a:ext cx="734400" cy="33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lval</a:t>
            </a:r>
            <a:endParaRPr/>
          </a:p>
        </p:txBody>
      </p:sp>
      <p:sp>
        <p:nvSpPr>
          <p:cNvPr id="274" name="Google Shape;274;p22"/>
          <p:cNvSpPr/>
          <p:nvPr/>
        </p:nvSpPr>
        <p:spPr>
          <a:xfrm>
            <a:off x="5874061" y="1567963"/>
            <a:ext cx="734400" cy="33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rval</a:t>
            </a:r>
            <a:endParaRPr/>
          </a:p>
        </p:txBody>
      </p:sp>
      <p:cxnSp>
        <p:nvCxnSpPr>
          <p:cNvPr id="275" name="Google Shape;275;p22"/>
          <p:cNvCxnSpPr>
            <a:stCxn id="273" idx="2"/>
            <a:endCxn id="272" idx="0"/>
          </p:cNvCxnSpPr>
          <p:nvPr/>
        </p:nvCxnSpPr>
        <p:spPr>
          <a:xfrm rot="5400000">
            <a:off x="4901615" y="1351500"/>
            <a:ext cx="708300" cy="923400"/>
          </a:xfrm>
          <a:prstGeom prst="curvedConnector3">
            <a:avLst>
              <a:gd name="adj1" fmla="val 5000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76" name="Google Shape;276;p22"/>
          <p:cNvCxnSpPr>
            <a:stCxn id="274" idx="2"/>
            <a:endCxn id="271" idx="0"/>
          </p:cNvCxnSpPr>
          <p:nvPr/>
        </p:nvCxnSpPr>
        <p:spPr>
          <a:xfrm rot="5400000">
            <a:off x="5663611" y="1589713"/>
            <a:ext cx="267000" cy="888300"/>
          </a:xfrm>
          <a:prstGeom prst="curvedConnector3">
            <a:avLst>
              <a:gd name="adj1" fmla="val 5001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77" name="Google Shape;277;p22"/>
          <p:cNvSpPr/>
          <p:nvPr/>
        </p:nvSpPr>
        <p:spPr>
          <a:xfrm>
            <a:off x="4946088" y="3746000"/>
            <a:ext cx="594000" cy="35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&amp;c</a:t>
            </a:r>
            <a:endParaRPr b="1"/>
          </a:p>
        </p:txBody>
      </p:sp>
      <p:sp>
        <p:nvSpPr>
          <p:cNvPr id="278" name="Google Shape;278;p22"/>
          <p:cNvSpPr/>
          <p:nvPr/>
        </p:nvSpPr>
        <p:spPr>
          <a:xfrm>
            <a:off x="4352125" y="3746000"/>
            <a:ext cx="5940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p:</a:t>
            </a:r>
            <a:endParaRPr b="1"/>
          </a:p>
        </p:txBody>
      </p:sp>
      <p:sp>
        <p:nvSpPr>
          <p:cNvPr id="279" name="Google Shape;279;p22"/>
          <p:cNvSpPr txBox="1">
            <a:spLocks noGrp="1"/>
          </p:cNvSpPr>
          <p:nvPr>
            <p:ph type="body" idx="1"/>
          </p:nvPr>
        </p:nvSpPr>
        <p:spPr>
          <a:xfrm>
            <a:off x="311700" y="4568875"/>
            <a:ext cx="85206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4487" algn="l" rtl="0">
              <a:spcBef>
                <a:spcPts val="0"/>
              </a:spcBef>
              <a:spcAft>
                <a:spcPts val="0"/>
              </a:spcAft>
              <a:buSzPts val="1825"/>
              <a:buChar char="●"/>
            </a:pPr>
            <a:r>
              <a:rPr lang="en" sz="1825"/>
              <a:t>What is the address c?  What is the value of p?  What is the address of p?</a:t>
            </a:r>
            <a:endParaRPr sz="1825"/>
          </a:p>
        </p:txBody>
      </p:sp>
      <p:sp>
        <p:nvSpPr>
          <p:cNvPr id="285" name="Google Shape;285;p22"/>
          <p:cNvSpPr/>
          <p:nvPr/>
        </p:nvSpPr>
        <p:spPr>
          <a:xfrm>
            <a:off x="6809427" y="1223642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d:</a:t>
            </a:r>
            <a:endParaRPr dirty="0"/>
          </a:p>
        </p:txBody>
      </p:sp>
      <p:sp>
        <p:nvSpPr>
          <p:cNvPr id="290" name="Google Shape;290;p22"/>
          <p:cNvSpPr/>
          <p:nvPr/>
        </p:nvSpPr>
        <p:spPr>
          <a:xfrm>
            <a:off x="6809427" y="1914840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</a:t>
            </a:r>
            <a:endParaRPr/>
          </a:p>
        </p:txBody>
      </p:sp>
      <p:sp>
        <p:nvSpPr>
          <p:cNvPr id="295" name="Google Shape;295;p22"/>
          <p:cNvSpPr/>
          <p:nvPr/>
        </p:nvSpPr>
        <p:spPr>
          <a:xfrm>
            <a:off x="6809427" y="2606039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b:</a:t>
            </a:r>
            <a:endParaRPr/>
          </a:p>
        </p:txBody>
      </p:sp>
      <p:sp>
        <p:nvSpPr>
          <p:cNvPr id="298" name="Google Shape;298;p22"/>
          <p:cNvSpPr/>
          <p:nvPr/>
        </p:nvSpPr>
        <p:spPr>
          <a:xfrm>
            <a:off x="6809427" y="2900150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p:</a:t>
            </a:r>
            <a:endParaRPr/>
          </a:p>
        </p:txBody>
      </p:sp>
      <p:sp>
        <p:nvSpPr>
          <p:cNvPr id="303" name="Google Shape;303;p22"/>
          <p:cNvSpPr/>
          <p:nvPr/>
        </p:nvSpPr>
        <p:spPr>
          <a:xfrm>
            <a:off x="6809427" y="3591349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</a:t>
            </a:r>
            <a:endParaRPr/>
          </a:p>
        </p:txBody>
      </p:sp>
      <p:cxnSp>
        <p:nvCxnSpPr>
          <p:cNvPr id="307" name="Google Shape;307;p22"/>
          <p:cNvCxnSpPr>
            <a:stCxn id="298" idx="1"/>
            <a:endCxn id="290" idx="1"/>
          </p:cNvCxnSpPr>
          <p:nvPr/>
        </p:nvCxnSpPr>
        <p:spPr>
          <a:xfrm rot="10800000">
            <a:off x="6809427" y="2087640"/>
            <a:ext cx="12700" cy="985310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8" name="Google Shape;308;p22"/>
          <p:cNvSpPr txBox="1"/>
          <p:nvPr/>
        </p:nvSpPr>
        <p:spPr>
          <a:xfrm>
            <a:off x="2812600" y="230550"/>
            <a:ext cx="125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* * p == 42 </a:t>
            </a:r>
            <a:endParaRPr/>
          </a:p>
        </p:txBody>
      </p:sp>
      <p:sp>
        <p:nvSpPr>
          <p:cNvPr id="42" name="Google Shape;280;p22">
            <a:extLst>
              <a:ext uri="{FF2B5EF4-FFF2-40B4-BE49-F238E27FC236}">
                <a16:creationId xmlns:a16="http://schemas.microsoft.com/office/drawing/2014/main" id="{A1A7E87B-B3CF-DA49-A25C-F36723EDAED4}"/>
              </a:ext>
            </a:extLst>
          </p:cNvPr>
          <p:cNvSpPr/>
          <p:nvPr/>
        </p:nvSpPr>
        <p:spPr>
          <a:xfrm>
            <a:off x="8019423" y="523644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3" name="Google Shape;281;p22">
            <a:extLst>
              <a:ext uri="{FF2B5EF4-FFF2-40B4-BE49-F238E27FC236}">
                <a16:creationId xmlns:a16="http://schemas.microsoft.com/office/drawing/2014/main" id="{435724E4-9A92-5343-927A-4EC0EB2D0812}"/>
              </a:ext>
            </a:extLst>
          </p:cNvPr>
          <p:cNvSpPr/>
          <p:nvPr/>
        </p:nvSpPr>
        <p:spPr>
          <a:xfrm>
            <a:off x="7302040" y="523644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0x000A</a:t>
            </a:r>
            <a:endParaRPr/>
          </a:p>
        </p:txBody>
      </p:sp>
      <p:sp>
        <p:nvSpPr>
          <p:cNvPr id="44" name="Google Shape;282;p22">
            <a:extLst>
              <a:ext uri="{FF2B5EF4-FFF2-40B4-BE49-F238E27FC236}">
                <a16:creationId xmlns:a16="http://schemas.microsoft.com/office/drawing/2014/main" id="{BE9D2418-9534-D346-9B6C-9539013D9746}"/>
              </a:ext>
            </a:extLst>
          </p:cNvPr>
          <p:cNvSpPr/>
          <p:nvPr/>
        </p:nvSpPr>
        <p:spPr>
          <a:xfrm>
            <a:off x="8019423" y="869256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5" name="Google Shape;283;p22">
            <a:extLst>
              <a:ext uri="{FF2B5EF4-FFF2-40B4-BE49-F238E27FC236}">
                <a16:creationId xmlns:a16="http://schemas.microsoft.com/office/drawing/2014/main" id="{346C59F4-024C-9747-A75D-B568FBB3E3B9}"/>
              </a:ext>
            </a:extLst>
          </p:cNvPr>
          <p:cNvSpPr/>
          <p:nvPr/>
        </p:nvSpPr>
        <p:spPr>
          <a:xfrm>
            <a:off x="7302040" y="869256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0x0009</a:t>
            </a:r>
            <a:endParaRPr/>
          </a:p>
        </p:txBody>
      </p:sp>
      <p:sp>
        <p:nvSpPr>
          <p:cNvPr id="46" name="Google Shape;284;p22">
            <a:extLst>
              <a:ext uri="{FF2B5EF4-FFF2-40B4-BE49-F238E27FC236}">
                <a16:creationId xmlns:a16="http://schemas.microsoft.com/office/drawing/2014/main" id="{C5AAB36D-AC49-0F45-A9ED-DB99DC3CF9F9}"/>
              </a:ext>
            </a:extLst>
          </p:cNvPr>
          <p:cNvSpPr/>
          <p:nvPr/>
        </p:nvSpPr>
        <p:spPr>
          <a:xfrm>
            <a:off x="8019423" y="1214844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7" name="Google Shape;286;p22">
            <a:extLst>
              <a:ext uri="{FF2B5EF4-FFF2-40B4-BE49-F238E27FC236}">
                <a16:creationId xmlns:a16="http://schemas.microsoft.com/office/drawing/2014/main" id="{DADE20D2-1569-C84A-A72A-17BC6C835979}"/>
              </a:ext>
            </a:extLst>
          </p:cNvPr>
          <p:cNvSpPr/>
          <p:nvPr/>
        </p:nvSpPr>
        <p:spPr>
          <a:xfrm>
            <a:off x="7302040" y="1214843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0x0008</a:t>
            </a:r>
            <a:endParaRPr/>
          </a:p>
        </p:txBody>
      </p:sp>
      <p:sp>
        <p:nvSpPr>
          <p:cNvPr id="48" name="Google Shape;287;p22">
            <a:extLst>
              <a:ext uri="{FF2B5EF4-FFF2-40B4-BE49-F238E27FC236}">
                <a16:creationId xmlns:a16="http://schemas.microsoft.com/office/drawing/2014/main" id="{FA4D1019-E0CC-1C49-95FD-D351533C64E0}"/>
              </a:ext>
            </a:extLst>
          </p:cNvPr>
          <p:cNvSpPr/>
          <p:nvPr/>
        </p:nvSpPr>
        <p:spPr>
          <a:xfrm>
            <a:off x="8019423" y="1560456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9" name="Google Shape;288;p22">
            <a:extLst>
              <a:ext uri="{FF2B5EF4-FFF2-40B4-BE49-F238E27FC236}">
                <a16:creationId xmlns:a16="http://schemas.microsoft.com/office/drawing/2014/main" id="{0B242322-B3AC-C140-8402-CC3EAA9FA70E}"/>
              </a:ext>
            </a:extLst>
          </p:cNvPr>
          <p:cNvSpPr/>
          <p:nvPr/>
        </p:nvSpPr>
        <p:spPr>
          <a:xfrm>
            <a:off x="7302040" y="1560454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0x0007</a:t>
            </a:r>
            <a:endParaRPr/>
          </a:p>
        </p:txBody>
      </p:sp>
      <p:sp>
        <p:nvSpPr>
          <p:cNvPr id="50" name="Google Shape;289;p22">
            <a:extLst>
              <a:ext uri="{FF2B5EF4-FFF2-40B4-BE49-F238E27FC236}">
                <a16:creationId xmlns:a16="http://schemas.microsoft.com/office/drawing/2014/main" id="{746ACAA8-43EB-E84D-90E3-C8954E475A59}"/>
              </a:ext>
            </a:extLst>
          </p:cNvPr>
          <p:cNvSpPr/>
          <p:nvPr/>
        </p:nvSpPr>
        <p:spPr>
          <a:xfrm>
            <a:off x="8019423" y="1906044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1" name="Google Shape;291;p22">
            <a:extLst>
              <a:ext uri="{FF2B5EF4-FFF2-40B4-BE49-F238E27FC236}">
                <a16:creationId xmlns:a16="http://schemas.microsoft.com/office/drawing/2014/main" id="{ECFD8800-CC54-3042-9B38-AEBDC5A11F4F}"/>
              </a:ext>
            </a:extLst>
          </p:cNvPr>
          <p:cNvSpPr/>
          <p:nvPr/>
        </p:nvSpPr>
        <p:spPr>
          <a:xfrm>
            <a:off x="7302040" y="1906041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0x0006</a:t>
            </a:r>
            <a:endParaRPr/>
          </a:p>
        </p:txBody>
      </p:sp>
      <p:sp>
        <p:nvSpPr>
          <p:cNvPr id="52" name="Google Shape;292;p22">
            <a:extLst>
              <a:ext uri="{FF2B5EF4-FFF2-40B4-BE49-F238E27FC236}">
                <a16:creationId xmlns:a16="http://schemas.microsoft.com/office/drawing/2014/main" id="{647C777F-B6B6-FB40-882E-A781DDE967C3}"/>
              </a:ext>
            </a:extLst>
          </p:cNvPr>
          <p:cNvSpPr/>
          <p:nvPr/>
        </p:nvSpPr>
        <p:spPr>
          <a:xfrm>
            <a:off x="8019423" y="2251656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293;p22">
            <a:extLst>
              <a:ext uri="{FF2B5EF4-FFF2-40B4-BE49-F238E27FC236}">
                <a16:creationId xmlns:a16="http://schemas.microsoft.com/office/drawing/2014/main" id="{C5DEF162-74E2-914D-9D0A-3393DEAC0195}"/>
              </a:ext>
            </a:extLst>
          </p:cNvPr>
          <p:cNvSpPr/>
          <p:nvPr/>
        </p:nvSpPr>
        <p:spPr>
          <a:xfrm>
            <a:off x="7302040" y="2251653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0x0005</a:t>
            </a:r>
            <a:endParaRPr/>
          </a:p>
        </p:txBody>
      </p:sp>
      <p:sp>
        <p:nvSpPr>
          <p:cNvPr id="54" name="Google Shape;294;p22">
            <a:extLst>
              <a:ext uri="{FF2B5EF4-FFF2-40B4-BE49-F238E27FC236}">
                <a16:creationId xmlns:a16="http://schemas.microsoft.com/office/drawing/2014/main" id="{ECDEB2F1-8435-F54D-899B-7373BF8A539D}"/>
              </a:ext>
            </a:extLst>
          </p:cNvPr>
          <p:cNvSpPr/>
          <p:nvPr/>
        </p:nvSpPr>
        <p:spPr>
          <a:xfrm>
            <a:off x="8019423" y="2597244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55" name="Google Shape;296;p22">
            <a:extLst>
              <a:ext uri="{FF2B5EF4-FFF2-40B4-BE49-F238E27FC236}">
                <a16:creationId xmlns:a16="http://schemas.microsoft.com/office/drawing/2014/main" id="{DD9E4547-E086-7243-962C-6FB9330C767C}"/>
              </a:ext>
            </a:extLst>
          </p:cNvPr>
          <p:cNvSpPr/>
          <p:nvPr/>
        </p:nvSpPr>
        <p:spPr>
          <a:xfrm>
            <a:off x="7302040" y="2597240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0x0004</a:t>
            </a:r>
            <a:endParaRPr/>
          </a:p>
        </p:txBody>
      </p:sp>
      <p:sp>
        <p:nvSpPr>
          <p:cNvPr id="56" name="Google Shape;297;p22">
            <a:extLst>
              <a:ext uri="{FF2B5EF4-FFF2-40B4-BE49-F238E27FC236}">
                <a16:creationId xmlns:a16="http://schemas.microsoft.com/office/drawing/2014/main" id="{4DCD709F-D1CD-F240-A1F6-BB4F037D5302}"/>
              </a:ext>
            </a:extLst>
          </p:cNvPr>
          <p:cNvSpPr/>
          <p:nvPr/>
        </p:nvSpPr>
        <p:spPr>
          <a:xfrm>
            <a:off x="8019423" y="2891356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?</a:t>
            </a:r>
            <a:endParaRPr sz="1300" dirty="0"/>
          </a:p>
        </p:txBody>
      </p:sp>
      <p:sp>
        <p:nvSpPr>
          <p:cNvPr id="57" name="Google Shape;299;p22">
            <a:extLst>
              <a:ext uri="{FF2B5EF4-FFF2-40B4-BE49-F238E27FC236}">
                <a16:creationId xmlns:a16="http://schemas.microsoft.com/office/drawing/2014/main" id="{8E290CCD-B93B-6144-9924-7780228AD6F1}"/>
              </a:ext>
            </a:extLst>
          </p:cNvPr>
          <p:cNvSpPr/>
          <p:nvPr/>
        </p:nvSpPr>
        <p:spPr>
          <a:xfrm>
            <a:off x="7302040" y="2891351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0x0003</a:t>
            </a:r>
            <a:endParaRPr/>
          </a:p>
        </p:txBody>
      </p:sp>
      <p:sp>
        <p:nvSpPr>
          <p:cNvPr id="58" name="Google Shape;300;p22">
            <a:extLst>
              <a:ext uri="{FF2B5EF4-FFF2-40B4-BE49-F238E27FC236}">
                <a16:creationId xmlns:a16="http://schemas.microsoft.com/office/drawing/2014/main" id="{DE709D99-5BCC-A14F-AD36-E4E228236FAB}"/>
              </a:ext>
            </a:extLst>
          </p:cNvPr>
          <p:cNvSpPr/>
          <p:nvPr/>
        </p:nvSpPr>
        <p:spPr>
          <a:xfrm>
            <a:off x="8019423" y="3236943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9" name="Google Shape;301;p22">
            <a:extLst>
              <a:ext uri="{FF2B5EF4-FFF2-40B4-BE49-F238E27FC236}">
                <a16:creationId xmlns:a16="http://schemas.microsoft.com/office/drawing/2014/main" id="{85710E31-7010-714C-8B04-3694ACFFE9F6}"/>
              </a:ext>
            </a:extLst>
          </p:cNvPr>
          <p:cNvSpPr/>
          <p:nvPr/>
        </p:nvSpPr>
        <p:spPr>
          <a:xfrm>
            <a:off x="7302040" y="3236938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0x0002</a:t>
            </a:r>
            <a:endParaRPr/>
          </a:p>
        </p:txBody>
      </p:sp>
      <p:sp>
        <p:nvSpPr>
          <p:cNvPr id="60" name="Google Shape;302;p22">
            <a:extLst>
              <a:ext uri="{FF2B5EF4-FFF2-40B4-BE49-F238E27FC236}">
                <a16:creationId xmlns:a16="http://schemas.microsoft.com/office/drawing/2014/main" id="{C6618223-8CC7-094F-90D4-876B95CFBDBD}"/>
              </a:ext>
            </a:extLst>
          </p:cNvPr>
          <p:cNvSpPr/>
          <p:nvPr/>
        </p:nvSpPr>
        <p:spPr>
          <a:xfrm>
            <a:off x="8019423" y="3582556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1" name="Google Shape;304;p22">
            <a:extLst>
              <a:ext uri="{FF2B5EF4-FFF2-40B4-BE49-F238E27FC236}">
                <a16:creationId xmlns:a16="http://schemas.microsoft.com/office/drawing/2014/main" id="{290E5180-E174-514A-AD71-547F8521DFFE}"/>
              </a:ext>
            </a:extLst>
          </p:cNvPr>
          <p:cNvSpPr/>
          <p:nvPr/>
        </p:nvSpPr>
        <p:spPr>
          <a:xfrm>
            <a:off x="7302040" y="3582550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0x0001</a:t>
            </a:r>
            <a:endParaRPr/>
          </a:p>
        </p:txBody>
      </p:sp>
      <p:sp>
        <p:nvSpPr>
          <p:cNvPr id="62" name="Google Shape;305;p22">
            <a:extLst>
              <a:ext uri="{FF2B5EF4-FFF2-40B4-BE49-F238E27FC236}">
                <a16:creationId xmlns:a16="http://schemas.microsoft.com/office/drawing/2014/main" id="{0F2F6306-E6B0-F440-9BCF-7DBE1BB0A8F8}"/>
              </a:ext>
            </a:extLst>
          </p:cNvPr>
          <p:cNvSpPr/>
          <p:nvPr/>
        </p:nvSpPr>
        <p:spPr>
          <a:xfrm>
            <a:off x="8019423" y="3928143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42</a:t>
            </a:r>
            <a:endParaRPr/>
          </a:p>
        </p:txBody>
      </p:sp>
      <p:sp>
        <p:nvSpPr>
          <p:cNvPr id="63" name="Google Shape;306;p22">
            <a:extLst>
              <a:ext uri="{FF2B5EF4-FFF2-40B4-BE49-F238E27FC236}">
                <a16:creationId xmlns:a16="http://schemas.microsoft.com/office/drawing/2014/main" id="{F17E93C5-7015-DE4E-BC66-3ED0EB3F098F}"/>
              </a:ext>
            </a:extLst>
          </p:cNvPr>
          <p:cNvSpPr/>
          <p:nvPr/>
        </p:nvSpPr>
        <p:spPr>
          <a:xfrm>
            <a:off x="7302040" y="3928137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750" y="187560"/>
            <a:ext cx="5267050" cy="213431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311700" y="430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Status Diagram</a:t>
            </a: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Control of the computer moves through </a:t>
            </a:r>
            <a:br>
              <a:rPr lang="en" dirty="0"/>
            </a:br>
            <a:r>
              <a:rPr lang="en" dirty="0"/>
              <a:t>       a well-defined cycle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At any point in time, a single process is in control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loosely speaking a process is equivalent to a program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Transitions: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admit:		A request is made to allow your program to content for control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dispatch:		Your program is given control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exit:		Your program asserts that it is done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interrupt:		The OS seizes control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trap: 		Your program (implicitly or explicitly) requests a service to be performed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completion: 		The request is satisfied</a:t>
            </a:r>
            <a:endParaRPr dirty="0"/>
          </a:p>
        </p:txBody>
      </p:sp>
      <p:sp>
        <p:nvSpPr>
          <p:cNvPr id="107" name="Google Shape;107;p14"/>
          <p:cNvSpPr txBox="1"/>
          <p:nvPr/>
        </p:nvSpPr>
        <p:spPr>
          <a:xfrm>
            <a:off x="4701889" y="515073"/>
            <a:ext cx="98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admit</a:t>
            </a:r>
            <a:endParaRPr sz="1000"/>
          </a:p>
        </p:txBody>
      </p:sp>
      <p:sp>
        <p:nvSpPr>
          <p:cNvPr id="108" name="Google Shape;108;p14"/>
          <p:cNvSpPr txBox="1"/>
          <p:nvPr/>
        </p:nvSpPr>
        <p:spPr>
          <a:xfrm>
            <a:off x="7649672" y="547967"/>
            <a:ext cx="98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exit</a:t>
            </a:r>
            <a:endParaRPr sz="1000"/>
          </a:p>
        </p:txBody>
      </p:sp>
      <p:sp>
        <p:nvSpPr>
          <p:cNvPr id="109" name="Google Shape;109;p14"/>
          <p:cNvSpPr txBox="1"/>
          <p:nvPr/>
        </p:nvSpPr>
        <p:spPr>
          <a:xfrm>
            <a:off x="6051359" y="76200"/>
            <a:ext cx="98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dispatch</a:t>
            </a:r>
            <a:endParaRPr sz="1000"/>
          </a:p>
        </p:txBody>
      </p:sp>
      <p:sp>
        <p:nvSpPr>
          <p:cNvPr id="110" name="Google Shape;110;p14"/>
          <p:cNvSpPr txBox="1"/>
          <p:nvPr/>
        </p:nvSpPr>
        <p:spPr>
          <a:xfrm>
            <a:off x="5727527" y="1338173"/>
            <a:ext cx="98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completion</a:t>
            </a:r>
            <a:endParaRPr sz="1000"/>
          </a:p>
        </p:txBody>
      </p:sp>
      <p:sp>
        <p:nvSpPr>
          <p:cNvPr id="111" name="Google Shape;111;p14"/>
          <p:cNvSpPr txBox="1"/>
          <p:nvPr/>
        </p:nvSpPr>
        <p:spPr>
          <a:xfrm>
            <a:off x="7017728" y="1433123"/>
            <a:ext cx="98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trap</a:t>
            </a:r>
            <a:endParaRPr sz="1000"/>
          </a:p>
        </p:txBody>
      </p:sp>
      <p:sp>
        <p:nvSpPr>
          <p:cNvPr id="112" name="Google Shape;112;p14"/>
          <p:cNvSpPr txBox="1"/>
          <p:nvPr/>
        </p:nvSpPr>
        <p:spPr>
          <a:xfrm>
            <a:off x="6134162" y="916100"/>
            <a:ext cx="1160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interrupt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100" y="89799"/>
            <a:ext cx="4263400" cy="17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>
            <a:spLocks noGrp="1"/>
          </p:cNvSpPr>
          <p:nvPr>
            <p:ph type="title"/>
          </p:nvPr>
        </p:nvSpPr>
        <p:spPr>
          <a:xfrm>
            <a:off x="311700" y="430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of your program</a:t>
            </a: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Invoke the program: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Wait to use the CPU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Execute for as long as you can -- Until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(Exit)	You are done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(Interrupt) 	You get interrupted by some outside force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(Trap) 	You need help because you made an error or you requested 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If you were interrupted, </a:t>
            </a:r>
            <a:r>
              <a:rPr lang="en" dirty="0" err="1"/>
              <a:t>goto</a:t>
            </a:r>
            <a:r>
              <a:rPr lang="en" dirty="0"/>
              <a:t> Step 2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If you trap, and then </a:t>
            </a:r>
            <a:r>
              <a:rPr lang="en" dirty="0" err="1"/>
              <a:t>goto</a:t>
            </a:r>
            <a:r>
              <a:rPr lang="en" dirty="0"/>
              <a:t> Step 2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recover from the error, or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obtain the requested server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Driving your Car from LA to Vegas</a:t>
            </a:r>
            <a:endParaRPr dirty="0"/>
          </a:p>
        </p:txBody>
      </p:sp>
      <p:sp>
        <p:nvSpPr>
          <p:cNvPr id="120" name="Google Shape;120;p15"/>
          <p:cNvSpPr txBox="1"/>
          <p:nvPr/>
        </p:nvSpPr>
        <p:spPr>
          <a:xfrm>
            <a:off x="5484525" y="353900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admit</a:t>
            </a:r>
            <a:endParaRPr sz="1000"/>
          </a:p>
        </p:txBody>
      </p:sp>
      <p:sp>
        <p:nvSpPr>
          <p:cNvPr id="121" name="Google Shape;121;p15"/>
          <p:cNvSpPr txBox="1"/>
          <p:nvPr/>
        </p:nvSpPr>
        <p:spPr>
          <a:xfrm>
            <a:off x="7870600" y="380425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exit</a:t>
            </a:r>
            <a:endParaRPr sz="1000"/>
          </a:p>
        </p:txBody>
      </p:sp>
      <p:sp>
        <p:nvSpPr>
          <p:cNvPr id="122" name="Google Shape;122;p15"/>
          <p:cNvSpPr txBox="1"/>
          <p:nvPr/>
        </p:nvSpPr>
        <p:spPr>
          <a:xfrm>
            <a:off x="6576850" y="0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dispatch</a:t>
            </a:r>
            <a:endParaRPr sz="1000"/>
          </a:p>
        </p:txBody>
      </p:sp>
      <p:sp>
        <p:nvSpPr>
          <p:cNvPr id="123" name="Google Shape;123;p15"/>
          <p:cNvSpPr txBox="1"/>
          <p:nvPr/>
        </p:nvSpPr>
        <p:spPr>
          <a:xfrm>
            <a:off x="6314725" y="950850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completion</a:t>
            </a:r>
            <a:endParaRPr sz="1000"/>
          </a:p>
        </p:txBody>
      </p:sp>
      <p:sp>
        <p:nvSpPr>
          <p:cNvPr id="124" name="Google Shape;124;p15"/>
          <p:cNvSpPr txBox="1"/>
          <p:nvPr/>
        </p:nvSpPr>
        <p:spPr>
          <a:xfrm>
            <a:off x="7359075" y="1094200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trap</a:t>
            </a:r>
            <a:endParaRPr sz="1000"/>
          </a:p>
        </p:txBody>
      </p:sp>
      <p:sp>
        <p:nvSpPr>
          <p:cNvPr id="125" name="Google Shape;125;p15"/>
          <p:cNvSpPr txBox="1"/>
          <p:nvPr/>
        </p:nvSpPr>
        <p:spPr>
          <a:xfrm>
            <a:off x="6576850" y="664100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interrupt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Interrupts and Traps: </a:t>
            </a:r>
            <a:r>
              <a:rPr lang="en" sz="1800"/>
              <a:t>(results in the kernel seizing control)</a:t>
            </a:r>
            <a:endParaRPr sz="1800"/>
          </a:p>
        </p:txBody>
      </p:sp>
      <p:sp>
        <p:nvSpPr>
          <p:cNvPr id="131" name="Google Shape;13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23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●"/>
            </a:pPr>
            <a:r>
              <a:rPr lang="en" sz="1695"/>
              <a:t>Interrupts are </a:t>
            </a:r>
            <a:r>
              <a:rPr lang="en" sz="1695" u="sng"/>
              <a:t>asynchronous</a:t>
            </a:r>
            <a:r>
              <a:rPr lang="en" sz="1695"/>
              <a:t> events</a:t>
            </a:r>
            <a:endParaRPr sz="1695"/>
          </a:p>
          <a:p>
            <a:pPr marL="914400" lvl="1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such events occur outside of your process/program</a:t>
            </a:r>
            <a:endParaRPr sz="1385"/>
          </a:p>
          <a:p>
            <a:pPr marL="914400" lvl="1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such events may or may not be associated with your program</a:t>
            </a:r>
            <a:endParaRPr sz="1385"/>
          </a:p>
          <a:p>
            <a:pPr marL="914400" lvl="1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Examples: </a:t>
            </a:r>
            <a:endParaRPr sz="1385"/>
          </a:p>
          <a:p>
            <a:pPr marL="1371600" lvl="2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data has arrived on the NIC</a:t>
            </a:r>
            <a:endParaRPr sz="1385"/>
          </a:p>
          <a:p>
            <a:pPr marL="1371600" lvl="2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a disk request for a different process has been completed</a:t>
            </a:r>
            <a:endParaRPr sz="1385"/>
          </a:p>
          <a:p>
            <a:pPr marL="457200" lvl="0" indent="-33623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●"/>
            </a:pPr>
            <a:r>
              <a:rPr lang="en" sz="1695"/>
              <a:t>Traps are </a:t>
            </a:r>
            <a:r>
              <a:rPr lang="en" sz="1695" u="sng"/>
              <a:t>synchronous</a:t>
            </a:r>
            <a:r>
              <a:rPr lang="en" sz="1695"/>
              <a:t> events</a:t>
            </a:r>
            <a:endParaRPr sz="1695"/>
          </a:p>
          <a:p>
            <a:pPr marL="914400" lvl="1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such events occur inside of your process/program</a:t>
            </a:r>
            <a:endParaRPr sz="1385"/>
          </a:p>
          <a:p>
            <a:pPr marL="914400" lvl="1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some events are error conditions, e.g., </a:t>
            </a:r>
            <a:endParaRPr sz="1385"/>
          </a:p>
          <a:p>
            <a:pPr marL="1371600" lvl="2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division by zero</a:t>
            </a:r>
            <a:endParaRPr sz="1385"/>
          </a:p>
          <a:p>
            <a:pPr marL="1371600" lvl="2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invalid or illegal memory access</a:t>
            </a:r>
            <a:endParaRPr sz="1385"/>
          </a:p>
          <a:p>
            <a:pPr marL="914400" lvl="1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some events are requests, e.g., </a:t>
            </a:r>
            <a:endParaRPr sz="1385"/>
          </a:p>
          <a:p>
            <a:pPr marL="1371600" lvl="2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read/write from a file </a:t>
            </a:r>
            <a:endParaRPr sz="1385"/>
          </a:p>
          <a:p>
            <a:pPr marL="1371600" lvl="2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create a child process</a:t>
            </a:r>
            <a:endParaRPr sz="1385"/>
          </a:p>
          <a:p>
            <a:pPr marL="457200" lvl="0" indent="-33623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●"/>
            </a:pPr>
            <a:r>
              <a:rPr lang="en" sz="1695"/>
              <a:t>Exits are a specific type of trap that results in a different flow through the PSD</a:t>
            </a:r>
            <a:br>
              <a:rPr lang="en" sz="1695"/>
            </a:br>
            <a:endParaRPr sz="1695"/>
          </a:p>
          <a:p>
            <a:pPr marL="457200" lvl="0" indent="-33623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➢"/>
            </a:pPr>
            <a:r>
              <a:rPr lang="en" sz="1695"/>
              <a:t>For speed, traps are to be avoided!</a:t>
            </a:r>
            <a:endParaRPr sz="169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"read" system call</a:t>
            </a:r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You need to allocate a buffer, a block of memory.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byte buffer[8];</a:t>
            </a:r>
            <a:br>
              <a:rPr lang="en" dirty="0"/>
            </a:br>
            <a:r>
              <a:rPr lang="en" dirty="0"/>
              <a:t>	int * p = &amp;buffer;</a:t>
            </a:r>
            <a:endParaRPr dirty="0"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Make a read request to the OS, providing: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the identifier of the file to read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the location of the buffer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the number of bytes to read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r>
              <a:rPr lang="en" dirty="0" err="1"/>
              <a:t>retval</a:t>
            </a:r>
            <a:r>
              <a:rPr lang="en" dirty="0"/>
              <a:t> = read(</a:t>
            </a:r>
            <a:r>
              <a:rPr lang="en" dirty="0" err="1"/>
              <a:t>fd</a:t>
            </a:r>
            <a:r>
              <a:rPr lang="en" dirty="0"/>
              <a:t>, &amp;buffer, 8);   </a:t>
            </a:r>
            <a:endParaRPr dirty="0"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What are the values passed to read?</a:t>
            </a:r>
            <a:endParaRPr dirty="0"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Value of </a:t>
            </a:r>
            <a:r>
              <a:rPr lang="en" dirty="0" err="1"/>
              <a:t>retval</a:t>
            </a:r>
            <a:r>
              <a:rPr lang="en" dirty="0"/>
              <a:t> informs what happened.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retval</a:t>
            </a:r>
            <a:r>
              <a:rPr lang="en" dirty="0"/>
              <a:t> == -1:  	error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retval</a:t>
            </a:r>
            <a:r>
              <a:rPr lang="en" dirty="0"/>
              <a:t> == 0:	end of file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retval</a:t>
            </a:r>
            <a:r>
              <a:rPr lang="en" dirty="0"/>
              <a:t> &lt;= 8:	number of bytes read</a:t>
            </a:r>
            <a:endParaRPr dirty="0"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Cast the code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en" sz="1800" dirty="0" err="1"/>
              <a:t>retval</a:t>
            </a:r>
            <a:r>
              <a:rPr lang="en" sz="1800" dirty="0"/>
              <a:t> = read(</a:t>
            </a:r>
            <a:r>
              <a:rPr lang="en" sz="1800" dirty="0" err="1"/>
              <a:t>fd</a:t>
            </a:r>
            <a:r>
              <a:rPr lang="en" sz="1800" dirty="0"/>
              <a:t>, (void *) &amp;buffer, 8);  </a:t>
            </a:r>
            <a:endParaRPr dirty="0"/>
          </a:p>
        </p:txBody>
      </p:sp>
      <p:sp>
        <p:nvSpPr>
          <p:cNvPr id="138" name="Google Shape;138;p17"/>
          <p:cNvSpPr txBox="1"/>
          <p:nvPr/>
        </p:nvSpPr>
        <p:spPr>
          <a:xfrm>
            <a:off x="5160397" y="252525"/>
            <a:ext cx="3871053" cy="102871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dirty="0">
                <a:solidFill>
                  <a:schemeClr val="dk2"/>
                </a:solidFill>
              </a:rPr>
              <a:t>int </a:t>
            </a:r>
            <a:r>
              <a:rPr lang="en" sz="1300" dirty="0" err="1">
                <a:solidFill>
                  <a:schemeClr val="dk2"/>
                </a:solidFill>
              </a:rPr>
              <a:t>retval</a:t>
            </a:r>
            <a:r>
              <a:rPr lang="en" sz="1300" dirty="0">
                <a:solidFill>
                  <a:schemeClr val="dk2"/>
                </a:solidFill>
              </a:rPr>
              <a:t>;</a:t>
            </a:r>
            <a:br>
              <a:rPr lang="en" sz="1300" dirty="0">
                <a:solidFill>
                  <a:schemeClr val="dk2"/>
                </a:solidFill>
              </a:rPr>
            </a:br>
            <a:r>
              <a:rPr lang="en" sz="1300" dirty="0">
                <a:solidFill>
                  <a:schemeClr val="dk2"/>
                </a:solidFill>
              </a:rPr>
              <a:t>int </a:t>
            </a:r>
            <a:r>
              <a:rPr lang="en" sz="1300" dirty="0" err="1">
                <a:solidFill>
                  <a:schemeClr val="dk2"/>
                </a:solidFill>
              </a:rPr>
              <a:t>fd</a:t>
            </a:r>
            <a:r>
              <a:rPr lang="en" sz="1300" dirty="0">
                <a:solidFill>
                  <a:schemeClr val="dk2"/>
                </a:solidFill>
              </a:rPr>
              <a:t>; </a:t>
            </a:r>
            <a:br>
              <a:rPr lang="en" sz="1300" dirty="0">
                <a:solidFill>
                  <a:schemeClr val="dk2"/>
                </a:solidFill>
              </a:rPr>
            </a:br>
            <a:r>
              <a:rPr lang="en" sz="1300" dirty="0" err="1">
                <a:solidFill>
                  <a:schemeClr val="dk2"/>
                </a:solidFill>
              </a:rPr>
              <a:t>fd</a:t>
            </a:r>
            <a:r>
              <a:rPr lang="en" sz="1300" dirty="0">
                <a:solidFill>
                  <a:schemeClr val="dk2"/>
                </a:solidFill>
              </a:rPr>
              <a:t> = open("/home/</a:t>
            </a:r>
            <a:r>
              <a:rPr lang="en" sz="1300" dirty="0" err="1">
                <a:solidFill>
                  <a:schemeClr val="dk2"/>
                </a:solidFill>
              </a:rPr>
              <a:t>steve</a:t>
            </a:r>
            <a:r>
              <a:rPr lang="en" sz="1300" dirty="0">
                <a:solidFill>
                  <a:schemeClr val="dk2"/>
                </a:solidFill>
              </a:rPr>
              <a:t>/filename", O_RDONLY);</a:t>
            </a:r>
            <a:endParaRPr sz="1300" dirty="0">
              <a:solidFill>
                <a:schemeClr val="dk2"/>
              </a:solidFill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6946375" y="1262200"/>
            <a:ext cx="8520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0x0002</a:t>
            </a:r>
            <a:endParaRPr sz="1300"/>
          </a:p>
        </p:txBody>
      </p:sp>
      <p:sp>
        <p:nvSpPr>
          <p:cNvPr id="140" name="Google Shape;140;p17"/>
          <p:cNvSpPr/>
          <p:nvPr/>
        </p:nvSpPr>
        <p:spPr>
          <a:xfrm>
            <a:off x="7809525" y="12621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0x000A</a:t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6946375" y="1607813"/>
            <a:ext cx="852000" cy="3456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7809525" y="16078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0x0009</a:t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6946375" y="1953400"/>
            <a:ext cx="852000" cy="3456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7809525" y="19533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0x0008</a:t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6946375" y="2299013"/>
            <a:ext cx="852000" cy="3456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7809525" y="22990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0x0007</a:t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6946375" y="2644600"/>
            <a:ext cx="852000" cy="3456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7809525" y="26445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0x0006</a:t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6946375" y="2990213"/>
            <a:ext cx="852000" cy="345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7809525" y="29902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0x0005</a:t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7809525" y="33357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0x0004</a:t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6946375" y="3681413"/>
            <a:ext cx="852000" cy="345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7809525" y="36299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0x0003</a:t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6950196" y="4027000"/>
            <a:ext cx="852000" cy="345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7802300" y="400123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0x0002</a:t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6946375" y="4372613"/>
            <a:ext cx="8520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7809525" y="43211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0x0001</a:t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6946375" y="4718200"/>
            <a:ext cx="8520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7809525" y="46666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0x0000</a:t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4146000" y="1700975"/>
            <a:ext cx="8520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0x0002</a:t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5936675" y="3975500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buffer:</a:t>
            </a:r>
            <a:endParaRPr/>
          </a:p>
        </p:txBody>
      </p:sp>
      <p:cxnSp>
        <p:nvCxnSpPr>
          <p:cNvPr id="162" name="Google Shape;162;p17"/>
          <p:cNvCxnSpPr>
            <a:stCxn id="160" idx="3"/>
            <a:endCxn id="154" idx="1"/>
          </p:cNvCxnSpPr>
          <p:nvPr/>
        </p:nvCxnSpPr>
        <p:spPr>
          <a:xfrm>
            <a:off x="4998000" y="1873775"/>
            <a:ext cx="1952100" cy="23259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63" name="Google Shape;163;p17"/>
          <p:cNvSpPr/>
          <p:nvPr/>
        </p:nvSpPr>
        <p:spPr>
          <a:xfrm>
            <a:off x="6946375" y="3335800"/>
            <a:ext cx="852000" cy="345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5936675" y="1262188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p:</a:t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3186075" y="1700963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p:</a:t>
            </a:r>
            <a:endParaRPr/>
          </a:p>
        </p:txBody>
      </p:sp>
      <p:cxnSp>
        <p:nvCxnSpPr>
          <p:cNvPr id="166" name="Google Shape;166;p17"/>
          <p:cNvCxnSpPr>
            <a:stCxn id="164" idx="3"/>
            <a:endCxn id="161" idx="3"/>
          </p:cNvCxnSpPr>
          <p:nvPr/>
        </p:nvCxnSpPr>
        <p:spPr>
          <a:xfrm>
            <a:off x="6885575" y="1434988"/>
            <a:ext cx="600" cy="2713200"/>
          </a:xfrm>
          <a:prstGeom prst="curvedConnector3">
            <a:avLst>
              <a:gd name="adj1" fmla="val -112475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7" name="Google Shape;167;p17"/>
          <p:cNvSpPr txBox="1"/>
          <p:nvPr/>
        </p:nvSpPr>
        <p:spPr>
          <a:xfrm>
            <a:off x="0" y="4489625"/>
            <a:ext cx="5706300" cy="657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Java:  File fd = </a:t>
            </a:r>
            <a:r>
              <a:rPr lang="en" sz="1200" b="1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new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scanner("/home/steve/filename");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buffer = fd.nextByte();         //  in C: read(fd, &amp;buffer, 1)</a:t>
            </a: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6139074" y="2247613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buffer[5]:</a:t>
            </a:r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6139074" y="2552413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buffer[4]: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a block of 10 bytes!</a:t>
            </a:r>
            <a:endParaRPr/>
          </a:p>
        </p:txBody>
      </p:sp>
      <p:sp>
        <p:nvSpPr>
          <p:cNvPr id="175" name="Google Shape;175;p1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1093" algn="l" rtl="0">
              <a:spcBef>
                <a:spcPts val="0"/>
              </a:spcBef>
              <a:spcAft>
                <a:spcPts val="0"/>
              </a:spcAft>
              <a:buSzPts val="1929"/>
              <a:buChar char="●"/>
            </a:pPr>
            <a:r>
              <a:rPr lang="en" sz="1929"/>
              <a:t>Java Example:  </a:t>
            </a:r>
            <a:endParaRPr sz="1929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29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29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29"/>
          </a:p>
          <a:p>
            <a:pPr marL="457200" lvl="0" indent="-351093" algn="l" rtl="0">
              <a:spcBef>
                <a:spcPts val="1200"/>
              </a:spcBef>
              <a:spcAft>
                <a:spcPts val="0"/>
              </a:spcAft>
              <a:buSzPts val="1929"/>
              <a:buChar char="●"/>
            </a:pPr>
            <a:r>
              <a:rPr lang="en" sz="1929"/>
              <a:t>Equivalent C Example</a:t>
            </a:r>
            <a:endParaRPr/>
          </a:p>
        </p:txBody>
      </p:sp>
      <p:sp>
        <p:nvSpPr>
          <p:cNvPr id="176" name="Google Shape;176;p18"/>
          <p:cNvSpPr txBox="1"/>
          <p:nvPr/>
        </p:nvSpPr>
        <p:spPr>
          <a:xfrm>
            <a:off x="475825" y="1564750"/>
            <a:ext cx="3568200" cy="121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byte header[10];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stdin = new Scanner(System.in);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for( i = 0; i &lt; 10 ; i++ ) {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header[i] = stdin.nextByte();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3968025" y="1564750"/>
            <a:ext cx="4394700" cy="15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The Scanner class only handles primitive types</a:t>
            </a: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We are not in a position to reimplement it.</a:t>
            </a:r>
            <a:br>
              <a:rPr lang="en" sz="1300">
                <a:solidFill>
                  <a:schemeClr val="dk2"/>
                </a:solidFill>
              </a:rPr>
            </a:b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The OS knows nothing about my Java class</a:t>
            </a:r>
            <a:br>
              <a:rPr lang="en" sz="1300">
                <a:solidFill>
                  <a:schemeClr val="dk2"/>
                </a:solidFill>
              </a:rPr>
            </a:b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Consequently, this results in 10 systems calls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475825" y="3535300"/>
            <a:ext cx="3568200" cy="1006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byte header[10];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for( i = 0; i &lt; 10 ; i++ ) {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header[i] = (byte) getchar();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5486400" y="3839975"/>
            <a:ext cx="3511200" cy="384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retval = read(fd, &amp;header, 10); 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80" name="Google Shape;180;p18"/>
          <p:cNvCxnSpPr>
            <a:stCxn id="178" idx="3"/>
            <a:endCxn id="179" idx="1"/>
          </p:cNvCxnSpPr>
          <p:nvPr/>
        </p:nvCxnSpPr>
        <p:spPr>
          <a:xfrm rot="10800000" flipH="1">
            <a:off x="4044025" y="4032550"/>
            <a:ext cx="1442400" cy="6000"/>
          </a:xfrm>
          <a:prstGeom prst="curvedConnector3">
            <a:avLst>
              <a:gd name="adj1" fmla="val 49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More Efficient Approach</a:t>
            </a:r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1093" algn="l" rtl="0">
              <a:spcBef>
                <a:spcPts val="0"/>
              </a:spcBef>
              <a:spcAft>
                <a:spcPts val="0"/>
              </a:spcAft>
              <a:buSzPts val="1929"/>
              <a:buChar char="●"/>
            </a:pPr>
            <a:r>
              <a:rPr lang="en" sz="1929"/>
              <a:t>Via 'read' system call (1 trap):  </a:t>
            </a:r>
            <a:endParaRPr sz="1929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29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29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29"/>
          </a:p>
          <a:p>
            <a:pPr marL="457200" lvl="0" indent="-351093" algn="l" rtl="0">
              <a:spcBef>
                <a:spcPts val="1200"/>
              </a:spcBef>
              <a:spcAft>
                <a:spcPts val="0"/>
              </a:spcAft>
              <a:buSzPts val="1929"/>
              <a:buChar char="●"/>
            </a:pPr>
            <a:r>
              <a:rPr lang="en" sz="1929"/>
              <a:t>Java Example (10 traps):</a:t>
            </a:r>
            <a:endParaRPr/>
          </a:p>
        </p:txBody>
      </p:sp>
      <p:sp>
        <p:nvSpPr>
          <p:cNvPr id="187" name="Google Shape;187;p19"/>
          <p:cNvSpPr txBox="1"/>
          <p:nvPr/>
        </p:nvSpPr>
        <p:spPr>
          <a:xfrm>
            <a:off x="423950" y="3608625"/>
            <a:ext cx="3568200" cy="121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byte header[10];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stdin = new Scanner(System.in);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for( i = 0; i &lt; 10 ; i++ ) {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header[i] = stdin.nextByte();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367800" y="1565250"/>
            <a:ext cx="4906800" cy="794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byte header[10];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retval</a:t>
            </a: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read(</a:t>
            </a:r>
            <a:r>
              <a:rPr lang="en" sz="1200" dirty="0">
                <a:solidFill>
                  <a:schemeClr val="dk1"/>
                </a:solidFill>
              </a:rPr>
              <a:t>STDIN_FILENO</a:t>
            </a: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(void *) &amp;header, 10);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4726250" y="167600"/>
            <a:ext cx="43947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Read does not care what it is reading</a:t>
            </a: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This results in 1 system call</a:t>
            </a: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But we need to understand pointers: * and &amp;</a:t>
            </a: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Moreover we need to cast our variables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4889700" y="3365150"/>
            <a:ext cx="8694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header:</a:t>
            </a: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7236606" y="1599221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\0</a:t>
            </a:r>
            <a:endParaRPr sz="1300"/>
          </a:p>
        </p:txBody>
      </p:sp>
      <p:sp>
        <p:nvSpPr>
          <p:cNvPr id="192" name="Google Shape;192;p19"/>
          <p:cNvSpPr/>
          <p:nvPr/>
        </p:nvSpPr>
        <p:spPr>
          <a:xfrm>
            <a:off x="7992045" y="1599210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0x000A</a:t>
            </a:r>
            <a:endParaRPr sz="1000"/>
          </a:p>
        </p:txBody>
      </p:sp>
      <p:sp>
        <p:nvSpPr>
          <p:cNvPr id="193" name="Google Shape;193;p19"/>
          <p:cNvSpPr/>
          <p:nvPr/>
        </p:nvSpPr>
        <p:spPr>
          <a:xfrm>
            <a:off x="7236606" y="1901705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7992045" y="1901694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0x0009</a:t>
            </a:r>
            <a:endParaRPr sz="1000"/>
          </a:p>
        </p:txBody>
      </p:sp>
      <p:sp>
        <p:nvSpPr>
          <p:cNvPr id="195" name="Google Shape;195;p19"/>
          <p:cNvSpPr/>
          <p:nvPr/>
        </p:nvSpPr>
        <p:spPr>
          <a:xfrm>
            <a:off x="7236606" y="2204167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196" name="Google Shape;196;p19"/>
          <p:cNvSpPr/>
          <p:nvPr/>
        </p:nvSpPr>
        <p:spPr>
          <a:xfrm>
            <a:off x="7992045" y="2204157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0x0008</a:t>
            </a:r>
            <a:endParaRPr sz="1000"/>
          </a:p>
        </p:txBody>
      </p:sp>
      <p:sp>
        <p:nvSpPr>
          <p:cNvPr id="197" name="Google Shape;197;p19"/>
          <p:cNvSpPr/>
          <p:nvPr/>
        </p:nvSpPr>
        <p:spPr>
          <a:xfrm>
            <a:off x="7236606" y="2506651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7992045" y="2506641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0x0007</a:t>
            </a:r>
            <a:endParaRPr sz="1000"/>
          </a:p>
        </p:txBody>
      </p:sp>
      <p:sp>
        <p:nvSpPr>
          <p:cNvPr id="199" name="Google Shape;199;p19"/>
          <p:cNvSpPr/>
          <p:nvPr/>
        </p:nvSpPr>
        <p:spPr>
          <a:xfrm>
            <a:off x="7236606" y="2809114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200" name="Google Shape;200;p19"/>
          <p:cNvSpPr/>
          <p:nvPr/>
        </p:nvSpPr>
        <p:spPr>
          <a:xfrm>
            <a:off x="7992045" y="2809103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0x0006</a:t>
            </a:r>
            <a:endParaRPr sz="1000"/>
          </a:p>
        </p:txBody>
      </p:sp>
      <p:sp>
        <p:nvSpPr>
          <p:cNvPr id="201" name="Google Shape;201;p19"/>
          <p:cNvSpPr/>
          <p:nvPr/>
        </p:nvSpPr>
        <p:spPr>
          <a:xfrm>
            <a:off x="7236606" y="3111598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202" name="Google Shape;202;p19"/>
          <p:cNvSpPr/>
          <p:nvPr/>
        </p:nvSpPr>
        <p:spPr>
          <a:xfrm>
            <a:off x="7992045" y="3111587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0x0005</a:t>
            </a:r>
            <a:endParaRPr sz="1000"/>
          </a:p>
        </p:txBody>
      </p:sp>
      <p:sp>
        <p:nvSpPr>
          <p:cNvPr id="203" name="Google Shape;203;p19"/>
          <p:cNvSpPr/>
          <p:nvPr/>
        </p:nvSpPr>
        <p:spPr>
          <a:xfrm>
            <a:off x="7992045" y="3414049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0x0004</a:t>
            </a:r>
            <a:endParaRPr sz="1000"/>
          </a:p>
        </p:txBody>
      </p:sp>
      <p:sp>
        <p:nvSpPr>
          <p:cNvPr id="204" name="Google Shape;204;p19"/>
          <p:cNvSpPr/>
          <p:nvPr/>
        </p:nvSpPr>
        <p:spPr>
          <a:xfrm>
            <a:off x="7236606" y="3716544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7992045" y="3700034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0x0003</a:t>
            </a:r>
            <a:endParaRPr sz="1000"/>
          </a:p>
        </p:txBody>
      </p:sp>
      <p:sp>
        <p:nvSpPr>
          <p:cNvPr id="206" name="Google Shape;206;p19"/>
          <p:cNvSpPr/>
          <p:nvPr/>
        </p:nvSpPr>
        <p:spPr>
          <a:xfrm>
            <a:off x="7239950" y="4019006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7992045" y="4021547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0x0002</a:t>
            </a:r>
            <a:endParaRPr sz="1000"/>
          </a:p>
        </p:txBody>
      </p:sp>
      <p:sp>
        <p:nvSpPr>
          <p:cNvPr id="208" name="Google Shape;208;p19"/>
          <p:cNvSpPr/>
          <p:nvPr/>
        </p:nvSpPr>
        <p:spPr>
          <a:xfrm>
            <a:off x="7236606" y="4321490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7992045" y="4314506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0x0001</a:t>
            </a:r>
            <a:endParaRPr sz="1000"/>
          </a:p>
        </p:txBody>
      </p:sp>
      <p:sp>
        <p:nvSpPr>
          <p:cNvPr id="210" name="Google Shape;210;p19"/>
          <p:cNvSpPr/>
          <p:nvPr/>
        </p:nvSpPr>
        <p:spPr>
          <a:xfrm>
            <a:off x="7236606" y="4623952"/>
            <a:ext cx="745800" cy="30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9"/>
          <p:cNvSpPr/>
          <p:nvPr/>
        </p:nvSpPr>
        <p:spPr>
          <a:xfrm>
            <a:off x="7992045" y="4607443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0x0000</a:t>
            </a:r>
            <a:endParaRPr sz="1000"/>
          </a:p>
        </p:txBody>
      </p:sp>
      <p:cxnSp>
        <p:nvCxnSpPr>
          <p:cNvPr id="212" name="Google Shape;212;p19"/>
          <p:cNvCxnSpPr>
            <a:stCxn id="190" idx="3"/>
            <a:endCxn id="208" idx="1"/>
          </p:cNvCxnSpPr>
          <p:nvPr/>
        </p:nvCxnSpPr>
        <p:spPr>
          <a:xfrm>
            <a:off x="5759100" y="3565250"/>
            <a:ext cx="1477500" cy="907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13" name="Google Shape;213;p19"/>
          <p:cNvSpPr/>
          <p:nvPr/>
        </p:nvSpPr>
        <p:spPr>
          <a:xfrm>
            <a:off x="7236606" y="3414060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14" name="Google Shape;214;p19"/>
          <p:cNvSpPr/>
          <p:nvPr/>
        </p:nvSpPr>
        <p:spPr>
          <a:xfrm>
            <a:off x="7236606" y="1290775"/>
            <a:ext cx="745800" cy="30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Variables: Names and Values</a:t>
            </a:r>
            <a:endParaRPr/>
          </a:p>
        </p:txBody>
      </p:sp>
      <p:sp>
        <p:nvSpPr>
          <p:cNvPr id="220" name="Google Shape;22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We all know what variables are, right!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A variable has two values: a </a:t>
            </a:r>
            <a:r>
              <a:rPr lang="en" dirty="0" err="1"/>
              <a:t>lval</a:t>
            </a:r>
            <a:r>
              <a:rPr lang="en" dirty="0"/>
              <a:t> and a </a:t>
            </a:r>
            <a:r>
              <a:rPr lang="en" dirty="0" err="1"/>
              <a:t>rval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Consider the following assignment: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	c = c + 1  	 </a:t>
            </a: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The </a:t>
            </a:r>
            <a:r>
              <a:rPr lang="en" dirty="0" err="1"/>
              <a:t>lval</a:t>
            </a:r>
            <a:r>
              <a:rPr lang="en" dirty="0"/>
              <a:t> of c is the address in memory 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The </a:t>
            </a:r>
            <a:r>
              <a:rPr lang="en" dirty="0" err="1"/>
              <a:t>rval</a:t>
            </a:r>
            <a:r>
              <a:rPr lang="en" dirty="0"/>
              <a:t> of c is the value located at that address in memory</a:t>
            </a:r>
            <a:br>
              <a:rPr lang="en" dirty="0"/>
            </a:b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The </a:t>
            </a:r>
            <a:r>
              <a:rPr lang="en" dirty="0" err="1"/>
              <a:t>rval</a:t>
            </a:r>
            <a:r>
              <a:rPr lang="en" dirty="0"/>
              <a:t> can be a "integer", "float", "char", etc.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If the </a:t>
            </a:r>
            <a:r>
              <a:rPr lang="en" dirty="0" err="1"/>
              <a:t>rval</a:t>
            </a:r>
            <a:r>
              <a:rPr lang="en" dirty="0"/>
              <a:t> is an address, than it is known as a "pointer"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	int *   p  = &amp; c;</a:t>
            </a: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Hold that thought!    (* p ) == 2</a:t>
            </a:r>
            <a:endParaRPr dirty="0"/>
          </a:p>
        </p:txBody>
      </p:sp>
      <p:sp>
        <p:nvSpPr>
          <p:cNvPr id="221" name="Google Shape;221;p20"/>
          <p:cNvSpPr/>
          <p:nvPr/>
        </p:nvSpPr>
        <p:spPr>
          <a:xfrm>
            <a:off x="4946088" y="3746000"/>
            <a:ext cx="891640" cy="35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?</a:t>
            </a:r>
            <a:endParaRPr sz="1000" dirty="0"/>
          </a:p>
        </p:txBody>
      </p:sp>
      <p:sp>
        <p:nvSpPr>
          <p:cNvPr id="222" name="Google Shape;222;p20"/>
          <p:cNvSpPr/>
          <p:nvPr/>
        </p:nvSpPr>
        <p:spPr>
          <a:xfrm>
            <a:off x="4427375" y="3746000"/>
            <a:ext cx="5940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p:</a:t>
            </a:r>
            <a:endParaRPr b="1" dirty="0"/>
          </a:p>
        </p:txBody>
      </p:sp>
      <p:sp>
        <p:nvSpPr>
          <p:cNvPr id="223" name="Google Shape;223;p20"/>
          <p:cNvSpPr/>
          <p:nvPr/>
        </p:nvSpPr>
        <p:spPr>
          <a:xfrm>
            <a:off x="3230185" y="3979176"/>
            <a:ext cx="360000" cy="32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0"/>
          <p:cNvSpPr/>
          <p:nvPr/>
        </p:nvSpPr>
        <p:spPr>
          <a:xfrm>
            <a:off x="5389926" y="2167458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25" name="Google Shape;225;p20"/>
          <p:cNvSpPr/>
          <p:nvPr/>
        </p:nvSpPr>
        <p:spPr>
          <a:xfrm>
            <a:off x="4461748" y="2149874"/>
            <a:ext cx="55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c:</a:t>
            </a:r>
            <a:endParaRPr dirty="0"/>
          </a:p>
        </p:txBody>
      </p:sp>
      <p:sp>
        <p:nvSpPr>
          <p:cNvPr id="226" name="Google Shape;226;p20"/>
          <p:cNvSpPr/>
          <p:nvPr/>
        </p:nvSpPr>
        <p:spPr>
          <a:xfrm>
            <a:off x="4960651" y="1126650"/>
            <a:ext cx="734400" cy="33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lval</a:t>
            </a:r>
            <a:endParaRPr/>
          </a:p>
        </p:txBody>
      </p:sp>
      <p:sp>
        <p:nvSpPr>
          <p:cNvPr id="227" name="Google Shape;227;p20"/>
          <p:cNvSpPr/>
          <p:nvPr/>
        </p:nvSpPr>
        <p:spPr>
          <a:xfrm>
            <a:off x="5889963" y="1655424"/>
            <a:ext cx="734400" cy="33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rval</a:t>
            </a:r>
            <a:endParaRPr/>
          </a:p>
        </p:txBody>
      </p:sp>
      <p:cxnSp>
        <p:nvCxnSpPr>
          <p:cNvPr id="228" name="Google Shape;228;p20"/>
          <p:cNvCxnSpPr>
            <a:stCxn id="226" idx="2"/>
            <a:endCxn id="225" idx="0"/>
          </p:cNvCxnSpPr>
          <p:nvPr/>
        </p:nvCxnSpPr>
        <p:spPr>
          <a:xfrm rot="5400000">
            <a:off x="4689113" y="1511136"/>
            <a:ext cx="690824" cy="586653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9" name="Google Shape;229;p20"/>
          <p:cNvCxnSpPr>
            <a:stCxn id="227" idx="2"/>
            <a:endCxn id="224" idx="0"/>
          </p:cNvCxnSpPr>
          <p:nvPr/>
        </p:nvCxnSpPr>
        <p:spPr>
          <a:xfrm rot="5400000">
            <a:off x="5873453" y="1783748"/>
            <a:ext cx="179634" cy="587787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30" name="Google Shape;230;p20"/>
          <p:cNvSpPr txBox="1"/>
          <p:nvPr/>
        </p:nvSpPr>
        <p:spPr>
          <a:xfrm>
            <a:off x="5913816" y="114423"/>
            <a:ext cx="3215796" cy="92329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200" dirty="0"/>
              <a:t>determine the </a:t>
            </a:r>
            <a:r>
              <a:rPr lang="en-US" sz="1200" dirty="0" err="1"/>
              <a:t>lval</a:t>
            </a:r>
            <a:r>
              <a:rPr lang="en-US" sz="1200" dirty="0"/>
              <a:t> for “c”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dirty="0"/>
              <a:t>extract the </a:t>
            </a:r>
            <a:r>
              <a:rPr lang="en" sz="1200" dirty="0" err="1"/>
              <a:t>rval</a:t>
            </a:r>
            <a:r>
              <a:rPr lang="en" sz="1200" dirty="0"/>
              <a:t> of “c” at MEM[</a:t>
            </a:r>
            <a:r>
              <a:rPr lang="en" sz="1200" dirty="0" err="1"/>
              <a:t>lval</a:t>
            </a:r>
            <a:r>
              <a:rPr lang="en" sz="1200" dirty="0"/>
              <a:t>]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dirty="0"/>
              <a:t>add 1 to that value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200" dirty="0"/>
              <a:t>W</a:t>
            </a:r>
            <a:r>
              <a:rPr lang="en" sz="1200" dirty="0"/>
              <a:t>rite the value from #3 into MEM[</a:t>
            </a:r>
            <a:r>
              <a:rPr lang="en" sz="1200" dirty="0" err="1"/>
              <a:t>lval</a:t>
            </a:r>
            <a:r>
              <a:rPr lang="en" sz="1200" dirty="0"/>
              <a:t>]</a:t>
            </a:r>
            <a:endParaRPr sz="1200" dirty="0"/>
          </a:p>
        </p:txBody>
      </p:sp>
      <p:sp>
        <p:nvSpPr>
          <p:cNvPr id="231" name="Google Shape;231;p20"/>
          <p:cNvSpPr/>
          <p:nvPr/>
        </p:nvSpPr>
        <p:spPr>
          <a:xfrm>
            <a:off x="4858542" y="2196494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0x0006</a:t>
            </a:r>
            <a:endParaRPr sz="1000" dirty="0"/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07B52216-65D2-5646-96B0-AEAA5C7E8352}"/>
              </a:ext>
            </a:extLst>
          </p:cNvPr>
          <p:cNvCxnSpPr>
            <a:cxnSpLocks/>
            <a:endCxn id="230" idx="1"/>
          </p:cNvCxnSpPr>
          <p:nvPr/>
        </p:nvCxnSpPr>
        <p:spPr>
          <a:xfrm flipV="1">
            <a:off x="3230185" y="576073"/>
            <a:ext cx="2683631" cy="1553340"/>
          </a:xfrm>
          <a:prstGeom prst="curvedConnector3">
            <a:avLst>
              <a:gd name="adj1" fmla="val 5177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Google Shape;280;p22">
            <a:extLst>
              <a:ext uri="{FF2B5EF4-FFF2-40B4-BE49-F238E27FC236}">
                <a16:creationId xmlns:a16="http://schemas.microsoft.com/office/drawing/2014/main" id="{8B4586AA-EBF3-6147-B981-9EE6C9303873}"/>
              </a:ext>
            </a:extLst>
          </p:cNvPr>
          <p:cNvSpPr/>
          <p:nvPr/>
        </p:nvSpPr>
        <p:spPr>
          <a:xfrm>
            <a:off x="7984255" y="1174277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5" name="Google Shape;281;p22">
            <a:extLst>
              <a:ext uri="{FF2B5EF4-FFF2-40B4-BE49-F238E27FC236}">
                <a16:creationId xmlns:a16="http://schemas.microsoft.com/office/drawing/2014/main" id="{EB6F15DD-8826-B347-90E1-27CC9C011CE4}"/>
              </a:ext>
            </a:extLst>
          </p:cNvPr>
          <p:cNvSpPr/>
          <p:nvPr/>
        </p:nvSpPr>
        <p:spPr>
          <a:xfrm>
            <a:off x="7266872" y="1174277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0x000A</a:t>
            </a:r>
            <a:endParaRPr/>
          </a:p>
        </p:txBody>
      </p:sp>
      <p:sp>
        <p:nvSpPr>
          <p:cNvPr id="76" name="Google Shape;282;p22">
            <a:extLst>
              <a:ext uri="{FF2B5EF4-FFF2-40B4-BE49-F238E27FC236}">
                <a16:creationId xmlns:a16="http://schemas.microsoft.com/office/drawing/2014/main" id="{02A29740-5150-3749-8DF5-53DC3E853179}"/>
              </a:ext>
            </a:extLst>
          </p:cNvPr>
          <p:cNvSpPr/>
          <p:nvPr/>
        </p:nvSpPr>
        <p:spPr>
          <a:xfrm>
            <a:off x="7984255" y="1519889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7" name="Google Shape;283;p22">
            <a:extLst>
              <a:ext uri="{FF2B5EF4-FFF2-40B4-BE49-F238E27FC236}">
                <a16:creationId xmlns:a16="http://schemas.microsoft.com/office/drawing/2014/main" id="{A1BED408-020B-4A4A-AA0A-129CCB6FAC77}"/>
              </a:ext>
            </a:extLst>
          </p:cNvPr>
          <p:cNvSpPr/>
          <p:nvPr/>
        </p:nvSpPr>
        <p:spPr>
          <a:xfrm>
            <a:off x="7266872" y="1519889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0x0009</a:t>
            </a:r>
            <a:endParaRPr/>
          </a:p>
        </p:txBody>
      </p:sp>
      <p:sp>
        <p:nvSpPr>
          <p:cNvPr id="78" name="Google Shape;284;p22">
            <a:extLst>
              <a:ext uri="{FF2B5EF4-FFF2-40B4-BE49-F238E27FC236}">
                <a16:creationId xmlns:a16="http://schemas.microsoft.com/office/drawing/2014/main" id="{6D3048C6-5BC1-364E-A390-9D09EE3EC1A9}"/>
              </a:ext>
            </a:extLst>
          </p:cNvPr>
          <p:cNvSpPr/>
          <p:nvPr/>
        </p:nvSpPr>
        <p:spPr>
          <a:xfrm>
            <a:off x="7984255" y="1865477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9" name="Google Shape;286;p22">
            <a:extLst>
              <a:ext uri="{FF2B5EF4-FFF2-40B4-BE49-F238E27FC236}">
                <a16:creationId xmlns:a16="http://schemas.microsoft.com/office/drawing/2014/main" id="{E1469B1B-1200-2448-B506-1B3F93EF9EFB}"/>
              </a:ext>
            </a:extLst>
          </p:cNvPr>
          <p:cNvSpPr/>
          <p:nvPr/>
        </p:nvSpPr>
        <p:spPr>
          <a:xfrm>
            <a:off x="7266872" y="1865476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0x0008</a:t>
            </a:r>
            <a:endParaRPr/>
          </a:p>
        </p:txBody>
      </p:sp>
      <p:sp>
        <p:nvSpPr>
          <p:cNvPr id="80" name="Google Shape;287;p22">
            <a:extLst>
              <a:ext uri="{FF2B5EF4-FFF2-40B4-BE49-F238E27FC236}">
                <a16:creationId xmlns:a16="http://schemas.microsoft.com/office/drawing/2014/main" id="{7C78A5FB-7DC3-E045-8031-F4BF8CFED4E6}"/>
              </a:ext>
            </a:extLst>
          </p:cNvPr>
          <p:cNvSpPr/>
          <p:nvPr/>
        </p:nvSpPr>
        <p:spPr>
          <a:xfrm>
            <a:off x="7984255" y="2211089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1" name="Google Shape;288;p22">
            <a:extLst>
              <a:ext uri="{FF2B5EF4-FFF2-40B4-BE49-F238E27FC236}">
                <a16:creationId xmlns:a16="http://schemas.microsoft.com/office/drawing/2014/main" id="{C2F522CF-D067-0544-8220-DED411E1922A}"/>
              </a:ext>
            </a:extLst>
          </p:cNvPr>
          <p:cNvSpPr/>
          <p:nvPr/>
        </p:nvSpPr>
        <p:spPr>
          <a:xfrm>
            <a:off x="7266872" y="2211087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0x0007</a:t>
            </a:r>
            <a:endParaRPr/>
          </a:p>
        </p:txBody>
      </p:sp>
      <p:sp>
        <p:nvSpPr>
          <p:cNvPr id="82" name="Google Shape;289;p22">
            <a:extLst>
              <a:ext uri="{FF2B5EF4-FFF2-40B4-BE49-F238E27FC236}">
                <a16:creationId xmlns:a16="http://schemas.microsoft.com/office/drawing/2014/main" id="{C5688845-1D0A-9D4B-AB49-97275995FBA9}"/>
              </a:ext>
            </a:extLst>
          </p:cNvPr>
          <p:cNvSpPr/>
          <p:nvPr/>
        </p:nvSpPr>
        <p:spPr>
          <a:xfrm>
            <a:off x="7984255" y="2556677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3" name="Google Shape;291;p22">
            <a:extLst>
              <a:ext uri="{FF2B5EF4-FFF2-40B4-BE49-F238E27FC236}">
                <a16:creationId xmlns:a16="http://schemas.microsoft.com/office/drawing/2014/main" id="{1B003311-51CA-5447-92FF-12EDF967CECD}"/>
              </a:ext>
            </a:extLst>
          </p:cNvPr>
          <p:cNvSpPr/>
          <p:nvPr/>
        </p:nvSpPr>
        <p:spPr>
          <a:xfrm>
            <a:off x="7266872" y="2556674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0x0006</a:t>
            </a:r>
            <a:endParaRPr/>
          </a:p>
        </p:txBody>
      </p:sp>
      <p:sp>
        <p:nvSpPr>
          <p:cNvPr id="84" name="Google Shape;292;p22">
            <a:extLst>
              <a:ext uri="{FF2B5EF4-FFF2-40B4-BE49-F238E27FC236}">
                <a16:creationId xmlns:a16="http://schemas.microsoft.com/office/drawing/2014/main" id="{A0AA29CF-0623-934A-82E8-B3A57EF771EC}"/>
              </a:ext>
            </a:extLst>
          </p:cNvPr>
          <p:cNvSpPr/>
          <p:nvPr/>
        </p:nvSpPr>
        <p:spPr>
          <a:xfrm>
            <a:off x="7984255" y="2902289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293;p22">
            <a:extLst>
              <a:ext uri="{FF2B5EF4-FFF2-40B4-BE49-F238E27FC236}">
                <a16:creationId xmlns:a16="http://schemas.microsoft.com/office/drawing/2014/main" id="{3D314654-CB9C-564C-8C77-F35F7F146AC2}"/>
              </a:ext>
            </a:extLst>
          </p:cNvPr>
          <p:cNvSpPr/>
          <p:nvPr/>
        </p:nvSpPr>
        <p:spPr>
          <a:xfrm>
            <a:off x="7266872" y="2902286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0x0005</a:t>
            </a:r>
            <a:endParaRPr/>
          </a:p>
        </p:txBody>
      </p:sp>
      <p:sp>
        <p:nvSpPr>
          <p:cNvPr id="86" name="Google Shape;294;p22">
            <a:extLst>
              <a:ext uri="{FF2B5EF4-FFF2-40B4-BE49-F238E27FC236}">
                <a16:creationId xmlns:a16="http://schemas.microsoft.com/office/drawing/2014/main" id="{E7EB011B-9C6A-8349-82C6-FA918C835269}"/>
              </a:ext>
            </a:extLst>
          </p:cNvPr>
          <p:cNvSpPr/>
          <p:nvPr/>
        </p:nvSpPr>
        <p:spPr>
          <a:xfrm>
            <a:off x="7984255" y="3247877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87" name="Google Shape;296;p22">
            <a:extLst>
              <a:ext uri="{FF2B5EF4-FFF2-40B4-BE49-F238E27FC236}">
                <a16:creationId xmlns:a16="http://schemas.microsoft.com/office/drawing/2014/main" id="{A5C30A88-20EA-2D4D-BEC5-60D993187500}"/>
              </a:ext>
            </a:extLst>
          </p:cNvPr>
          <p:cNvSpPr/>
          <p:nvPr/>
        </p:nvSpPr>
        <p:spPr>
          <a:xfrm>
            <a:off x="7266872" y="3247873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0x0004</a:t>
            </a:r>
            <a:endParaRPr/>
          </a:p>
        </p:txBody>
      </p:sp>
      <p:sp>
        <p:nvSpPr>
          <p:cNvPr id="88" name="Google Shape;297;p22">
            <a:extLst>
              <a:ext uri="{FF2B5EF4-FFF2-40B4-BE49-F238E27FC236}">
                <a16:creationId xmlns:a16="http://schemas.microsoft.com/office/drawing/2014/main" id="{09542869-7800-3D43-8ADC-B77E337138C1}"/>
              </a:ext>
            </a:extLst>
          </p:cNvPr>
          <p:cNvSpPr/>
          <p:nvPr/>
        </p:nvSpPr>
        <p:spPr>
          <a:xfrm>
            <a:off x="7984255" y="3541989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?</a:t>
            </a:r>
            <a:endParaRPr sz="1300" dirty="0"/>
          </a:p>
        </p:txBody>
      </p:sp>
      <p:sp>
        <p:nvSpPr>
          <p:cNvPr id="89" name="Google Shape;299;p22">
            <a:extLst>
              <a:ext uri="{FF2B5EF4-FFF2-40B4-BE49-F238E27FC236}">
                <a16:creationId xmlns:a16="http://schemas.microsoft.com/office/drawing/2014/main" id="{9574489D-3519-5748-BE98-1FC6E3562515}"/>
              </a:ext>
            </a:extLst>
          </p:cNvPr>
          <p:cNvSpPr/>
          <p:nvPr/>
        </p:nvSpPr>
        <p:spPr>
          <a:xfrm>
            <a:off x="7266872" y="3541984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0x0003</a:t>
            </a:r>
            <a:endParaRPr/>
          </a:p>
        </p:txBody>
      </p:sp>
      <p:sp>
        <p:nvSpPr>
          <p:cNvPr id="90" name="Google Shape;300;p22">
            <a:extLst>
              <a:ext uri="{FF2B5EF4-FFF2-40B4-BE49-F238E27FC236}">
                <a16:creationId xmlns:a16="http://schemas.microsoft.com/office/drawing/2014/main" id="{B75F282D-365E-3A43-A13B-C51FF81856AA}"/>
              </a:ext>
            </a:extLst>
          </p:cNvPr>
          <p:cNvSpPr/>
          <p:nvPr/>
        </p:nvSpPr>
        <p:spPr>
          <a:xfrm>
            <a:off x="7984255" y="3887576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1" name="Google Shape;301;p22">
            <a:extLst>
              <a:ext uri="{FF2B5EF4-FFF2-40B4-BE49-F238E27FC236}">
                <a16:creationId xmlns:a16="http://schemas.microsoft.com/office/drawing/2014/main" id="{BC1BDC4E-E6F8-804D-A6F9-56F6ED30C17C}"/>
              </a:ext>
            </a:extLst>
          </p:cNvPr>
          <p:cNvSpPr/>
          <p:nvPr/>
        </p:nvSpPr>
        <p:spPr>
          <a:xfrm>
            <a:off x="7266872" y="3887571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0x0002</a:t>
            </a:r>
            <a:endParaRPr/>
          </a:p>
        </p:txBody>
      </p:sp>
      <p:sp>
        <p:nvSpPr>
          <p:cNvPr id="92" name="Google Shape;302;p22">
            <a:extLst>
              <a:ext uri="{FF2B5EF4-FFF2-40B4-BE49-F238E27FC236}">
                <a16:creationId xmlns:a16="http://schemas.microsoft.com/office/drawing/2014/main" id="{F86FA27D-9A25-0D48-AE39-6C2E2C1A4CAC}"/>
              </a:ext>
            </a:extLst>
          </p:cNvPr>
          <p:cNvSpPr/>
          <p:nvPr/>
        </p:nvSpPr>
        <p:spPr>
          <a:xfrm>
            <a:off x="7984255" y="4233189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3" name="Google Shape;304;p22">
            <a:extLst>
              <a:ext uri="{FF2B5EF4-FFF2-40B4-BE49-F238E27FC236}">
                <a16:creationId xmlns:a16="http://schemas.microsoft.com/office/drawing/2014/main" id="{FD49423F-7B4C-6342-B5F0-5A7B430D2F1D}"/>
              </a:ext>
            </a:extLst>
          </p:cNvPr>
          <p:cNvSpPr/>
          <p:nvPr/>
        </p:nvSpPr>
        <p:spPr>
          <a:xfrm>
            <a:off x="7266872" y="4233183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0x0001</a:t>
            </a:r>
            <a:endParaRPr/>
          </a:p>
        </p:txBody>
      </p:sp>
      <p:sp>
        <p:nvSpPr>
          <p:cNvPr id="94" name="Google Shape;305;p22">
            <a:extLst>
              <a:ext uri="{FF2B5EF4-FFF2-40B4-BE49-F238E27FC236}">
                <a16:creationId xmlns:a16="http://schemas.microsoft.com/office/drawing/2014/main" id="{88C2EDB1-B8A5-BC4D-B017-6595A4C3D4C5}"/>
              </a:ext>
            </a:extLst>
          </p:cNvPr>
          <p:cNvSpPr/>
          <p:nvPr/>
        </p:nvSpPr>
        <p:spPr>
          <a:xfrm>
            <a:off x="7984255" y="4578776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42</a:t>
            </a:r>
            <a:endParaRPr/>
          </a:p>
        </p:txBody>
      </p:sp>
      <p:sp>
        <p:nvSpPr>
          <p:cNvPr id="95" name="Google Shape;306;p22">
            <a:extLst>
              <a:ext uri="{FF2B5EF4-FFF2-40B4-BE49-F238E27FC236}">
                <a16:creationId xmlns:a16="http://schemas.microsoft.com/office/drawing/2014/main" id="{7872CFB5-A67F-C444-8FB2-F97468DE0493}"/>
              </a:ext>
            </a:extLst>
          </p:cNvPr>
          <p:cNvSpPr/>
          <p:nvPr/>
        </p:nvSpPr>
        <p:spPr>
          <a:xfrm>
            <a:off x="7266872" y="4578770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0x0000</a:t>
            </a:r>
            <a:endParaRPr/>
          </a:p>
        </p:txBody>
      </p:sp>
      <p:sp>
        <p:nvSpPr>
          <p:cNvPr id="100" name="Google Shape;285;p22">
            <a:extLst>
              <a:ext uri="{FF2B5EF4-FFF2-40B4-BE49-F238E27FC236}">
                <a16:creationId xmlns:a16="http://schemas.microsoft.com/office/drawing/2014/main" id="{C7C87FD1-D931-3547-A889-2D7410C8FB5C}"/>
              </a:ext>
            </a:extLst>
          </p:cNvPr>
          <p:cNvSpPr/>
          <p:nvPr/>
        </p:nvSpPr>
        <p:spPr>
          <a:xfrm>
            <a:off x="6827008" y="1856685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d:</a:t>
            </a:r>
            <a:endParaRPr dirty="0"/>
          </a:p>
        </p:txBody>
      </p:sp>
      <p:sp>
        <p:nvSpPr>
          <p:cNvPr id="101" name="Google Shape;290;p22">
            <a:extLst>
              <a:ext uri="{FF2B5EF4-FFF2-40B4-BE49-F238E27FC236}">
                <a16:creationId xmlns:a16="http://schemas.microsoft.com/office/drawing/2014/main" id="{D871C11A-734B-A14B-9D7E-833714896A92}"/>
              </a:ext>
            </a:extLst>
          </p:cNvPr>
          <p:cNvSpPr/>
          <p:nvPr/>
        </p:nvSpPr>
        <p:spPr>
          <a:xfrm>
            <a:off x="6827008" y="2547883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</a:t>
            </a:r>
            <a:endParaRPr/>
          </a:p>
        </p:txBody>
      </p:sp>
      <p:sp>
        <p:nvSpPr>
          <p:cNvPr id="102" name="Google Shape;295;p22">
            <a:extLst>
              <a:ext uri="{FF2B5EF4-FFF2-40B4-BE49-F238E27FC236}">
                <a16:creationId xmlns:a16="http://schemas.microsoft.com/office/drawing/2014/main" id="{F6B9F51F-61FB-694B-BFE8-5350B797286A}"/>
              </a:ext>
            </a:extLst>
          </p:cNvPr>
          <p:cNvSpPr/>
          <p:nvPr/>
        </p:nvSpPr>
        <p:spPr>
          <a:xfrm>
            <a:off x="6827008" y="3239082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b:</a:t>
            </a:r>
            <a:endParaRPr/>
          </a:p>
        </p:txBody>
      </p:sp>
      <p:sp>
        <p:nvSpPr>
          <p:cNvPr id="103" name="Google Shape;298;p22">
            <a:extLst>
              <a:ext uri="{FF2B5EF4-FFF2-40B4-BE49-F238E27FC236}">
                <a16:creationId xmlns:a16="http://schemas.microsoft.com/office/drawing/2014/main" id="{26451156-E06F-0247-BD6E-8993CCB32406}"/>
              </a:ext>
            </a:extLst>
          </p:cNvPr>
          <p:cNvSpPr/>
          <p:nvPr/>
        </p:nvSpPr>
        <p:spPr>
          <a:xfrm>
            <a:off x="6827008" y="3533193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p:</a:t>
            </a:r>
            <a:endParaRPr/>
          </a:p>
        </p:txBody>
      </p:sp>
      <p:sp>
        <p:nvSpPr>
          <p:cNvPr id="104" name="Google Shape;303;p22">
            <a:extLst>
              <a:ext uri="{FF2B5EF4-FFF2-40B4-BE49-F238E27FC236}">
                <a16:creationId xmlns:a16="http://schemas.microsoft.com/office/drawing/2014/main" id="{BEB6177F-21CD-A249-9861-EB9E3373D4A9}"/>
              </a:ext>
            </a:extLst>
          </p:cNvPr>
          <p:cNvSpPr/>
          <p:nvPr/>
        </p:nvSpPr>
        <p:spPr>
          <a:xfrm>
            <a:off x="6827008" y="4224392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237" name="Google Shape;23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all know what an array is right!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Memory is just an array of integers (from 0..255):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mem[ index ] = value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Do you know what an associative array is?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It's just an array that stores both the </a:t>
            </a:r>
            <a:r>
              <a:rPr lang="en" dirty="0" err="1"/>
              <a:t>lval</a:t>
            </a:r>
            <a:r>
              <a:rPr lang="en" dirty="0"/>
              <a:t> and </a:t>
            </a:r>
            <a:r>
              <a:rPr lang="en" dirty="0" err="1"/>
              <a:t>rval</a:t>
            </a:r>
            <a:r>
              <a:rPr lang="en" dirty="0"/>
              <a:t> of a variable: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array[ </a:t>
            </a:r>
            <a:r>
              <a:rPr lang="en" i="1" dirty="0"/>
              <a:t>"name" </a:t>
            </a:r>
            <a:r>
              <a:rPr lang="en" dirty="0"/>
              <a:t>] = value;    mem[ "steven" ] = 32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You use "name" to lookup the appropriate index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Consider the memory to the right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Update the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memory</a:t>
            </a:r>
            <a:r>
              <a:rPr lang="en" dirty="0"/>
              <a:t> that I have created for this class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Find your name, update the associated value to be equal to your index.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That is to say, if your name is steven execute the following statement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steven = &amp;steven;</a:t>
            </a:r>
            <a:endParaRPr dirty="0"/>
          </a:p>
        </p:txBody>
      </p:sp>
      <p:sp>
        <p:nvSpPr>
          <p:cNvPr id="238" name="Google Shape;238;p21"/>
          <p:cNvSpPr/>
          <p:nvPr/>
        </p:nvSpPr>
        <p:spPr>
          <a:xfrm>
            <a:off x="7315684" y="347796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7885725" y="3478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000A</a:t>
            </a:r>
            <a:endParaRPr sz="1000"/>
          </a:p>
        </p:txBody>
      </p:sp>
      <p:sp>
        <p:nvSpPr>
          <p:cNvPr id="240" name="Google Shape;240;p21"/>
          <p:cNvSpPr/>
          <p:nvPr/>
        </p:nvSpPr>
        <p:spPr>
          <a:xfrm>
            <a:off x="7315684" y="693408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7885725" y="68825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0009</a:t>
            </a:r>
            <a:endParaRPr sz="1000"/>
          </a:p>
        </p:txBody>
      </p:sp>
      <p:sp>
        <p:nvSpPr>
          <p:cNvPr id="242" name="Google Shape;242;p21"/>
          <p:cNvSpPr/>
          <p:nvPr/>
        </p:nvSpPr>
        <p:spPr>
          <a:xfrm>
            <a:off x="7315684" y="1038996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6496050" y="1039000"/>
            <a:ext cx="819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sasank:</a:t>
            </a:r>
            <a:endParaRPr sz="1200"/>
          </a:p>
        </p:txBody>
      </p:sp>
      <p:sp>
        <p:nvSpPr>
          <p:cNvPr id="244" name="Google Shape;244;p21"/>
          <p:cNvSpPr/>
          <p:nvPr/>
        </p:nvSpPr>
        <p:spPr>
          <a:xfrm>
            <a:off x="7885725" y="10287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0008</a:t>
            </a:r>
            <a:endParaRPr sz="1000"/>
          </a:p>
        </p:txBody>
      </p:sp>
      <p:sp>
        <p:nvSpPr>
          <p:cNvPr id="245" name="Google Shape;245;p21"/>
          <p:cNvSpPr/>
          <p:nvPr/>
        </p:nvSpPr>
        <p:spPr>
          <a:xfrm>
            <a:off x="7315684" y="1384608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46" name="Google Shape;246;p21"/>
          <p:cNvSpPr/>
          <p:nvPr/>
        </p:nvSpPr>
        <p:spPr>
          <a:xfrm>
            <a:off x="7885725" y="136915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0007</a:t>
            </a:r>
            <a:endParaRPr sz="1000"/>
          </a:p>
        </p:txBody>
      </p:sp>
      <p:sp>
        <p:nvSpPr>
          <p:cNvPr id="247" name="Google Shape;247;p21"/>
          <p:cNvSpPr/>
          <p:nvPr/>
        </p:nvSpPr>
        <p:spPr>
          <a:xfrm>
            <a:off x="7315684" y="1730196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37</a:t>
            </a:r>
            <a:endParaRPr/>
          </a:p>
        </p:txBody>
      </p:sp>
      <p:sp>
        <p:nvSpPr>
          <p:cNvPr id="248" name="Google Shape;248;p21"/>
          <p:cNvSpPr/>
          <p:nvPr/>
        </p:nvSpPr>
        <p:spPr>
          <a:xfrm>
            <a:off x="6666450" y="1730199"/>
            <a:ext cx="6492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shant:</a:t>
            </a:r>
            <a:endParaRPr sz="1200"/>
          </a:p>
        </p:txBody>
      </p:sp>
      <p:sp>
        <p:nvSpPr>
          <p:cNvPr id="249" name="Google Shape;249;p21"/>
          <p:cNvSpPr/>
          <p:nvPr/>
        </p:nvSpPr>
        <p:spPr>
          <a:xfrm>
            <a:off x="7885725" y="17096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0006</a:t>
            </a:r>
            <a:endParaRPr sz="1000"/>
          </a:p>
        </p:txBody>
      </p:sp>
      <p:sp>
        <p:nvSpPr>
          <p:cNvPr id="250" name="Google Shape;250;p21"/>
          <p:cNvSpPr/>
          <p:nvPr/>
        </p:nvSpPr>
        <p:spPr>
          <a:xfrm>
            <a:off x="7315684" y="2075808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7885725" y="205005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0005</a:t>
            </a:r>
            <a:endParaRPr sz="1000"/>
          </a:p>
        </p:txBody>
      </p:sp>
      <p:sp>
        <p:nvSpPr>
          <p:cNvPr id="252" name="Google Shape;252;p21"/>
          <p:cNvSpPr/>
          <p:nvPr/>
        </p:nvSpPr>
        <p:spPr>
          <a:xfrm>
            <a:off x="7315684" y="2421396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32</a:t>
            </a:r>
            <a:endParaRPr sz="1300"/>
          </a:p>
        </p:txBody>
      </p:sp>
      <p:sp>
        <p:nvSpPr>
          <p:cNvPr id="253" name="Google Shape;253;p21"/>
          <p:cNvSpPr/>
          <p:nvPr/>
        </p:nvSpPr>
        <p:spPr>
          <a:xfrm>
            <a:off x="6325950" y="2421402"/>
            <a:ext cx="9897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steven:</a:t>
            </a:r>
            <a:endParaRPr sz="1200"/>
          </a:p>
        </p:txBody>
      </p:sp>
      <p:sp>
        <p:nvSpPr>
          <p:cNvPr id="254" name="Google Shape;254;p21"/>
          <p:cNvSpPr/>
          <p:nvPr/>
        </p:nvSpPr>
        <p:spPr>
          <a:xfrm>
            <a:off x="7874575" y="23905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0004</a:t>
            </a:r>
            <a:endParaRPr sz="1000"/>
          </a:p>
        </p:txBody>
      </p:sp>
      <p:sp>
        <p:nvSpPr>
          <p:cNvPr id="255" name="Google Shape;255;p21"/>
          <p:cNvSpPr/>
          <p:nvPr/>
        </p:nvSpPr>
        <p:spPr>
          <a:xfrm>
            <a:off x="7315684" y="2715508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56" name="Google Shape;256;p21"/>
          <p:cNvSpPr/>
          <p:nvPr/>
        </p:nvSpPr>
        <p:spPr>
          <a:xfrm>
            <a:off x="6430350" y="2715502"/>
            <a:ext cx="885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syndey:</a:t>
            </a:r>
            <a:endParaRPr sz="1200"/>
          </a:p>
        </p:txBody>
      </p:sp>
      <p:sp>
        <p:nvSpPr>
          <p:cNvPr id="257" name="Google Shape;257;p21"/>
          <p:cNvSpPr/>
          <p:nvPr/>
        </p:nvSpPr>
        <p:spPr>
          <a:xfrm>
            <a:off x="7885725" y="273095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0003</a:t>
            </a:r>
            <a:endParaRPr sz="1000"/>
          </a:p>
        </p:txBody>
      </p:sp>
      <p:sp>
        <p:nvSpPr>
          <p:cNvPr id="258" name="Google Shape;258;p21"/>
          <p:cNvSpPr/>
          <p:nvPr/>
        </p:nvSpPr>
        <p:spPr>
          <a:xfrm>
            <a:off x="7315684" y="3061096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45</a:t>
            </a:r>
            <a:endParaRPr/>
          </a:p>
        </p:txBody>
      </p:sp>
      <p:sp>
        <p:nvSpPr>
          <p:cNvPr id="259" name="Google Shape;259;p21"/>
          <p:cNvSpPr/>
          <p:nvPr/>
        </p:nvSpPr>
        <p:spPr>
          <a:xfrm>
            <a:off x="7885725" y="30714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0002</a:t>
            </a:r>
            <a:endParaRPr sz="1000"/>
          </a:p>
        </p:txBody>
      </p:sp>
      <p:sp>
        <p:nvSpPr>
          <p:cNvPr id="260" name="Google Shape;260;p21"/>
          <p:cNvSpPr/>
          <p:nvPr/>
        </p:nvSpPr>
        <p:spPr>
          <a:xfrm>
            <a:off x="7315684" y="3406708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1" name="Google Shape;261;p21"/>
          <p:cNvSpPr/>
          <p:nvPr/>
        </p:nvSpPr>
        <p:spPr>
          <a:xfrm>
            <a:off x="6666450" y="3406701"/>
            <a:ext cx="6492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tyler:</a:t>
            </a:r>
            <a:endParaRPr sz="1200"/>
          </a:p>
        </p:txBody>
      </p:sp>
      <p:sp>
        <p:nvSpPr>
          <p:cNvPr id="262" name="Google Shape;262;p21"/>
          <p:cNvSpPr/>
          <p:nvPr/>
        </p:nvSpPr>
        <p:spPr>
          <a:xfrm>
            <a:off x="7885725" y="341185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0001</a:t>
            </a:r>
            <a:endParaRPr sz="1000"/>
          </a:p>
        </p:txBody>
      </p:sp>
      <p:sp>
        <p:nvSpPr>
          <p:cNvPr id="263" name="Google Shape;263;p21"/>
          <p:cNvSpPr/>
          <p:nvPr/>
        </p:nvSpPr>
        <p:spPr>
          <a:xfrm>
            <a:off x="7315684" y="3752296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4" name="Google Shape;264;p21"/>
          <p:cNvSpPr/>
          <p:nvPr/>
        </p:nvSpPr>
        <p:spPr>
          <a:xfrm>
            <a:off x="7885725" y="37523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0000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1478</Words>
  <Application>Microsoft Macintosh PowerPoint</Application>
  <PresentationFormat>On-screen Show (16:9)</PresentationFormat>
  <Paragraphs>310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Roboto</vt:lpstr>
      <vt:lpstr>Arial</vt:lpstr>
      <vt:lpstr>Source Code Pro</vt:lpstr>
      <vt:lpstr>Simple Light</vt:lpstr>
      <vt:lpstr>The Process and Standard File Descriptors (fds)</vt:lpstr>
      <vt:lpstr>Process Status Diagram</vt:lpstr>
      <vt:lpstr>Execution of your program</vt:lpstr>
      <vt:lpstr>Interrupts and Traps: (results in the kernel seizing control)</vt:lpstr>
      <vt:lpstr>"read" system call</vt:lpstr>
      <vt:lpstr>Reading a block of 10 bytes!</vt:lpstr>
      <vt:lpstr>A More Efficient Approach</vt:lpstr>
      <vt:lpstr>Variables: Names and Values</vt:lpstr>
      <vt:lpstr>Memory</vt:lpstr>
      <vt:lpstr>Variables: Names and 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Process and Standard File Descriptors (fds)</dc:title>
  <cp:lastModifiedBy>Fitzgerald, Steven M</cp:lastModifiedBy>
  <cp:revision>5</cp:revision>
  <dcterms:modified xsi:type="dcterms:W3CDTF">2023-02-15T13:42:55Z</dcterms:modified>
</cp:coreProperties>
</file>