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902B15-16BE-43E9-8607-4C3A2BE12C37}">
  <a:tblStyle styleId="{86902B15-16BE-43E9-8607-4C3A2BE1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aad98f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aad98f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6aad98f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6aad98f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6aad98f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6aad98f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6aad98fb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6aad98fb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e6aad98fb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e6aad98fb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ef041b1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ef041b1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e6aad98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e6aad98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097ce2df9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097ce2df9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Bitwise operations in high-level languages are applied to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Java has three primary sizes for integers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Two types of Bitwise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Boolean based operations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Shift-based operations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Boolean-based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Complement: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~ t1		nor $s1, $t1, $zero	# s1 = ~ ( t1 | 0 )</a:t>
            </a:r>
            <a:r>
              <a:rPr lang="en" dirty="0"/>
              <a:t>	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And: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Or: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| t2	or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Xor</a:t>
            </a:r>
            <a:r>
              <a:rPr lang="en" dirty="0"/>
              <a:t>: 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^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xor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Shift-based Operations: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Left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Left Logical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Arithmetic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trike="sngStrike" dirty="0"/>
              <a:t>Unsigned Left Shift	</a:t>
            </a:r>
            <a:r>
              <a:rPr lang="en" strike="sngStrike" dirty="0">
                <a:latin typeface="Source Code Pro"/>
                <a:ea typeface="Source Code Pro"/>
                <a:cs typeface="Source Code Pro"/>
                <a:sym typeface="Source Code Pro"/>
              </a:rPr>
              <a:t>s1 = t1 &lt;&lt;&lt; 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Unsigned Right Shift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# Shift Right Logical </a:t>
            </a:r>
            <a:endParaRPr strike="sngStrike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03039" y="1430094"/>
            <a:ext cx="36453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i="1">
                <a:solidFill>
                  <a:schemeClr val="dk2"/>
                </a:solidFill>
              </a:rPr>
              <a:t>unsigned</a:t>
            </a:r>
            <a:r>
              <a:rPr lang="en" sz="1200">
                <a:solidFill>
                  <a:schemeClr val="dk2"/>
                </a:solidFill>
              </a:rPr>
              <a:t> short int (16 bit chunks)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i="1">
                <a:solidFill>
                  <a:schemeClr val="dk2"/>
                </a:solidFill>
              </a:rPr>
              <a:t>unsigned </a:t>
            </a:r>
            <a:r>
              <a:rPr lang="en" sz="1200">
                <a:solidFill>
                  <a:schemeClr val="dk2"/>
                </a:solidFill>
              </a:rPr>
              <a:t>int (32 bit chunks)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i="1">
                <a:solidFill>
                  <a:schemeClr val="dk2"/>
                </a:solidFill>
              </a:rPr>
              <a:t>unsigned</a:t>
            </a:r>
            <a:r>
              <a:rPr lang="en" sz="1200">
                <a:solidFill>
                  <a:schemeClr val="dk2"/>
                </a:solidFill>
              </a:rPr>
              <a:t> long int (64 bit chunks)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Boolean-based Bitwise Operations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assume 4-bit chunks: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Complement: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~ t1		nor $s1, $t1, $zero</a:t>
            </a:r>
            <a:r>
              <a:rPr lang="en"/>
              <a:t>		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And: 		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&amp; t2	and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Or: 		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| t2	or 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Xor: 		  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s1 = t1 ^ t2	xor $s1, $t1,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6179375" y="155275"/>
          <a:ext cx="2863800" cy="2016415"/>
        </p:xfrm>
        <a:graphic>
          <a:graphicData uri="http://schemas.openxmlformats.org/drawingml/2006/table">
            <a:tbl>
              <a:tblPr>
                <a:noFill/>
                <a:tableStyleId>{86902B15-16BE-43E9-8607-4C3A2BE12C37}</a:tableStyleId>
              </a:tblPr>
              <a:tblGrid>
                <a:gridCol w="4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</a:t>
                      </a:r>
                      <a:endParaRPr sz="9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&amp;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^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oogle Shape;64;p14"/>
          <p:cNvGrpSpPr/>
          <p:nvPr/>
        </p:nvGrpSpPr>
        <p:grpSpPr>
          <a:xfrm>
            <a:off x="1849175" y="3227425"/>
            <a:ext cx="1514000" cy="995550"/>
            <a:chOff x="649025" y="3227425"/>
            <a:chExt cx="1514000" cy="995550"/>
          </a:xfrm>
        </p:grpSpPr>
        <p:sp>
          <p:nvSpPr>
            <p:cNvPr id="65" name="Google Shape;65;p14"/>
            <p:cNvSpPr/>
            <p:nvPr/>
          </p:nvSpPr>
          <p:spPr>
            <a:xfrm>
              <a:off x="649025" y="3525525"/>
              <a:ext cx="3648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nor</a:t>
              </a:r>
              <a:endParaRPr sz="1000"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81" name="Google Shape;81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oogle Shape;82;p14"/>
          <p:cNvGrpSpPr/>
          <p:nvPr/>
        </p:nvGrpSpPr>
        <p:grpSpPr>
          <a:xfrm>
            <a:off x="3579300" y="3227425"/>
            <a:ext cx="1460275" cy="995550"/>
            <a:chOff x="702750" y="3227425"/>
            <a:chExt cx="1460275" cy="995550"/>
          </a:xfrm>
        </p:grpSpPr>
        <p:sp>
          <p:nvSpPr>
            <p:cNvPr id="83" name="Google Shape;83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&amp;</a:t>
              </a:r>
              <a:endParaRPr/>
            </a:p>
          </p:txBody>
        </p:sp>
        <p:grpSp>
          <p:nvGrpSpPr>
            <p:cNvPr id="84" name="Google Shape;84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9" name="Google Shape;99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" name="Google Shape;100;p14"/>
          <p:cNvGrpSpPr/>
          <p:nvPr/>
        </p:nvGrpSpPr>
        <p:grpSpPr>
          <a:xfrm>
            <a:off x="5255700" y="3227425"/>
            <a:ext cx="1460275" cy="995550"/>
            <a:chOff x="702750" y="3227425"/>
            <a:chExt cx="1460275" cy="995550"/>
          </a:xfrm>
        </p:grpSpPr>
        <p:sp>
          <p:nvSpPr>
            <p:cNvPr id="101" name="Google Shape;10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|</a:t>
              </a: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17" name="Google Shape;11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" name="Google Shape;118;p14"/>
          <p:cNvGrpSpPr/>
          <p:nvPr/>
        </p:nvGrpSpPr>
        <p:grpSpPr>
          <a:xfrm>
            <a:off x="6932100" y="3227425"/>
            <a:ext cx="1460275" cy="995550"/>
            <a:chOff x="702750" y="3227425"/>
            <a:chExt cx="1460275" cy="995550"/>
          </a:xfrm>
        </p:grpSpPr>
        <p:sp>
          <p:nvSpPr>
            <p:cNvPr id="119" name="Google Shape;119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^</a:t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1018225" y="3227425"/>
              <a:ext cx="1144800" cy="286200"/>
              <a:chOff x="2161225" y="2332350"/>
              <a:chExt cx="1144800" cy="2862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35" name="Google Shape;135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/>
          <p:nvPr/>
        </p:nvSpPr>
        <p:spPr>
          <a:xfrm>
            <a:off x="8641275" y="3225675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37" name="Google Shape;137;p14"/>
          <p:cNvSpPr/>
          <p:nvPr/>
        </p:nvSpPr>
        <p:spPr>
          <a:xfrm>
            <a:off x="8641275" y="3549800"/>
            <a:ext cx="3981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  <p:cxnSp>
        <p:nvCxnSpPr>
          <p:cNvPr id="138" name="Google Shape;138;p14"/>
          <p:cNvCxnSpPr>
            <a:stCxn id="136" idx="1"/>
            <a:endCxn id="129" idx="3"/>
          </p:cNvCxnSpPr>
          <p:nvPr/>
        </p:nvCxnSpPr>
        <p:spPr>
          <a:xfrm flipH="1">
            <a:off x="8392275" y="3368775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4"/>
          <p:cNvCxnSpPr>
            <a:stCxn id="137" idx="1"/>
            <a:endCxn id="124" idx="3"/>
          </p:cNvCxnSpPr>
          <p:nvPr/>
        </p:nvCxnSpPr>
        <p:spPr>
          <a:xfrm flipH="1">
            <a:off x="8392275" y="3692900"/>
            <a:ext cx="24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" name="Google Shape;140;p14"/>
          <p:cNvGrpSpPr/>
          <p:nvPr/>
        </p:nvGrpSpPr>
        <p:grpSpPr>
          <a:xfrm>
            <a:off x="226500" y="3525521"/>
            <a:ext cx="1460275" cy="697454"/>
            <a:chOff x="702750" y="3525521"/>
            <a:chExt cx="1460275" cy="697454"/>
          </a:xfrm>
        </p:grpSpPr>
        <p:sp>
          <p:nvSpPr>
            <p:cNvPr id="141" name="Google Shape;141;p14"/>
            <p:cNvSpPr/>
            <p:nvPr/>
          </p:nvSpPr>
          <p:spPr>
            <a:xfrm>
              <a:off x="715702" y="3525521"/>
              <a:ext cx="309600" cy="3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~</a:t>
              </a:r>
              <a:endParaRPr/>
            </a:p>
          </p:txBody>
        </p:sp>
        <p:grpSp>
          <p:nvGrpSpPr>
            <p:cNvPr id="142" name="Google Shape;142;p14"/>
            <p:cNvGrpSpPr/>
            <p:nvPr/>
          </p:nvGrpSpPr>
          <p:grpSpPr>
            <a:xfrm>
              <a:off x="1018225" y="3551550"/>
              <a:ext cx="1144800" cy="286200"/>
              <a:chOff x="2161225" y="2332350"/>
              <a:chExt cx="1144800" cy="2862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147" name="Google Shape;147;p14"/>
            <p:cNvCxnSpPr/>
            <p:nvPr/>
          </p:nvCxnSpPr>
          <p:spPr>
            <a:xfrm rot="10800000">
              <a:off x="702750" y="3891175"/>
              <a:ext cx="145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4"/>
            <p:cNvGrpSpPr/>
            <p:nvPr/>
          </p:nvGrpSpPr>
          <p:grpSpPr>
            <a:xfrm>
              <a:off x="1018225" y="3936775"/>
              <a:ext cx="1144800" cy="286200"/>
              <a:chOff x="2161225" y="2332350"/>
              <a:chExt cx="1144800" cy="2862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21612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7336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30198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2447425" y="2332350"/>
                <a:ext cx="286200" cy="286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MIPS supported: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	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	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Left Logical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&lt;&lt;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Logical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srlv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Right Arithmetic Variable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s1 = t1 &gt;&gt;&gt; t2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srav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$s1, $t1, $t2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4-bits and a shift of "1"</a:t>
            </a:r>
            <a:endParaRPr dirty="0"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Shift-based Operations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1065850" y="3950875"/>
            <a:ext cx="1144800" cy="286200"/>
            <a:chOff x="2161225" y="2332350"/>
            <a:chExt cx="1144800" cy="286200"/>
          </a:xfrm>
        </p:grpSpPr>
        <p:sp>
          <p:nvSpPr>
            <p:cNvPr id="160" name="Google Shape;160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1065850" y="4560475"/>
            <a:ext cx="1144800" cy="286200"/>
            <a:chOff x="2161225" y="2332350"/>
            <a:chExt cx="1144800" cy="286200"/>
          </a:xfrm>
        </p:grpSpPr>
        <p:sp>
          <p:nvSpPr>
            <p:cNvPr id="165" name="Google Shape;165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69" name="Google Shape;169;p15"/>
          <p:cNvSpPr/>
          <p:nvPr/>
        </p:nvSpPr>
        <p:spPr>
          <a:xfrm>
            <a:off x="24578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5719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8572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logical</a:t>
            </a:r>
            <a:endParaRPr/>
          </a:p>
        </p:txBody>
      </p:sp>
      <p:cxnSp>
        <p:nvCxnSpPr>
          <p:cNvPr id="172" name="Google Shape;172;p15"/>
          <p:cNvCxnSpPr>
            <a:stCxn id="160" idx="2"/>
            <a:endCxn id="170" idx="0"/>
          </p:cNvCxnSpPr>
          <p:nvPr/>
        </p:nvCxnSpPr>
        <p:spPr>
          <a:xfrm flipH="1">
            <a:off x="714850" y="4237075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5"/>
          <p:cNvCxnSpPr>
            <a:stCxn id="161" idx="2"/>
            <a:endCxn id="165" idx="0"/>
          </p:cNvCxnSpPr>
          <p:nvPr/>
        </p:nvCxnSpPr>
        <p:spPr>
          <a:xfrm flipH="1">
            <a:off x="12089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5"/>
          <p:cNvCxnSpPr>
            <a:stCxn id="162" idx="2"/>
            <a:endCxn id="166" idx="0"/>
          </p:cNvCxnSpPr>
          <p:nvPr/>
        </p:nvCxnSpPr>
        <p:spPr>
          <a:xfrm flipH="1">
            <a:off x="14951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5"/>
          <p:cNvCxnSpPr>
            <a:stCxn id="163" idx="2"/>
            <a:endCxn id="167" idx="0"/>
          </p:cNvCxnSpPr>
          <p:nvPr/>
        </p:nvCxnSpPr>
        <p:spPr>
          <a:xfrm flipH="1">
            <a:off x="17813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5"/>
          <p:cNvCxnSpPr>
            <a:stCxn id="169" idx="1"/>
            <a:endCxn id="168" idx="3"/>
          </p:cNvCxnSpPr>
          <p:nvPr/>
        </p:nvCxnSpPr>
        <p:spPr>
          <a:xfrm rot="10800000">
            <a:off x="2210650" y="4703575"/>
            <a:ext cx="2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7" name="Google Shape;177;p15"/>
          <p:cNvGrpSpPr/>
          <p:nvPr/>
        </p:nvGrpSpPr>
        <p:grpSpPr>
          <a:xfrm>
            <a:off x="3885250" y="3950875"/>
            <a:ext cx="1144800" cy="286200"/>
            <a:chOff x="2161225" y="2332350"/>
            <a:chExt cx="1144800" cy="286200"/>
          </a:xfrm>
        </p:grpSpPr>
        <p:sp>
          <p:nvSpPr>
            <p:cNvPr id="178" name="Google Shape;178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3885250" y="4560475"/>
            <a:ext cx="1144800" cy="286200"/>
            <a:chOff x="2161225" y="2332350"/>
            <a:chExt cx="1144800" cy="286200"/>
          </a:xfrm>
        </p:grpSpPr>
        <p:sp>
          <p:nvSpPr>
            <p:cNvPr id="183" name="Google Shape;183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87" name="Google Shape;187;p15"/>
          <p:cNvSpPr/>
          <p:nvPr/>
        </p:nvSpPr>
        <p:spPr>
          <a:xfrm>
            <a:off x="52772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3913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3676650" y="346422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logical</a:t>
            </a:r>
            <a:endParaRPr/>
          </a:p>
        </p:txBody>
      </p:sp>
      <p:cxnSp>
        <p:nvCxnSpPr>
          <p:cNvPr id="190" name="Google Shape;190;p15"/>
          <p:cNvCxnSpPr>
            <a:stCxn id="178" idx="2"/>
            <a:endCxn id="184" idx="0"/>
          </p:cNvCxnSpPr>
          <p:nvPr/>
        </p:nvCxnSpPr>
        <p:spPr>
          <a:xfrm>
            <a:off x="40283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5"/>
          <p:cNvCxnSpPr>
            <a:stCxn id="179" idx="2"/>
            <a:endCxn id="185" idx="0"/>
          </p:cNvCxnSpPr>
          <p:nvPr/>
        </p:nvCxnSpPr>
        <p:spPr>
          <a:xfrm>
            <a:off x="43145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5"/>
          <p:cNvCxnSpPr>
            <a:stCxn id="180" idx="2"/>
            <a:endCxn id="186" idx="0"/>
          </p:cNvCxnSpPr>
          <p:nvPr/>
        </p:nvCxnSpPr>
        <p:spPr>
          <a:xfrm>
            <a:off x="46007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5"/>
          <p:cNvCxnSpPr>
            <a:stCxn id="181" idx="2"/>
            <a:endCxn id="187" idx="0"/>
          </p:cNvCxnSpPr>
          <p:nvPr/>
        </p:nvCxnSpPr>
        <p:spPr>
          <a:xfrm>
            <a:off x="4886950" y="423707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stCxn id="188" idx="3"/>
            <a:endCxn id="183" idx="1"/>
          </p:cNvCxnSpPr>
          <p:nvPr/>
        </p:nvCxnSpPr>
        <p:spPr>
          <a:xfrm>
            <a:off x="3677500" y="4703575"/>
            <a:ext cx="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5" name="Google Shape;195;p15"/>
          <p:cNvGrpSpPr/>
          <p:nvPr/>
        </p:nvGrpSpPr>
        <p:grpSpPr>
          <a:xfrm>
            <a:off x="6704650" y="3950875"/>
            <a:ext cx="1144800" cy="286200"/>
            <a:chOff x="2161225" y="2332350"/>
            <a:chExt cx="1144800" cy="286200"/>
          </a:xfrm>
        </p:grpSpPr>
        <p:sp>
          <p:nvSpPr>
            <p:cNvPr id="196" name="Google Shape;196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00" name="Google Shape;200;p15"/>
          <p:cNvGrpSpPr/>
          <p:nvPr/>
        </p:nvGrpSpPr>
        <p:grpSpPr>
          <a:xfrm>
            <a:off x="6704650" y="4560475"/>
            <a:ext cx="1144800" cy="286200"/>
            <a:chOff x="2161225" y="2332350"/>
            <a:chExt cx="1144800" cy="286200"/>
          </a:xfrm>
        </p:grpSpPr>
        <p:sp>
          <p:nvSpPr>
            <p:cNvPr id="201" name="Google Shape;201;p15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809665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6210700" y="45604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6191250" y="3464225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right arithmetic</a:t>
            </a:r>
            <a:endParaRPr/>
          </a:p>
        </p:txBody>
      </p:sp>
      <p:cxnSp>
        <p:nvCxnSpPr>
          <p:cNvPr id="208" name="Google Shape;208;p15"/>
          <p:cNvCxnSpPr>
            <a:stCxn id="196" idx="2"/>
            <a:endCxn id="202" idx="0"/>
          </p:cNvCxnSpPr>
          <p:nvPr/>
        </p:nvCxnSpPr>
        <p:spPr>
          <a:xfrm>
            <a:off x="68477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5"/>
          <p:cNvCxnSpPr>
            <a:stCxn id="197" idx="2"/>
            <a:endCxn id="203" idx="0"/>
          </p:cNvCxnSpPr>
          <p:nvPr/>
        </p:nvCxnSpPr>
        <p:spPr>
          <a:xfrm>
            <a:off x="71339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5"/>
          <p:cNvCxnSpPr>
            <a:stCxn id="198" idx="2"/>
            <a:endCxn id="204" idx="0"/>
          </p:cNvCxnSpPr>
          <p:nvPr/>
        </p:nvCxnSpPr>
        <p:spPr>
          <a:xfrm>
            <a:off x="7420150" y="423707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5"/>
          <p:cNvCxnSpPr>
            <a:stCxn id="199" idx="2"/>
            <a:endCxn id="205" idx="0"/>
          </p:cNvCxnSpPr>
          <p:nvPr/>
        </p:nvCxnSpPr>
        <p:spPr>
          <a:xfrm>
            <a:off x="7706350" y="423707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5"/>
          <p:cNvCxnSpPr>
            <a:stCxn id="196" idx="2"/>
            <a:endCxn id="201" idx="0"/>
          </p:cNvCxnSpPr>
          <p:nvPr/>
        </p:nvCxnSpPr>
        <p:spPr>
          <a:xfrm>
            <a:off x="6847750" y="4237075"/>
            <a:ext cx="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Rotates or Circular Shifts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Rotate Left Logical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rol $s1, $t1,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Rotate Right Logical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ror $s1, $t1, 2	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Typically, not supported in high-level languages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Assume 4-bits and a shift of "1"</a:t>
            </a:r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Shift-based Operations</a:t>
            </a:r>
            <a:endParaRPr/>
          </a:p>
        </p:txBody>
      </p:sp>
      <p:grpSp>
        <p:nvGrpSpPr>
          <p:cNvPr id="219" name="Google Shape;219;p16"/>
          <p:cNvGrpSpPr/>
          <p:nvPr/>
        </p:nvGrpSpPr>
        <p:grpSpPr>
          <a:xfrm>
            <a:off x="1827850" y="3550825"/>
            <a:ext cx="1144800" cy="286200"/>
            <a:chOff x="2161225" y="2332350"/>
            <a:chExt cx="1144800" cy="286200"/>
          </a:xfrm>
        </p:grpSpPr>
        <p:sp>
          <p:nvSpPr>
            <p:cNvPr id="220" name="Google Shape;220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827850" y="4160425"/>
            <a:ext cx="1144800" cy="286200"/>
            <a:chOff x="2161225" y="2332350"/>
            <a:chExt cx="1144800" cy="286200"/>
          </a:xfrm>
        </p:grpSpPr>
        <p:sp>
          <p:nvSpPr>
            <p:cNvPr id="225" name="Google Shape;225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29" name="Google Shape;229;p16"/>
          <p:cNvSpPr/>
          <p:nvPr/>
        </p:nvSpPr>
        <p:spPr>
          <a:xfrm>
            <a:off x="321985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133390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16192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left </a:t>
            </a:r>
            <a:endParaRPr/>
          </a:p>
        </p:txBody>
      </p:sp>
      <p:cxnSp>
        <p:nvCxnSpPr>
          <p:cNvPr id="232" name="Google Shape;232;p16"/>
          <p:cNvCxnSpPr>
            <a:stCxn id="220" idx="2"/>
            <a:endCxn id="230" idx="0"/>
          </p:cNvCxnSpPr>
          <p:nvPr/>
        </p:nvCxnSpPr>
        <p:spPr>
          <a:xfrm flipH="1">
            <a:off x="1476850" y="3837025"/>
            <a:ext cx="494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6"/>
          <p:cNvCxnSpPr>
            <a:stCxn id="221" idx="2"/>
            <a:endCxn id="225" idx="0"/>
          </p:cNvCxnSpPr>
          <p:nvPr/>
        </p:nvCxnSpPr>
        <p:spPr>
          <a:xfrm flipH="1">
            <a:off x="1970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6"/>
          <p:cNvCxnSpPr>
            <a:stCxn id="222" idx="2"/>
            <a:endCxn id="226" idx="0"/>
          </p:cNvCxnSpPr>
          <p:nvPr/>
        </p:nvCxnSpPr>
        <p:spPr>
          <a:xfrm flipH="1">
            <a:off x="2257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6"/>
          <p:cNvCxnSpPr>
            <a:stCxn id="223" idx="2"/>
            <a:endCxn id="227" idx="0"/>
          </p:cNvCxnSpPr>
          <p:nvPr/>
        </p:nvCxnSpPr>
        <p:spPr>
          <a:xfrm flipH="1">
            <a:off x="25433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6" name="Google Shape;236;p16"/>
          <p:cNvGrpSpPr/>
          <p:nvPr/>
        </p:nvGrpSpPr>
        <p:grpSpPr>
          <a:xfrm>
            <a:off x="5180650" y="3550825"/>
            <a:ext cx="1144800" cy="286200"/>
            <a:chOff x="2161225" y="2332350"/>
            <a:chExt cx="1144800" cy="286200"/>
          </a:xfrm>
        </p:grpSpPr>
        <p:sp>
          <p:nvSpPr>
            <p:cNvPr id="237" name="Google Shape;237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180650" y="4160425"/>
            <a:ext cx="1144800" cy="286200"/>
            <a:chOff x="2161225" y="2332350"/>
            <a:chExt cx="1144800" cy="286200"/>
          </a:xfrm>
        </p:grpSpPr>
        <p:sp>
          <p:nvSpPr>
            <p:cNvPr id="242" name="Google Shape;242;p16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246" name="Google Shape;246;p16"/>
          <p:cNvSpPr/>
          <p:nvPr/>
        </p:nvSpPr>
        <p:spPr>
          <a:xfrm>
            <a:off x="657265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>
            <a:off x="4610500" y="416042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4972050" y="2959400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right</a:t>
            </a:r>
            <a:endParaRPr/>
          </a:p>
        </p:txBody>
      </p:sp>
      <p:cxnSp>
        <p:nvCxnSpPr>
          <p:cNvPr id="249" name="Google Shape;249;p16"/>
          <p:cNvCxnSpPr>
            <a:stCxn id="237" idx="2"/>
            <a:endCxn id="243" idx="0"/>
          </p:cNvCxnSpPr>
          <p:nvPr/>
        </p:nvCxnSpPr>
        <p:spPr>
          <a:xfrm>
            <a:off x="53237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6"/>
          <p:cNvCxnSpPr>
            <a:stCxn id="238" idx="2"/>
            <a:endCxn id="244" idx="0"/>
          </p:cNvCxnSpPr>
          <p:nvPr/>
        </p:nvCxnSpPr>
        <p:spPr>
          <a:xfrm>
            <a:off x="56099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6"/>
          <p:cNvCxnSpPr>
            <a:stCxn id="239" idx="2"/>
            <a:endCxn id="245" idx="0"/>
          </p:cNvCxnSpPr>
          <p:nvPr/>
        </p:nvCxnSpPr>
        <p:spPr>
          <a:xfrm>
            <a:off x="5896150" y="3837025"/>
            <a:ext cx="2862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6"/>
          <p:cNvCxnSpPr>
            <a:stCxn id="240" idx="2"/>
            <a:endCxn id="246" idx="0"/>
          </p:cNvCxnSpPr>
          <p:nvPr/>
        </p:nvCxnSpPr>
        <p:spPr>
          <a:xfrm>
            <a:off x="6182350" y="3837025"/>
            <a:ext cx="5334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6"/>
          <p:cNvCxnSpPr>
            <a:stCxn id="230" idx="2"/>
            <a:endCxn id="228" idx="2"/>
          </p:cNvCxnSpPr>
          <p:nvPr/>
        </p:nvCxnSpPr>
        <p:spPr>
          <a:xfrm rot="-5400000" flipH="1">
            <a:off x="2153050" y="3770575"/>
            <a:ext cx="600" cy="1352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6"/>
          <p:cNvCxnSpPr>
            <a:stCxn id="246" idx="2"/>
            <a:endCxn id="242" idx="2"/>
          </p:cNvCxnSpPr>
          <p:nvPr/>
        </p:nvCxnSpPr>
        <p:spPr>
          <a:xfrm rot="5400000">
            <a:off x="6019450" y="3750925"/>
            <a:ext cx="600" cy="13920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16"/>
          <p:cNvSpPr txBox="1"/>
          <p:nvPr/>
        </p:nvSpPr>
        <p:spPr>
          <a:xfrm>
            <a:off x="6419850" y="4450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sll $s1, $t1, 2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$at, $t1,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6419850" y="1359425"/>
            <a:ext cx="24576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srl $s1, $t1, 2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sll $at, $t1, 30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$s1, $s1, $at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7" name="Google Shape;257;p16"/>
          <p:cNvCxnSpPr>
            <a:endCxn id="255" idx="1"/>
          </p:cNvCxnSpPr>
          <p:nvPr/>
        </p:nvCxnSpPr>
        <p:spPr>
          <a:xfrm rot="10800000" flipH="1">
            <a:off x="5324550" y="860675"/>
            <a:ext cx="1095300" cy="809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6"/>
          <p:cNvCxnSpPr>
            <a:endCxn id="256" idx="1"/>
          </p:cNvCxnSpPr>
          <p:nvPr/>
        </p:nvCxnSpPr>
        <p:spPr>
          <a:xfrm rot="10800000" flipH="1">
            <a:off x="5305350" y="1775075"/>
            <a:ext cx="1114500" cy="142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Testing the bit value</a:t>
            </a: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testing the value of a particular bit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resulting value is equal to zero then</a:t>
            </a:r>
            <a:endParaRPr/>
          </a:p>
        </p:txBody>
      </p:sp>
      <p:grpSp>
        <p:nvGrpSpPr>
          <p:cNvPr id="265" name="Google Shape;265;p17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266" name="Google Shape;26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271" name="Google Shape;27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276" name="Google Shape;27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281" name="Google Shape;28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285" name="Google Shape;285;p17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286" name="Google Shape;28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0" name="Google Shape;290;p17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291" name="Google Shape;2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296" name="Google Shape;29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0" name="Google Shape;300;p17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301" name="Google Shape;30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305" name="Google Shape;305;p17"/>
          <p:cNvCxnSpPr>
            <a:stCxn id="306" idx="2"/>
            <a:endCxn id="301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17"/>
          <p:cNvCxnSpPr>
            <a:stCxn id="308" idx="2"/>
            <a:endCxn id="302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17"/>
          <p:cNvCxnSpPr>
            <a:stCxn id="310" idx="2"/>
            <a:endCxn id="303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17"/>
          <p:cNvCxnSpPr>
            <a:stCxn id="312" idx="2"/>
            <a:endCxn id="304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17"/>
          <p:cNvCxnSpPr>
            <a:stCxn id="314" idx="2"/>
            <a:endCxn id="296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17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17"/>
          <p:cNvCxnSpPr>
            <a:stCxn id="317" idx="2"/>
            <a:endCxn id="297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17"/>
          <p:cNvCxnSpPr>
            <a:stCxn id="319" idx="2"/>
            <a:endCxn id="298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17"/>
          <p:cNvCxnSpPr>
            <a:stCxn id="321" idx="2"/>
            <a:endCxn id="291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7"/>
          <p:cNvCxnSpPr>
            <a:stCxn id="323" idx="2"/>
            <a:endCxn id="292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7"/>
          <p:cNvCxnSpPr>
            <a:stCxn id="325" idx="2"/>
            <a:endCxn id="293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7"/>
          <p:cNvCxnSpPr>
            <a:stCxn id="327" idx="2"/>
            <a:endCxn id="294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17"/>
          <p:cNvCxnSpPr>
            <a:stCxn id="329" idx="2"/>
            <a:endCxn id="286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7"/>
          <p:cNvCxnSpPr>
            <a:stCxn id="331" idx="2"/>
            <a:endCxn id="287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17"/>
          <p:cNvCxnSpPr>
            <a:stCxn id="333" idx="2"/>
            <a:endCxn id="288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17"/>
          <p:cNvCxnSpPr>
            <a:stCxn id="335" idx="2"/>
            <a:endCxn id="289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36" name="Google Shape;336;p17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329" name="Google Shape;329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321" name="Google Shape;32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38" name="Google Shape;338;p17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314" name="Google Shape;314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306" name="Google Shape;306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41" name="Google Shape;341;p17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42" name="Google Shape;342;p17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343" name="Google Shape;343;p17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0x020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345" name="Google Shape;345;p17"/>
          <p:cNvCxnSpPr>
            <a:stCxn id="344" idx="3"/>
            <a:endCxn id="342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17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47" name="Google Shape;347;p17"/>
          <p:cNvGrpSpPr/>
          <p:nvPr/>
        </p:nvGrpSpPr>
        <p:grpSpPr>
          <a:xfrm>
            <a:off x="5087075" y="4051625"/>
            <a:ext cx="1293850" cy="631200"/>
            <a:chOff x="4724300" y="3025200"/>
            <a:chExt cx="1293850" cy="631200"/>
          </a:xfrm>
        </p:grpSpPr>
        <p:grpSp>
          <p:nvGrpSpPr>
            <p:cNvPr id="348" name="Google Shape;348;p17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</a:t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53" name="Google Shape;353;p17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Clearing a bit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testing the value of a particular bit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instruction on ARM: bic A, A #0x200</a:t>
            </a:r>
            <a:endParaRPr/>
          </a:p>
        </p:txBody>
      </p:sp>
      <p:grpSp>
        <p:nvGrpSpPr>
          <p:cNvPr id="364" name="Google Shape;364;p18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365" name="Google Shape;36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370" name="Google Shape;37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4" name="Google Shape;374;p18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375" name="Google Shape;37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79" name="Google Shape;379;p18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380" name="Google Shape;38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385" name="Google Shape;38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390" name="Google Shape;39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</a:t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4" name="Google Shape;394;p18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395" name="Google Shape;39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399" name="Google Shape;399;p18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400" name="Google Shape;40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404" name="Google Shape;404;p18"/>
          <p:cNvCxnSpPr>
            <a:stCxn id="405" idx="2"/>
            <a:endCxn id="400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406;p18"/>
          <p:cNvCxnSpPr>
            <a:stCxn id="407" idx="2"/>
            <a:endCxn id="401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18"/>
          <p:cNvCxnSpPr>
            <a:stCxn id="409" idx="2"/>
            <a:endCxn id="402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18"/>
          <p:cNvCxnSpPr>
            <a:stCxn id="411" idx="2"/>
            <a:endCxn id="403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18"/>
          <p:cNvCxnSpPr>
            <a:stCxn id="413" idx="2"/>
            <a:endCxn id="395" idx="0"/>
          </p:cNvCxnSpPr>
          <p:nvPr/>
        </p:nvCxnSpPr>
        <p:spPr>
          <a:xfrm>
            <a:off x="25371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18"/>
          <p:cNvCxnSpPr/>
          <p:nvPr/>
        </p:nvCxnSpPr>
        <p:spPr>
          <a:xfrm>
            <a:off x="457282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18"/>
          <p:cNvCxnSpPr>
            <a:stCxn id="416" idx="2"/>
            <a:endCxn id="396" idx="0"/>
          </p:cNvCxnSpPr>
          <p:nvPr/>
        </p:nvCxnSpPr>
        <p:spPr>
          <a:xfrm>
            <a:off x="2865188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18"/>
          <p:cNvCxnSpPr>
            <a:stCxn id="418" idx="2"/>
            <a:endCxn id="397" idx="0"/>
          </p:cNvCxnSpPr>
          <p:nvPr/>
        </p:nvCxnSpPr>
        <p:spPr>
          <a:xfrm>
            <a:off x="31932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p18"/>
          <p:cNvCxnSpPr>
            <a:stCxn id="420" idx="2"/>
            <a:endCxn id="390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18"/>
          <p:cNvCxnSpPr>
            <a:stCxn id="422" idx="2"/>
            <a:endCxn id="391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18"/>
          <p:cNvCxnSpPr>
            <a:stCxn id="424" idx="2"/>
            <a:endCxn id="392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18"/>
          <p:cNvCxnSpPr>
            <a:stCxn id="426" idx="2"/>
            <a:endCxn id="393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18"/>
          <p:cNvCxnSpPr>
            <a:stCxn id="428" idx="2"/>
            <a:endCxn id="385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18"/>
          <p:cNvCxnSpPr>
            <a:stCxn id="430" idx="2"/>
            <a:endCxn id="386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18"/>
          <p:cNvCxnSpPr>
            <a:stCxn id="432" idx="2"/>
            <a:endCxn id="387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18"/>
          <p:cNvCxnSpPr>
            <a:stCxn id="434" idx="2"/>
            <a:endCxn id="388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35" name="Google Shape;435;p18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428" name="Google Shape;42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420" name="Google Shape;420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413" name="Google Shape;41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405" name="Google Shape;405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40" name="Google Shape;440;p18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1" name="Google Shape;441;p18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0x020</a:t>
            </a:r>
            <a:endParaRPr/>
          </a:p>
        </p:txBody>
      </p:sp>
      <p:sp>
        <p:nvSpPr>
          <p:cNvPr id="442" name="Google Shape;442;p18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~ 0x020</a:t>
            </a:r>
            <a:endParaRPr/>
          </a:p>
        </p:txBody>
      </p:sp>
      <p:sp>
        <p:nvSpPr>
          <p:cNvPr id="443" name="Google Shape;443;p18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444" name="Google Shape;444;p18"/>
          <p:cNvCxnSpPr>
            <a:stCxn id="443" idx="3"/>
            <a:endCxn id="441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Google Shape;445;p18"/>
          <p:cNvCxnSpPr/>
          <p:nvPr/>
        </p:nvCxnSpPr>
        <p:spPr>
          <a:xfrm>
            <a:off x="35277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451" name="Google Shape;451;p19"/>
          <p:cNvCxnSpPr/>
          <p:nvPr/>
        </p:nvCxnSpPr>
        <p:spPr>
          <a:xfrm>
            <a:off x="25301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19"/>
          <p:cNvCxnSpPr/>
          <p:nvPr/>
        </p:nvCxnSpPr>
        <p:spPr>
          <a:xfrm>
            <a:off x="28582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19"/>
          <p:cNvCxnSpPr/>
          <p:nvPr/>
        </p:nvCxnSpPr>
        <p:spPr>
          <a:xfrm>
            <a:off x="31863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19"/>
          <p:cNvCxnSpPr/>
          <p:nvPr/>
        </p:nvCxnSpPr>
        <p:spPr>
          <a:xfrm>
            <a:off x="35144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19"/>
          <p:cNvCxnSpPr/>
          <p:nvPr/>
        </p:nvCxnSpPr>
        <p:spPr>
          <a:xfrm>
            <a:off x="39017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19"/>
          <p:cNvCxnSpPr/>
          <p:nvPr/>
        </p:nvCxnSpPr>
        <p:spPr>
          <a:xfrm>
            <a:off x="42298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19"/>
          <p:cNvCxnSpPr/>
          <p:nvPr/>
        </p:nvCxnSpPr>
        <p:spPr>
          <a:xfrm>
            <a:off x="45579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19"/>
          <p:cNvCxnSpPr/>
          <p:nvPr/>
        </p:nvCxnSpPr>
        <p:spPr>
          <a:xfrm>
            <a:off x="48860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19"/>
          <p:cNvCxnSpPr/>
          <p:nvPr/>
        </p:nvCxnSpPr>
        <p:spPr>
          <a:xfrm>
            <a:off x="528290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19"/>
          <p:cNvCxnSpPr/>
          <p:nvPr/>
        </p:nvCxnSpPr>
        <p:spPr>
          <a:xfrm>
            <a:off x="5610988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19"/>
          <p:cNvCxnSpPr/>
          <p:nvPr/>
        </p:nvCxnSpPr>
        <p:spPr>
          <a:xfrm>
            <a:off x="59390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19"/>
          <p:cNvCxnSpPr/>
          <p:nvPr/>
        </p:nvCxnSpPr>
        <p:spPr>
          <a:xfrm>
            <a:off x="62671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Flipping the value of a set of bits</a:t>
            </a:r>
            <a:endParaRPr/>
          </a:p>
        </p:txBody>
      </p:sp>
      <p:grpSp>
        <p:nvGrpSpPr>
          <p:cNvPr id="464" name="Google Shape;464;p19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465" name="Google Shape;46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69" name="Google Shape;469;p19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470" name="Google Shape;47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74" name="Google Shape;474;p19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475" name="Google Shape;47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79" name="Google Shape;479;p19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480" name="Google Shape;48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485" name="Google Shape;48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490" name="Google Shape;49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495" name="Google Shape;495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00" name="Google Shape;500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cxnSp>
        <p:nvCxnSpPr>
          <p:cNvPr id="504" name="Google Shape;504;p19"/>
          <p:cNvCxnSpPr/>
          <p:nvPr/>
        </p:nvCxnSpPr>
        <p:spPr>
          <a:xfrm>
            <a:off x="115857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19"/>
          <p:cNvCxnSpPr/>
          <p:nvPr/>
        </p:nvCxnSpPr>
        <p:spPr>
          <a:xfrm>
            <a:off x="1486663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19"/>
          <p:cNvCxnSpPr/>
          <p:nvPr/>
        </p:nvCxnSpPr>
        <p:spPr>
          <a:xfrm>
            <a:off x="1814750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19"/>
          <p:cNvCxnSpPr/>
          <p:nvPr/>
        </p:nvCxnSpPr>
        <p:spPr>
          <a:xfrm>
            <a:off x="2142825" y="2334025"/>
            <a:ext cx="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08" name="Google Shape;508;p19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509" name="Google Shape;50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13" name="Google Shape;513;p19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14" name="Google Shape;51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18" name="Google Shape;518;p19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519" name="Google Shape;519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23" name="Google Shape;523;p19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24" name="Google Shape;524;p1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28" name="Google Shape;528;p19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29" name="Google Shape;529;p19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0x0992</a:t>
            </a:r>
            <a:endParaRPr/>
          </a:p>
        </p:txBody>
      </p:sp>
      <p:sp>
        <p:nvSpPr>
          <p:cNvPr id="530" name="Google Shape;530;p19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^ 0x0992</a:t>
            </a:r>
            <a:endParaRPr/>
          </a:p>
        </p:txBody>
      </p:sp>
      <p:sp>
        <p:nvSpPr>
          <p:cNvPr id="531" name="Google Shape;531;p19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532" name="Google Shape;532;p19"/>
          <p:cNvCxnSpPr>
            <a:stCxn id="531" idx="3"/>
            <a:endCxn id="529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p20"/>
          <p:cNvCxnSpPr/>
          <p:nvPr/>
        </p:nvCxnSpPr>
        <p:spPr>
          <a:xfrm>
            <a:off x="561401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0"/>
          <p:cNvCxnSpPr/>
          <p:nvPr/>
        </p:nvCxnSpPr>
        <p:spPr>
          <a:xfrm>
            <a:off x="6273463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Manipulation: Extracting a subrange of bits</a:t>
            </a:r>
            <a:endParaRPr/>
          </a:p>
        </p:txBody>
      </p:sp>
      <p:sp>
        <p:nvSpPr>
          <p:cNvPr id="540" name="Google Shape;5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register (16 bits) containing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extracting a subrange of bits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5133550" y="2007675"/>
            <a:ext cx="1293850" cy="326400"/>
            <a:chOff x="5547825" y="1226350"/>
            <a:chExt cx="1293850" cy="326400"/>
          </a:xfrm>
        </p:grpSpPr>
        <p:sp>
          <p:nvSpPr>
            <p:cNvPr id="542" name="Google Shape;54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3755025" y="2007675"/>
            <a:ext cx="1293850" cy="326400"/>
            <a:chOff x="5547825" y="1226350"/>
            <a:chExt cx="1293850" cy="326400"/>
          </a:xfrm>
        </p:grpSpPr>
        <p:sp>
          <p:nvSpPr>
            <p:cNvPr id="547" name="Google Shape;54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51" name="Google Shape;551;p20"/>
          <p:cNvGrpSpPr/>
          <p:nvPr/>
        </p:nvGrpSpPr>
        <p:grpSpPr>
          <a:xfrm>
            <a:off x="2376500" y="2007675"/>
            <a:ext cx="1293850" cy="326400"/>
            <a:chOff x="5547825" y="1226350"/>
            <a:chExt cx="1293850" cy="326400"/>
          </a:xfrm>
        </p:grpSpPr>
        <p:sp>
          <p:nvSpPr>
            <p:cNvPr id="552" name="Google Shape;55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56" name="Google Shape;556;p20"/>
          <p:cNvGrpSpPr/>
          <p:nvPr/>
        </p:nvGrpSpPr>
        <p:grpSpPr>
          <a:xfrm>
            <a:off x="997975" y="2007675"/>
            <a:ext cx="1293850" cy="326400"/>
            <a:chOff x="5547825" y="1226350"/>
            <a:chExt cx="1293850" cy="326400"/>
          </a:xfrm>
        </p:grpSpPr>
        <p:sp>
          <p:nvSpPr>
            <p:cNvPr id="557" name="Google Shape;55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5139350" y="3364275"/>
            <a:ext cx="1293850" cy="326400"/>
            <a:chOff x="5547825" y="1226350"/>
            <a:chExt cx="1293850" cy="326400"/>
          </a:xfrm>
        </p:grpSpPr>
        <p:sp>
          <p:nvSpPr>
            <p:cNvPr id="562" name="Google Shape;56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3760825" y="3364275"/>
            <a:ext cx="1293850" cy="326400"/>
            <a:chOff x="5547825" y="1226350"/>
            <a:chExt cx="1293850" cy="326400"/>
          </a:xfrm>
        </p:grpSpPr>
        <p:sp>
          <p:nvSpPr>
            <p:cNvPr id="567" name="Google Shape;56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2382300" y="3364275"/>
            <a:ext cx="1293850" cy="326400"/>
            <a:chOff x="5547825" y="1226350"/>
            <a:chExt cx="1293850" cy="326400"/>
          </a:xfrm>
        </p:grpSpPr>
        <p:sp>
          <p:nvSpPr>
            <p:cNvPr id="572" name="Google Shape;57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1003775" y="3364275"/>
            <a:ext cx="1293850" cy="326400"/>
            <a:chOff x="5547825" y="1226350"/>
            <a:chExt cx="1293850" cy="326400"/>
          </a:xfrm>
        </p:grpSpPr>
        <p:sp>
          <p:nvSpPr>
            <p:cNvPr id="577" name="Google Shape;577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581" name="Google Shape;581;p20"/>
          <p:cNvCxnSpPr>
            <a:stCxn id="582" idx="2"/>
            <a:endCxn id="577" idx="0"/>
          </p:cNvCxnSpPr>
          <p:nvPr/>
        </p:nvCxnSpPr>
        <p:spPr>
          <a:xfrm>
            <a:off x="11585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20"/>
          <p:cNvCxnSpPr>
            <a:stCxn id="584" idx="2"/>
            <a:endCxn id="578" idx="0"/>
          </p:cNvCxnSpPr>
          <p:nvPr/>
        </p:nvCxnSpPr>
        <p:spPr>
          <a:xfrm>
            <a:off x="148666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20"/>
          <p:cNvCxnSpPr>
            <a:stCxn id="586" idx="2"/>
            <a:endCxn id="579" idx="0"/>
          </p:cNvCxnSpPr>
          <p:nvPr/>
        </p:nvCxnSpPr>
        <p:spPr>
          <a:xfrm>
            <a:off x="181475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0"/>
          <p:cNvCxnSpPr>
            <a:stCxn id="588" idx="2"/>
            <a:endCxn id="580" idx="0"/>
          </p:cNvCxnSpPr>
          <p:nvPr/>
        </p:nvCxnSpPr>
        <p:spPr>
          <a:xfrm>
            <a:off x="21428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0"/>
          <p:cNvCxnSpPr>
            <a:stCxn id="552" idx="2"/>
            <a:endCxn id="572" idx="0"/>
          </p:cNvCxnSpPr>
          <p:nvPr/>
        </p:nvCxnSpPr>
        <p:spPr>
          <a:xfrm>
            <a:off x="253130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20"/>
          <p:cNvCxnSpPr>
            <a:stCxn id="555" idx="2"/>
            <a:endCxn id="575" idx="0"/>
          </p:cNvCxnSpPr>
          <p:nvPr/>
        </p:nvCxnSpPr>
        <p:spPr>
          <a:xfrm>
            <a:off x="3515550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0"/>
          <p:cNvCxnSpPr>
            <a:stCxn id="553" idx="2"/>
            <a:endCxn id="573" idx="0"/>
          </p:cNvCxnSpPr>
          <p:nvPr/>
        </p:nvCxnSpPr>
        <p:spPr>
          <a:xfrm>
            <a:off x="2859388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0"/>
          <p:cNvCxnSpPr>
            <a:stCxn id="554" idx="2"/>
            <a:endCxn id="574" idx="0"/>
          </p:cNvCxnSpPr>
          <p:nvPr/>
        </p:nvCxnSpPr>
        <p:spPr>
          <a:xfrm>
            <a:off x="3187475" y="2334075"/>
            <a:ext cx="5700" cy="10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20"/>
          <p:cNvCxnSpPr>
            <a:stCxn id="594" idx="2"/>
            <a:endCxn id="567" idx="0"/>
          </p:cNvCxnSpPr>
          <p:nvPr/>
        </p:nvCxnSpPr>
        <p:spPr>
          <a:xfrm>
            <a:off x="391562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20"/>
          <p:cNvCxnSpPr>
            <a:stCxn id="596" idx="2"/>
            <a:endCxn id="568" idx="0"/>
          </p:cNvCxnSpPr>
          <p:nvPr/>
        </p:nvCxnSpPr>
        <p:spPr>
          <a:xfrm>
            <a:off x="4243713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20"/>
          <p:cNvCxnSpPr>
            <a:stCxn id="598" idx="2"/>
            <a:endCxn id="569" idx="0"/>
          </p:cNvCxnSpPr>
          <p:nvPr/>
        </p:nvCxnSpPr>
        <p:spPr>
          <a:xfrm>
            <a:off x="4571800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20"/>
          <p:cNvCxnSpPr>
            <a:stCxn id="600" idx="2"/>
            <a:endCxn id="570" idx="0"/>
          </p:cNvCxnSpPr>
          <p:nvPr/>
        </p:nvCxnSpPr>
        <p:spPr>
          <a:xfrm>
            <a:off x="4899875" y="2927125"/>
            <a:ext cx="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20"/>
          <p:cNvCxnSpPr>
            <a:stCxn id="602" idx="2"/>
            <a:endCxn id="562" idx="0"/>
          </p:cNvCxnSpPr>
          <p:nvPr/>
        </p:nvCxnSpPr>
        <p:spPr>
          <a:xfrm>
            <a:off x="529125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20"/>
          <p:cNvCxnSpPr>
            <a:stCxn id="604" idx="2"/>
            <a:endCxn id="563" idx="0"/>
          </p:cNvCxnSpPr>
          <p:nvPr/>
        </p:nvCxnSpPr>
        <p:spPr>
          <a:xfrm>
            <a:off x="5619338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20"/>
          <p:cNvCxnSpPr>
            <a:stCxn id="606" idx="2"/>
            <a:endCxn id="564" idx="0"/>
          </p:cNvCxnSpPr>
          <p:nvPr/>
        </p:nvCxnSpPr>
        <p:spPr>
          <a:xfrm>
            <a:off x="5947425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20"/>
          <p:cNvCxnSpPr>
            <a:stCxn id="608" idx="2"/>
            <a:endCxn id="565" idx="0"/>
          </p:cNvCxnSpPr>
          <p:nvPr/>
        </p:nvCxnSpPr>
        <p:spPr>
          <a:xfrm>
            <a:off x="6275500" y="2927075"/>
            <a:ext cx="30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9" name="Google Shape;609;p20"/>
          <p:cNvGrpSpPr/>
          <p:nvPr/>
        </p:nvGrpSpPr>
        <p:grpSpPr>
          <a:xfrm>
            <a:off x="5136450" y="2600675"/>
            <a:ext cx="1293850" cy="326400"/>
            <a:chOff x="5547825" y="1226350"/>
            <a:chExt cx="1293850" cy="326400"/>
          </a:xfrm>
        </p:grpSpPr>
        <p:sp>
          <p:nvSpPr>
            <p:cNvPr id="602" name="Google Shape;60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3760825" y="2600725"/>
            <a:ext cx="1293850" cy="326400"/>
            <a:chOff x="5547825" y="1226350"/>
            <a:chExt cx="1293850" cy="326400"/>
          </a:xfrm>
        </p:grpSpPr>
        <p:sp>
          <p:nvSpPr>
            <p:cNvPr id="594" name="Google Shape;594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11" name="Google Shape;611;p20"/>
          <p:cNvGrpSpPr/>
          <p:nvPr/>
        </p:nvGrpSpPr>
        <p:grpSpPr>
          <a:xfrm>
            <a:off x="2382300" y="2600725"/>
            <a:ext cx="1293850" cy="326400"/>
            <a:chOff x="5547825" y="1226350"/>
            <a:chExt cx="1293850" cy="326400"/>
          </a:xfrm>
        </p:grpSpPr>
        <p:sp>
          <p:nvSpPr>
            <p:cNvPr id="612" name="Google Shape;61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1003775" y="2600725"/>
            <a:ext cx="1293850" cy="326400"/>
            <a:chOff x="5547825" y="1226350"/>
            <a:chExt cx="1293850" cy="326400"/>
          </a:xfrm>
        </p:grpSpPr>
        <p:sp>
          <p:nvSpPr>
            <p:cNvPr id="582" name="Google Shape;582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17" name="Google Shape;617;p20"/>
          <p:cNvSpPr txBox="1"/>
          <p:nvPr/>
        </p:nvSpPr>
        <p:spPr>
          <a:xfrm>
            <a:off x="6512075" y="19707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6512075" y="256382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0x0F05</a:t>
            </a:r>
            <a:endParaRPr/>
          </a:p>
        </p:txBody>
      </p:sp>
      <p:sp>
        <p:nvSpPr>
          <p:cNvPr id="619" name="Google Shape;619;p20"/>
          <p:cNvSpPr txBox="1"/>
          <p:nvPr/>
        </p:nvSpPr>
        <p:spPr>
          <a:xfrm>
            <a:off x="6512075" y="3290475"/>
            <a:ext cx="12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&amp; 0x0F05</a:t>
            </a:r>
            <a:endParaRPr/>
          </a:p>
        </p:txBody>
      </p:sp>
      <p:grpSp>
        <p:nvGrpSpPr>
          <p:cNvPr id="620" name="Google Shape;620;p20"/>
          <p:cNvGrpSpPr/>
          <p:nvPr/>
        </p:nvGrpSpPr>
        <p:grpSpPr>
          <a:xfrm>
            <a:off x="5139350" y="4302225"/>
            <a:ext cx="1293850" cy="326400"/>
            <a:chOff x="5547825" y="1226350"/>
            <a:chExt cx="1293850" cy="326400"/>
          </a:xfrm>
        </p:grpSpPr>
        <p:sp>
          <p:nvSpPr>
            <p:cNvPr id="621" name="Google Shape;62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625" name="Google Shape;625;p20"/>
          <p:cNvCxnSpPr>
            <a:stCxn id="572" idx="2"/>
            <a:endCxn id="621" idx="0"/>
          </p:cNvCxnSpPr>
          <p:nvPr/>
        </p:nvCxnSpPr>
        <p:spPr>
          <a:xfrm>
            <a:off x="253710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0"/>
          <p:cNvCxnSpPr>
            <a:stCxn id="575" idx="2"/>
            <a:endCxn id="624" idx="0"/>
          </p:cNvCxnSpPr>
          <p:nvPr/>
        </p:nvCxnSpPr>
        <p:spPr>
          <a:xfrm>
            <a:off x="3521350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0"/>
          <p:cNvCxnSpPr>
            <a:stCxn id="574" idx="2"/>
            <a:endCxn id="623" idx="0"/>
          </p:cNvCxnSpPr>
          <p:nvPr/>
        </p:nvCxnSpPr>
        <p:spPr>
          <a:xfrm>
            <a:off x="3193275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0"/>
          <p:cNvCxnSpPr>
            <a:stCxn id="573" idx="2"/>
            <a:endCxn id="622" idx="0"/>
          </p:cNvCxnSpPr>
          <p:nvPr/>
        </p:nvCxnSpPr>
        <p:spPr>
          <a:xfrm>
            <a:off x="2865188" y="3690675"/>
            <a:ext cx="27570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6512075" y="4302225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 &amp; 0x0F05) &gt;&gt; 8</a:t>
            </a:r>
            <a:endParaRPr/>
          </a:p>
        </p:txBody>
      </p:sp>
      <p:grpSp>
        <p:nvGrpSpPr>
          <p:cNvPr id="630" name="Google Shape;630;p20"/>
          <p:cNvGrpSpPr/>
          <p:nvPr/>
        </p:nvGrpSpPr>
        <p:grpSpPr>
          <a:xfrm>
            <a:off x="3755025" y="4302225"/>
            <a:ext cx="1293850" cy="326400"/>
            <a:chOff x="5547825" y="1226350"/>
            <a:chExt cx="1293850" cy="326400"/>
          </a:xfrm>
        </p:grpSpPr>
        <p:sp>
          <p:nvSpPr>
            <p:cNvPr id="631" name="Google Shape;63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35" name="Google Shape;635;p20"/>
          <p:cNvGrpSpPr/>
          <p:nvPr/>
        </p:nvGrpSpPr>
        <p:grpSpPr>
          <a:xfrm>
            <a:off x="2370700" y="4302225"/>
            <a:ext cx="1293850" cy="326400"/>
            <a:chOff x="5547825" y="1226350"/>
            <a:chExt cx="1293850" cy="326400"/>
          </a:xfrm>
        </p:grpSpPr>
        <p:sp>
          <p:nvSpPr>
            <p:cNvPr id="636" name="Google Shape;636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640" name="Google Shape;640;p20"/>
          <p:cNvGrpSpPr/>
          <p:nvPr/>
        </p:nvGrpSpPr>
        <p:grpSpPr>
          <a:xfrm>
            <a:off x="986375" y="4302225"/>
            <a:ext cx="1293850" cy="326400"/>
            <a:chOff x="5547825" y="1226350"/>
            <a:chExt cx="1293850" cy="326400"/>
          </a:xfrm>
        </p:grpSpPr>
        <p:sp>
          <p:nvSpPr>
            <p:cNvPr id="641" name="Google Shape;641;p2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645" name="Google Shape;645;p20"/>
          <p:cNvSpPr txBox="1"/>
          <p:nvPr/>
        </p:nvSpPr>
        <p:spPr>
          <a:xfrm flipH="1">
            <a:off x="8168700" y="2289175"/>
            <a:ext cx="663600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cxnSp>
        <p:nvCxnSpPr>
          <p:cNvPr id="646" name="Google Shape;646;p20"/>
          <p:cNvCxnSpPr>
            <a:stCxn id="645" idx="3"/>
            <a:endCxn id="618" idx="3"/>
          </p:cNvCxnSpPr>
          <p:nvPr/>
        </p:nvCxnSpPr>
        <p:spPr>
          <a:xfrm flipH="1">
            <a:off x="7373100" y="2489275"/>
            <a:ext cx="795600" cy="2748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0"/>
          <p:cNvCxnSpPr>
            <a:stCxn id="580" idx="2"/>
            <a:endCxn id="634" idx="0"/>
          </p:cNvCxnSpPr>
          <p:nvPr/>
        </p:nvCxnSpPr>
        <p:spPr>
          <a:xfrm>
            <a:off x="214282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0"/>
          <p:cNvCxnSpPr>
            <a:stCxn id="579" idx="2"/>
            <a:endCxn id="633" idx="0"/>
          </p:cNvCxnSpPr>
          <p:nvPr/>
        </p:nvCxnSpPr>
        <p:spPr>
          <a:xfrm>
            <a:off x="1814750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20"/>
          <p:cNvCxnSpPr>
            <a:stCxn id="578" idx="2"/>
            <a:endCxn id="632" idx="0"/>
          </p:cNvCxnSpPr>
          <p:nvPr/>
        </p:nvCxnSpPr>
        <p:spPr>
          <a:xfrm>
            <a:off x="1486663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20"/>
          <p:cNvCxnSpPr>
            <a:stCxn id="577" idx="2"/>
            <a:endCxn id="631" idx="0"/>
          </p:cNvCxnSpPr>
          <p:nvPr/>
        </p:nvCxnSpPr>
        <p:spPr>
          <a:xfrm>
            <a:off x="1158575" y="3690675"/>
            <a:ext cx="2751300" cy="6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20"/>
          <p:cNvSpPr/>
          <p:nvPr/>
        </p:nvSpPr>
        <p:spPr>
          <a:xfrm>
            <a:off x="326927" y="4293441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2" name="Google Shape;652;p20"/>
          <p:cNvCxnSpPr>
            <a:stCxn id="651" idx="3"/>
            <a:endCxn id="641" idx="1"/>
          </p:cNvCxnSpPr>
          <p:nvPr/>
        </p:nvCxnSpPr>
        <p:spPr>
          <a:xfrm>
            <a:off x="636527" y="4456641"/>
            <a:ext cx="34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Microsoft Macintosh PowerPoint</Application>
  <PresentationFormat>On-screen Show (16:9)</PresentationFormat>
  <Paragraphs>440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Source Code Pro</vt:lpstr>
      <vt:lpstr>Arial</vt:lpstr>
      <vt:lpstr>Simple Light</vt:lpstr>
      <vt:lpstr>Bitwise Operations</vt:lpstr>
      <vt:lpstr>Boolean-based Bitwise Operations</vt:lpstr>
      <vt:lpstr>Shift-based Operations</vt:lpstr>
      <vt:lpstr>Additional Shift-based Operations</vt:lpstr>
      <vt:lpstr>Bit Manipulation: Testing the bit value</vt:lpstr>
      <vt:lpstr>Bit Manipulation: Clearing a bit</vt:lpstr>
      <vt:lpstr>Bit Manipulation: Flipping the value of a set of bits</vt:lpstr>
      <vt:lpstr>Bit Manipulation: Extracting a subrange of 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cp:lastModifiedBy>Fitzgerald, Steven M</cp:lastModifiedBy>
  <cp:revision>1</cp:revision>
  <dcterms:modified xsi:type="dcterms:W3CDTF">2023-02-19T17:58:53Z</dcterms:modified>
</cp:coreProperties>
</file>