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8" r:id="rId4"/>
    <p:sldId id="258" r:id="rId5"/>
    <p:sldId id="261" r:id="rId6"/>
    <p:sldId id="262" r:id="rId7"/>
    <p:sldId id="263" r:id="rId8"/>
    <p:sldId id="264" r:id="rId9"/>
    <p:sldId id="260" r:id="rId10"/>
    <p:sldId id="259" r:id="rId11"/>
    <p:sldId id="265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2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F417-6B2F-47F5-ADF0-77A95B1E7DB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E7EA-E497-43C0-9156-BD7301C90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7.xml"/><Relationship Id="rId7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29.xml"/><Relationship Id="rId10" Type="http://schemas.openxmlformats.org/officeDocument/2006/relationships/image" Target="../media/image10.png"/><Relationship Id="rId4" Type="http://schemas.openxmlformats.org/officeDocument/2006/relationships/tags" Target="../tags/tag28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6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1.xml"/><Relationship Id="rId7" Type="http://schemas.openxmlformats.org/officeDocument/2006/relationships/image" Target="../media/image1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8.png"/><Relationship Id="rId5" Type="http://schemas.openxmlformats.org/officeDocument/2006/relationships/tags" Target="../tags/tag48.xml"/><Relationship Id="rId10" Type="http://schemas.openxmlformats.org/officeDocument/2006/relationships/image" Target="../media/image17.png"/><Relationship Id="rId4" Type="http://schemas.openxmlformats.org/officeDocument/2006/relationships/tags" Target="../tags/tag47.xm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1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17.png"/><Relationship Id="rId5" Type="http://schemas.openxmlformats.org/officeDocument/2006/relationships/tags" Target="../tags/tag54.xml"/><Relationship Id="rId10" Type="http://schemas.openxmlformats.org/officeDocument/2006/relationships/image" Target="../media/image16.png"/><Relationship Id="rId4" Type="http://schemas.openxmlformats.org/officeDocument/2006/relationships/tags" Target="../tags/tag53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chenbh@cse.ust.h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9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Show that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distinct symbols, then</a:t>
            </a:r>
          </a:p>
          <a:p>
            <a:pPr marL="514350" indent="-514350">
              <a:buFont typeface="+mj-lt"/>
              <a:buAutoNum type="arabicParenR" startAt="2"/>
            </a:pPr>
            <a:endParaRPr lang="en-US" dirty="0" smtClean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514350" indent="-514350">
              <a:buFont typeface="+mj-lt"/>
              <a:buAutoNum type="arabicParenR" startAt="2"/>
            </a:pPr>
            <a:endParaRPr lang="en-US" dirty="0" smtClean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Hint: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3776000" cy="35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5015450"/>
            <a:ext cx="6244373" cy="725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69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Show that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distinct symbols, then</a:t>
            </a:r>
          </a:p>
          <a:p>
            <a:pPr marL="514350" indent="-514350">
              <a:buFont typeface="+mj-lt"/>
              <a:buAutoNum type="arabicParenR" startAt="2"/>
            </a:pPr>
            <a:endParaRPr lang="en-US" dirty="0" smtClean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Proof: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It is clear that                                                 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Need to show that                                                  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3776000" cy="354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8" y="3820325"/>
            <a:ext cx="3236571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49" y="4258804"/>
            <a:ext cx="3236571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Show that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distinct symbols, then</a:t>
            </a:r>
          </a:p>
          <a:p>
            <a:pPr marL="514350" indent="-514350">
              <a:buFont typeface="+mj-lt"/>
              <a:buAutoNum type="arabicParenR" startAt="2"/>
            </a:pPr>
            <a:endParaRPr lang="en-US" dirty="0" smtClean="0"/>
          </a:p>
          <a:p>
            <a:pPr marL="514350" indent="-514350">
              <a:buFont typeface="+mj-lt"/>
              <a:buAutoNum type="arabicParenR" startAt="2"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Proof: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It is clear </a:t>
            </a:r>
            <a:r>
              <a:rPr lang="en-US" sz="2400" smtClean="0"/>
              <a:t>that                                                 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Need to show that                                                  .</a:t>
            </a:r>
          </a:p>
          <a:p>
            <a:pPr marL="0" indent="0">
              <a:buNone/>
            </a:pPr>
            <a:r>
              <a:rPr lang="en-US" sz="2400" dirty="0" smtClean="0"/>
              <a:t>	For any string                       . If we mark all the occurrence of </a:t>
            </a:r>
            <a:r>
              <a:rPr lang="en-US" sz="2400" i="1" dirty="0" smtClean="0"/>
              <a:t>b</a:t>
            </a:r>
            <a:r>
              <a:rPr lang="en-US" sz="2400" dirty="0" smtClean="0"/>
              <a:t>’s in </a:t>
            </a:r>
            <a:r>
              <a:rPr lang="en-US" sz="2400" i="1" dirty="0" smtClean="0"/>
              <a:t>w</a:t>
            </a:r>
            <a:r>
              <a:rPr lang="en-US" sz="2400" dirty="0" smtClean="0"/>
              <a:t>, then </a:t>
            </a:r>
            <a:r>
              <a:rPr lang="en-US" sz="2400" i="1" dirty="0" smtClean="0"/>
              <a:t>w</a:t>
            </a:r>
            <a:r>
              <a:rPr lang="en-US" sz="2400" dirty="0" smtClean="0"/>
              <a:t> can be rewritten as: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3776000" cy="354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8" y="3820325"/>
            <a:ext cx="3236571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39" y="4299864"/>
            <a:ext cx="3236571" cy="303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8" y="4779404"/>
            <a:ext cx="1424457" cy="303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28" y="5626940"/>
            <a:ext cx="2761143" cy="2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True or False. Justification.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12" y="2268718"/>
            <a:ext cx="2238171" cy="301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13" y="2686210"/>
            <a:ext cx="6500573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True or False. Justification.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    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False.</a:t>
            </a:r>
          </a:p>
          <a:p>
            <a:pPr marL="457200" lvl="1" indent="0">
              <a:buNone/>
            </a:pPr>
            <a:r>
              <a:rPr lang="en-US" dirty="0" smtClean="0"/>
              <a:t>Because any nonempty string in                      must ends with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28" y="2320233"/>
            <a:ext cx="2238171" cy="30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81" y="3090818"/>
            <a:ext cx="1269028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True or False. Justification. 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 startAt="2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False.</a:t>
            </a:r>
          </a:p>
          <a:p>
            <a:pPr marL="457200" lvl="1" indent="0">
              <a:buNone/>
            </a:pPr>
            <a:r>
              <a:rPr lang="en-US" dirty="0" smtClean="0"/>
              <a:t>Counter example:  abbbcc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65" y="2299844"/>
            <a:ext cx="6500573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Let                  .  Write regular expressions for the following sets.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no more than 3 </a:t>
            </a:r>
            <a:r>
              <a:rPr lang="en-US" i="1" dirty="0" smtClean="0"/>
              <a:t>a</a:t>
            </a:r>
            <a:r>
              <a:rPr lang="en-US" dirty="0" smtClean="0"/>
              <a:t>’s.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a number of </a:t>
            </a:r>
            <a:r>
              <a:rPr lang="en-US" i="1" dirty="0" smtClean="0"/>
              <a:t>a</a:t>
            </a:r>
            <a:r>
              <a:rPr lang="en-US" dirty="0" smtClean="0"/>
              <a:t>’s divisible by 3.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 that does not have </a:t>
            </a:r>
            <a:r>
              <a:rPr lang="en-US" i="1" dirty="0" smtClean="0"/>
              <a:t>aab</a:t>
            </a:r>
            <a:r>
              <a:rPr lang="en-US" dirty="0" smtClean="0"/>
              <a:t> as a substring.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68" y="1934694"/>
            <a:ext cx="1314743" cy="303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5" y="2733184"/>
            <a:ext cx="309029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3" y="3542014"/>
            <a:ext cx="309029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4" y="4350844"/>
            <a:ext cx="309029" cy="2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Let                  .  Write regular expressions for the following sets.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no more than 3 </a:t>
            </a:r>
            <a:r>
              <a:rPr lang="en-US" i="1" dirty="0" smtClean="0"/>
              <a:t>a</a:t>
            </a:r>
            <a:r>
              <a:rPr lang="en-US" dirty="0" smtClean="0"/>
              <a:t>’s.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a number of </a:t>
            </a:r>
            <a:r>
              <a:rPr lang="en-US" i="1" dirty="0" smtClean="0"/>
              <a:t>a</a:t>
            </a:r>
            <a:r>
              <a:rPr lang="en-US" dirty="0" smtClean="0"/>
              <a:t>’s divisible by 3.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 that does not have </a:t>
            </a:r>
            <a:r>
              <a:rPr lang="en-US" i="1" dirty="0" smtClean="0"/>
              <a:t>aab</a:t>
            </a:r>
            <a:r>
              <a:rPr lang="en-US" dirty="0" smtClean="0"/>
              <a:t> as a substring.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68" y="1934694"/>
            <a:ext cx="1314743" cy="303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5" y="2733184"/>
            <a:ext cx="309029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27" y="3542014"/>
            <a:ext cx="309029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5" y="4350844"/>
            <a:ext cx="309029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3" y="3076577"/>
            <a:ext cx="3690056" cy="3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Let                  .  Write regular expressions for the following sets.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no more than 3 </a:t>
            </a:r>
            <a:r>
              <a:rPr lang="en-US" i="1" dirty="0" smtClean="0"/>
              <a:t>a</a:t>
            </a:r>
            <a:r>
              <a:rPr lang="en-US" dirty="0" smtClean="0"/>
              <a:t>’s.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a number of </a:t>
            </a:r>
            <a:r>
              <a:rPr lang="en-US" i="1" dirty="0" smtClean="0"/>
              <a:t>a</a:t>
            </a:r>
            <a:r>
              <a:rPr lang="en-US" dirty="0" smtClean="0"/>
              <a:t>’s divisible by 3.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 that does not have </a:t>
            </a:r>
            <a:r>
              <a:rPr lang="en-US" i="1" dirty="0" smtClean="0"/>
              <a:t>aab</a:t>
            </a:r>
            <a:r>
              <a:rPr lang="en-US" dirty="0" smtClean="0"/>
              <a:t> as a substring.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68" y="1934694"/>
            <a:ext cx="1314743" cy="303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5" y="2733184"/>
            <a:ext cx="309029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27" y="3542014"/>
            <a:ext cx="309029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5" y="4350844"/>
            <a:ext cx="309029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3" y="3076577"/>
            <a:ext cx="3690056" cy="310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3" y="3924060"/>
            <a:ext cx="216137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Let                  .  Write regular expressions for the following sets.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no more than 3 </a:t>
            </a:r>
            <a:r>
              <a:rPr lang="en-US" i="1" dirty="0" smtClean="0"/>
              <a:t>a</a:t>
            </a:r>
            <a:r>
              <a:rPr lang="en-US" dirty="0" smtClean="0"/>
              <a:t>’s.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with a number of </a:t>
            </a:r>
            <a:r>
              <a:rPr lang="en-US" i="1" dirty="0" smtClean="0"/>
              <a:t>a</a:t>
            </a:r>
            <a:r>
              <a:rPr lang="en-US" dirty="0" smtClean="0"/>
              <a:t>’s divisible by 3.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All strings in        that does not have </a:t>
            </a:r>
            <a:r>
              <a:rPr lang="en-US" i="1" dirty="0" smtClean="0"/>
              <a:t>aab</a:t>
            </a:r>
            <a:r>
              <a:rPr lang="en-US" dirty="0" smtClean="0"/>
              <a:t> as a substring.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68" y="1934694"/>
            <a:ext cx="1314743" cy="303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5" y="2733184"/>
            <a:ext cx="309029" cy="20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27" y="3542014"/>
            <a:ext cx="309029" cy="20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55" y="4350844"/>
            <a:ext cx="309029" cy="20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3" y="3076577"/>
            <a:ext cx="3690056" cy="310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3" y="3924060"/>
            <a:ext cx="2161372" cy="301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40" y="4732891"/>
            <a:ext cx="1371429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Yu Chen</a:t>
            </a:r>
          </a:p>
          <a:p>
            <a:r>
              <a:rPr lang="en-US" altLang="zh-CN" dirty="0" smtClean="0">
                <a:hlinkClick r:id="rId2"/>
              </a:rPr>
              <a:t>ychenbh@cse.ust.hk</a:t>
            </a:r>
            <a:endParaRPr lang="en-US" altLang="zh-CN" dirty="0" smtClean="0"/>
          </a:p>
          <a:p>
            <a:r>
              <a:rPr lang="en-US" dirty="0" smtClean="0"/>
              <a:t>No fixed Office Hour</a:t>
            </a:r>
          </a:p>
          <a:p>
            <a:endParaRPr lang="en-US" dirty="0"/>
          </a:p>
          <a:p>
            <a:r>
              <a:rPr lang="en-US" dirty="0" smtClean="0"/>
              <a:t>Tutorials:</a:t>
            </a:r>
          </a:p>
          <a:p>
            <a:pPr lvl="1"/>
            <a:r>
              <a:rPr lang="en-US" dirty="0" smtClean="0"/>
              <a:t>Selected Questions from Question Bank</a:t>
            </a:r>
          </a:p>
          <a:p>
            <a:pPr lvl="1"/>
            <a:r>
              <a:rPr lang="en-US" dirty="0" smtClean="0"/>
              <a:t>Solutions will be posted on course webpage after each tutorial.</a:t>
            </a:r>
          </a:p>
        </p:txBody>
      </p:sp>
    </p:spTree>
    <p:extLst>
      <p:ext uri="{BB962C8B-B14F-4D97-AF65-F5344CB8AC3E}">
        <p14:creationId xmlns:p14="http://schemas.microsoft.com/office/powerpoint/2010/main" val="320158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261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en-US" dirty="0" smtClean="0"/>
              <a:t>Prove that if </a:t>
            </a:r>
            <a:r>
              <a:rPr lang="en-US" i="1" dirty="0" smtClean="0"/>
              <a:t>L</a:t>
            </a:r>
            <a:r>
              <a:rPr lang="en-US" dirty="0" smtClean="0"/>
              <a:t> is regular, then so is</a:t>
            </a:r>
          </a:p>
          <a:p>
            <a:pPr marL="514350" indent="-514350">
              <a:buFont typeface="+mj-lt"/>
              <a:buAutoNum type="arabicParenR" startAt="5"/>
            </a:pPr>
            <a:endParaRPr lang="en-US" dirty="0" smtClean="0"/>
          </a:p>
          <a:p>
            <a:pPr marL="514350" indent="-514350">
              <a:buFont typeface="+mj-lt"/>
              <a:buAutoNum type="arabicParenR" startAt="5"/>
            </a:pPr>
            <a:endParaRPr lang="en-US" dirty="0"/>
          </a:p>
          <a:p>
            <a:pPr marL="514350" indent="-514350">
              <a:buFont typeface="+mj-lt"/>
              <a:buAutoNum type="arabicParenR" startAt="5"/>
            </a:pPr>
            <a:endParaRPr lang="en-US" dirty="0" smtClean="0"/>
          </a:p>
          <a:p>
            <a:pPr marL="514350" indent="-514350">
              <a:buFont typeface="+mj-lt"/>
              <a:buAutoNum type="arabicParenR" startAt="5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Hint: Follow the definition of regular expression.</a:t>
            </a:r>
            <a:endParaRPr lang="en-US" sz="2400" dirty="0"/>
          </a:p>
          <a:p>
            <a:pPr marL="971550" lvl="1" indent="-514350">
              <a:buFont typeface="+mj-lt"/>
              <a:buAutoNum type="arabicParenR" startAt="5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84" y="2681668"/>
            <a:ext cx="6493867" cy="3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Proof(sketch):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We first prove that if for </a:t>
            </a:r>
            <a:r>
              <a:rPr lang="en-US" dirty="0" smtClean="0"/>
              <a:t>any                              , </a:t>
            </a:r>
            <a:r>
              <a:rPr lang="en-US" dirty="0" smtClean="0"/>
              <a:t>then </a:t>
            </a:r>
            <a:r>
              <a:rPr lang="en-US" i="1" dirty="0" smtClean="0"/>
              <a:t>Pref(L(a))</a:t>
            </a:r>
            <a:r>
              <a:rPr lang="en-US" dirty="0" smtClean="0"/>
              <a:t> </a:t>
            </a:r>
            <a:r>
              <a:rPr lang="en-US" dirty="0" smtClean="0"/>
              <a:t>is regular.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Then we prove that if L1 and L2 are regular and have their </a:t>
            </a:r>
            <a:r>
              <a:rPr lang="en-US" i="1" dirty="0" smtClean="0"/>
              <a:t>Pref</a:t>
            </a:r>
            <a:r>
              <a:rPr lang="en-US" dirty="0" smtClean="0"/>
              <a:t> also regular, so do their </a:t>
            </a:r>
            <a:r>
              <a:rPr lang="en-US" i="1" dirty="0" smtClean="0"/>
              <a:t>union</a:t>
            </a:r>
            <a:r>
              <a:rPr lang="en-US" dirty="0" smtClean="0"/>
              <a:t>, </a:t>
            </a:r>
            <a:r>
              <a:rPr lang="en-US" i="1" dirty="0" smtClean="0"/>
              <a:t>concatenation</a:t>
            </a:r>
            <a:r>
              <a:rPr lang="en-US" dirty="0" smtClean="0"/>
              <a:t> and </a:t>
            </a:r>
            <a:r>
              <a:rPr lang="en-US" i="1" dirty="0" smtClean="0"/>
              <a:t>Kleene Star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49" y="2339705"/>
            <a:ext cx="1952914" cy="3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3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</a:t>
            </a:r>
          </a:p>
          <a:p>
            <a:endParaRPr lang="en-US" dirty="0"/>
          </a:p>
          <a:p>
            <a:r>
              <a:rPr lang="en-US" dirty="0" smtClean="0"/>
              <a:t>Languages and Regular Expressions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8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Determine whether each of the following is true or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2746062"/>
            <a:ext cx="647314" cy="259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115597"/>
            <a:ext cx="682057" cy="277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503418"/>
            <a:ext cx="2684343" cy="30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941897"/>
            <a:ext cx="2651429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Determine whether each of the following is true or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False. Empty set contains no elements.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2746062"/>
            <a:ext cx="647314" cy="259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115597"/>
            <a:ext cx="682057" cy="277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503418"/>
            <a:ext cx="2684343" cy="30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941897"/>
            <a:ext cx="2651429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Determine whether each of the following is true or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smtClean="0"/>
              <a:t>              True. 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2746062"/>
            <a:ext cx="647314" cy="259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115597"/>
            <a:ext cx="682057" cy="277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503418"/>
            <a:ext cx="2684343" cy="30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941897"/>
            <a:ext cx="2651429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Determine whether each of the following is true or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smtClean="0"/>
              <a:t>              True.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True.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2746062"/>
            <a:ext cx="647314" cy="259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115597"/>
            <a:ext cx="682057" cy="277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503418"/>
            <a:ext cx="2684343" cy="30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941897"/>
            <a:ext cx="2651429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Determine whether each of the following is true or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smtClean="0"/>
              <a:t>              True.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True.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True.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2746062"/>
            <a:ext cx="647314" cy="259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115597"/>
            <a:ext cx="682057" cy="277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503418"/>
            <a:ext cx="2684343" cy="30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95" y="3941897"/>
            <a:ext cx="2651429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Definition: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2096182"/>
            <a:ext cx="6565769" cy="44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75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265.4669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in \emptyset$&#10;\end{document}"/>
  <p:tag name="IGUANATEXSIZE" val="24"/>
  <p:tag name="IGUANATEXCURSOR" val="19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9857"/>
  <p:tag name="ORIGINALWIDTH" val="279.715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subseteq \emptyset$&#10;\end{document}"/>
  <p:tag name="IGUANATEXSIZE" val="24"/>
  <p:tag name="IGUANATEXCURSOR" val="186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100.862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subseteq \{a,b,\{a,b\}\}$&#10;\end{document}"/>
  <p:tag name="IGUANATEXSIZE" val="24"/>
  <p:tag name="IGUANATEXCURSOR" val="196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087.36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in\{a,b,\{a,b\}\}$&#10;\end{document}"/>
  <p:tag name="IGUANATEXSIZE" val="24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265.4669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in \emptyset$&#10;\end{document}"/>
  <p:tag name="IGUANATEXSIZE" val="24"/>
  <p:tag name="IGUANATEXCURSOR" val="192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9857"/>
  <p:tag name="ORIGINALWIDTH" val="279.715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subseteq \emptyset$&#10;\end{document}"/>
  <p:tag name="IGUANATEXSIZE" val="24"/>
  <p:tag name="IGUANATEXCURSOR" val="186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100.862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subseteq \{a,b,\{a,b\}\}$&#10;\end{document}"/>
  <p:tag name="IGUANATEXSIZE" val="24"/>
  <p:tag name="IGUANATEXCURSOR" val="196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087.36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in\{a,b,\{a,b\}\}$&#10;\end{document}"/>
  <p:tag name="IGUANATEXSIZE" val="24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265.4669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in \emptyset$&#10;\end{document}"/>
  <p:tag name="IGUANATEXSIZE" val="24"/>
  <p:tag name="IGUANATEXCURSOR" val="192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9857"/>
  <p:tag name="ORIGINALWIDTH" val="279.715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subseteq \emptyset$&#10;\end{document}"/>
  <p:tag name="IGUANATEXSIZE" val="24"/>
  <p:tag name="IGUANATEXCURSOR" val="186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100.862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subseteq \{a,b,\{a,b\}\}$&#10;\end{document}"/>
  <p:tag name="IGUANATEXSIZE" val="24"/>
  <p:tag name="IGUANATEXCURSOR" val="19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9857"/>
  <p:tag name="ORIGINALWIDTH" val="279.715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subseteq \emptyset$&#10;\end{document}"/>
  <p:tag name="IGUANATEXSIZE" val="24"/>
  <p:tag name="IGUANATEXCURSOR" val="186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087.36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in\{a,b,\{a,b\}\}$&#10;\end{document}"/>
  <p:tag name="IGUANATEXSIZE" val="24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327.33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^* = \{a\}^*(\{b\}\{a\}^*)^*$&#10;\end{document}"/>
  <p:tag name="IGUANATEXSIZE" val="28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327.33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^* = \{a\}^*(\{b\}\{a\}^*)^*$&#10;\end{document}"/>
  <p:tag name="IGUANATEXSIZE" val="28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327.33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\}^*(\{b\}\{a\}^*)^* \subseteq \{a,b\}^* $&#10;\end{document}"/>
  <p:tag name="IGUANATEXSIZE" val="24"/>
  <p:tag name="IGUANATEXCURSOR" val="202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327.33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^* \subseteq  \{a\}^*(\{b\}\{a\}^*)^* $&#10;\end{document}"/>
  <p:tag name="IGUANATEXSIZE" val="24"/>
  <p:tag name="IGUANATEXCURSOR" val="188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327.33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^* = \{a\}^*(\{b\}\{a\}^*)^*$&#10;\end{document}"/>
  <p:tag name="IGUANATEXSIZE" val="28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327.33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\}^*(\{b\}\{a\}^*)^* \subseteq \{a,b\}^* $&#10;\end{document}"/>
  <p:tag name="IGUANATEXSIZE" val="24"/>
  <p:tag name="IGUANATEXCURSOR" val="202"/>
  <p:tag name="TRANSPARENCY" val="Tru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327.33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^* \subseteq  \{a\}^*(\{b\}\{a\}^*)^* $&#10;\end{document}"/>
  <p:tag name="IGUANATEXSIZE" val="24"/>
  <p:tag name="IGUANATEXCURSOR" val="188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584.177"/>
  <p:tag name="OUTPUTDPI" val="1200"/>
  <p:tag name="LATEXADDIN" val="\documentclass{article}&#10;\usepackage{amsfonts}&#10;\usepackage{amsmath}&#10;\allowdisplaybreaks[2]&#10;\usepackage{amsthm}&#10;\usepackage{amssymb}&#10;\pagestyle{empty}&#10;\begin{document}&#10;&#10;$w \in \{a,b\}^*$&#10;\end{document}"/>
  <p:tag name="IGUANATEXSIZE" val="24"/>
  <p:tag name="IGUANATEXCURSOR" val="179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132.358"/>
  <p:tag name="OUTPUTDPI" val="1200"/>
  <p:tag name="LATEXADDIN" val="\documentclass{article}&#10;\usepackage{amsfonts}&#10;\usepackage{amsmath}&#10;\allowdisplaybreaks[2]&#10;\usepackage{amsthm}&#10;\usepackage{amssymb}&#10;\pagestyle{empty}&#10;\begin{document}&#10;&#10;$w \in a^*ba^*b\cdots a^*ba^*b$&#10;\end{document}"/>
  <p:tag name="IGUANATEXSIZE" val="24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100.862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subseteq \{a,b,\{a,b\}\}$&#10;\end{document}"/>
  <p:tag name="IGUANATEXSIZE" val="24"/>
  <p:tag name="IGUANATEXCURSOR" val="196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17.8853"/>
  <p:tag name="OUTPUTDPI" val="1200"/>
  <p:tag name="LATEXADDIN" val="\documentclass{article}&#10;\usepackage{amsfonts}&#10;\usepackage{amsmath}&#10;\allowdisplaybreaks[2]&#10;\usepackage{amsthm}&#10;\usepackage{amssymb}&#10;\pagestyle{empty}&#10;\begin{document}&#10;&#10;$abcd \in (a(cd)^*b)^*$&#10;\end{document}"/>
  <p:tag name="IGUANATEXSIZE" val="24"/>
  <p:tag name="IGUANATEXCURSOR" val="190"/>
  <p:tag name="TRANSPARENCY" val="Tru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332"/>
  <p:tag name="ORIGINALWIDTH" val="2665.917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^nb^n:n\geq 0\}\{b^nc^n:n\geq 0\} = \{a^nb^{2n}c^n:n\geq 0\}$&#10;\end{document}"/>
  <p:tag name="IGUANATEXSIZE" val="24"/>
  <p:tag name="IGUANATEXCURSOR" val="201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17.8853"/>
  <p:tag name="OUTPUTDPI" val="1200"/>
  <p:tag name="LATEXADDIN" val="\documentclass{article}&#10;\usepackage{amsfonts}&#10;\usepackage{amsmath}&#10;\allowdisplaybreaks[2]&#10;\usepackage{amsthm}&#10;\usepackage{amssymb}&#10;\pagestyle{empty}&#10;\begin{document}&#10;&#10;$abcd \in (a(cd)^*b)^*$&#10;\end{document}"/>
  <p:tag name="IGUANATEXSIZE" val="24"/>
  <p:tag name="IGUANATEXCURSOR" val="190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20.4349"/>
  <p:tag name="OUTPUTDPI" val="1200"/>
  <p:tag name="LATEXADDIN" val="\documentclass{article}&#10;\usepackage{amsfonts}&#10;\usepackage{amsmath}&#10;\allowdisplaybreaks[2]&#10;\usepackage{amsthm}&#10;\usepackage{amssymb}&#10;\pagestyle{empty}&#10;\begin{document}&#10;&#10;$(a(cd)^*b)^*$&#10;\end{document}"/>
  <p:tag name="IGUANATEXSIZE" val="24"/>
  <p:tag name="IGUANATEXCURSOR" val="168"/>
  <p:tag name="TRANSPARENCY" val="Tru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332"/>
  <p:tag name="ORIGINALWIDTH" val="2665.917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^nb^n:n\geq 0\}\{b^nc^n:n\geq 0\} = \{a^nb^{2n}c^n:n\geq 0\}$&#10;\end{document}"/>
  <p:tag name="IGUANATEXSIZE" val="24"/>
  <p:tag name="IGUANATEXCURSOR" val="201"/>
  <p:tag name="TRANSPARENCY" val="Tru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539.1826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Sigma = \{a,b\}$&#10;\end{document}"/>
  <p:tag name="IGUANATEXSIZE" val="24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539.1826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Sigma = \{a,b\}$&#10;\end{document}"/>
  <p:tag name="IGUANATEXSIZE" val="24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087.36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in\{a,b,\{a,b\}\}$&#10;\end{document}"/>
  <p:tag name="IGUANATEXSIZE" val="24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1513.31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b^*(a\cup\emptyset)b^*(a\cup\emptyset)b^*(a\cup\emptyset)b^*$&#10;\end{document}"/>
  <p:tag name="IGUANATEXSIZE" val="24"/>
  <p:tag name="IGUANATEXCURSOR" val="210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539.1826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Sigma = \{a,b\}$&#10;\end{document}"/>
  <p:tag name="IGUANATEXSIZE" val="24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1513.31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b^*(a\cup\emptyset)b^*(a\cup\emptyset)b^*(a\cup\emptyset)b^*$&#10;\end{document}"/>
  <p:tag name="IGUANATEXSIZE" val="24"/>
  <p:tag name="IGUANATEXCURSOR" val="210"/>
  <p:tag name="TRANSPARENCY" val="True"/>
  <p:tag name="FILENAME" val=""/>
  <p:tag name="INPUTTYPE" val="0"/>
  <p:tag name="LATEXENGINEID" val="0"/>
  <p:tag name="TEMPFOLDER" val="c: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886.3892"/>
  <p:tag name="OUTPUTDPI" val="1200"/>
  <p:tag name="LATEXADDIN" val="\documentclass{article}&#10;\usepackage{amsfonts}&#10;\usepackage{amsmath}&#10;\allowdisplaybreaks[2]&#10;\usepackage{amsthm}&#10;\usepackage{amssymb}&#10;\pagestyle{empty}&#10;\begin{document}&#10;&#10;$b^*(b^*ab^*ab^*ab^*)^*$&#10;\end{document}"/>
  <p:tag name="IGUANATEXSIZE" val="24"/>
  <p:tag name="IGUANATEXCURSOR" val="18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265.4669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in \emptyset$&#10;\end{document}"/>
  <p:tag name="IGUANATEXSIZE" val="24"/>
  <p:tag name="IGUANATEXCURSOR" val="192"/>
  <p:tag name="TRANSPARENCY" val="True"/>
  <p:tag name="FILENAME" val=""/>
  <p:tag name="INPUTTYPE" val="0"/>
  <p:tag name="LATEXENGINEID" val="0"/>
  <p:tag name="TEMPFOLDER" val="c: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539.1826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Sigma = \{a,b\}$&#10;\end{document}"/>
  <p:tag name="IGUANATEXSIZE" val="24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26.7342"/>
  <p:tag name="OUTPUTDPI" val="1200"/>
  <p:tag name="LATEXADDIN" val="\documentclass{article}&#10;\usepackage{amsfonts}&#10;\usepackage{amsmath}&#10;\allowdisplaybreaks[2]&#10;\usepackage{amsthm}&#10;\usepackage{amssymb}&#10;\pagestyle{empty}&#10;\begin{document}&#10;$\Sigma^*$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1513.311"/>
  <p:tag name="OUTPUTDPI" val="1200"/>
  <p:tag name="LATEXADDIN" val="\documentclass{article}&#10;\usepackage{amsfonts}&#10;\usepackage{amsmath}&#10;\allowdisplaybreaks[2]&#10;\usepackage{amsthm}&#10;\usepackage{amssymb}&#10;\pagestyle{empty}&#10;\begin{document}&#10;&#10;$b^*(a\cup\emptyset)b^*(a\cup\emptyset)b^*(a\cup\emptyset)b^*$&#10;\end{document}"/>
  <p:tag name="IGUANATEXSIZE" val="24"/>
  <p:tag name="IGUANATEXCURSOR" val="210"/>
  <p:tag name="TRANSPARENCY" val="True"/>
  <p:tag name="FILENAME" val=""/>
  <p:tag name="INPUTTYPE" val="0"/>
  <p:tag name="LATEXENGINEID" val="0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886.3892"/>
  <p:tag name="OUTPUTDPI" val="1200"/>
  <p:tag name="LATEXADDIN" val="\documentclass{article}&#10;\usepackage{amsfonts}&#10;\usepackage{amsmath}&#10;\allowdisplaybreaks[2]&#10;\usepackage{amsthm}&#10;\usepackage{amssymb}&#10;\pagestyle{empty}&#10;\begin{document}&#10;&#10;$b^*(b^*ab^*ab^*ab^*)^*$&#10;\end{document}"/>
  <p:tag name="IGUANATEXSIZE" val="24"/>
  <p:tag name="IGUANATEXCURSOR" val="187"/>
  <p:tag name="TRANSPARENCY" val="True"/>
  <p:tag name="FILENAME" val=""/>
  <p:tag name="INPUTTYPE" val="0"/>
  <p:tag name="LATEXENGINEID" val="0"/>
  <p:tag name="TEMPFOLDER" val="c: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62.4297"/>
  <p:tag name="OUTPUTDPI" val="1200"/>
  <p:tag name="LATEXADDIN" val="\documentclass{article}&#10;\usepackage{amsfonts}&#10;\usepackage{amsmath}&#10;\allowdisplaybreaks[2]&#10;\usepackage{amsthm}&#10;\usepackage{amssymb}&#10;\pagestyle{empty}&#10;\begin{document}&#10;&#10;$(ab\cup b)^*a^*$&#10;\end{document}"/>
  <p:tag name="IGUANATEXSIZE" val="24"/>
  <p:tag name="IGUANATEXCURSOR" val="183"/>
  <p:tag name="TRANSPARENCY" val="True"/>
  <p:tag name="FILENAME" val=""/>
  <p:tag name="INPUTTYPE" val="0"/>
  <p:tag name="LATEXENGINEID" val="0"/>
  <p:tag name="TEMPFOLDER" val="c: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2282.715"/>
  <p:tag name="OUTPUTDPI" val="1200"/>
  <p:tag name="LATEXADDIN" val="\documentclass{article}&#10;\usepackage{amsfonts}&#10;\usepackage{amsmath}&#10;\allowdisplaybreaks[2]&#10;\usepackage{amsthm}&#10;\usepackage{amssymb}&#10;\pagestyle{empty}&#10;\begin{document}&#10;&#10;Pref$(L) = \{w:wu \in L \textrm{ for some string u}\}$.&#10;&#10;\end{document}"/>
  <p:tag name="IGUANATEXSIZE" val="28"/>
  <p:tag name="IGUANATEXCURSOR" val="222"/>
  <p:tag name="TRANSPARENCY" val="True"/>
  <p:tag name="FILENAME" val=""/>
  <p:tag name="INPUTTYPE" val="0"/>
  <p:tag name="LATEXENGINEID" val="0"/>
  <p:tag name="TEMPFOLDER" val="c: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800.8998"/>
  <p:tag name="OUTPUTDPI" val="1200"/>
  <p:tag name="LATEXADDIN" val="\documentclass{article}&#10;\usepackage{amsfonts}&#10;\usepackage{amsmath}&#10;\allowdisplaybreaks[2]&#10;\usepackage{amsthm}&#10;\usepackage{amssymb}&#10;\pagestyle{empty}&#10;\begin{document}&#10;&#10;$L(a),a \in {\Sigma \cup \emptyset}$&#10;\end{document}"/>
  <p:tag name="IGUANATEXSIZE" val="24"/>
  <p:tag name="IGUANATEXCURSOR" val="201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9857"/>
  <p:tag name="ORIGINALWIDTH" val="279.715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subseteq \emptyset$&#10;\end{document}"/>
  <p:tag name="IGUANATEXSIZE" val="24"/>
  <p:tag name="IGUANATEXCURSOR" val="186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100.862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subseteq \{a,b,\{a,b\}\}$&#10;\end{document}"/>
  <p:tag name="IGUANATEXSIZE" val="24"/>
  <p:tag name="IGUANATEXCURSOR" val="196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087.364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{a,b\}\in\{a,b,\{a,b\}\}$&#10;\end{document}"/>
  <p:tag name="IGUANATEXSIZE" val="24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265.4669"/>
  <p:tag name="OUTPUTDPI" val="1200"/>
  <p:tag name="LATEXADDIN" val="\documentclass{article}&#10;\usepackage{amsfonts}&#10;\usepackage{amsmath}&#10;\allowdisplaybreaks[2]&#10;\usepackage{amsthm}&#10;\usepackage{amssymb}&#10;\pagestyle{empty}&#10;\begin{document}&#10;&#10;$\emptyset \in \emptyset$&#10;\end{document}"/>
  <p:tag name="IGUANATEXSIZE" val="24"/>
  <p:tag name="IGUANATEXCURSOR" val="19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500</Words>
  <Application>Microsoft Office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Theme</vt:lpstr>
      <vt:lpstr>COMP 3721</vt:lpstr>
      <vt:lpstr>PowerPoint Presentation</vt:lpstr>
      <vt:lpstr>PowerPoint Presentation</vt:lpstr>
      <vt:lpstr>Sets</vt:lpstr>
      <vt:lpstr>Sets</vt:lpstr>
      <vt:lpstr>Sets</vt:lpstr>
      <vt:lpstr>Sets</vt:lpstr>
      <vt:lpstr>Sets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  <vt:lpstr>Languages and Regular Expressions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3721</dc:title>
  <dc:creator>CHEN Yu</dc:creator>
  <cp:lastModifiedBy>CHEN Yu</cp:lastModifiedBy>
  <cp:revision>28</cp:revision>
  <dcterms:created xsi:type="dcterms:W3CDTF">2016-09-07T11:03:15Z</dcterms:created>
  <dcterms:modified xsi:type="dcterms:W3CDTF">2016-09-08T01:13:23Z</dcterms:modified>
</cp:coreProperties>
</file>