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7" r:id="rId4"/>
    <p:sldId id="262" r:id="rId5"/>
    <p:sldId id="259" r:id="rId6"/>
    <p:sldId id="261" r:id="rId7"/>
    <p:sldId id="265" r:id="rId8"/>
    <p:sldId id="260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C52-EBF7-4E72-8309-CE52DD7B78C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ED46-4FD3-4C35-BA42-1C670FD8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7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C52-EBF7-4E72-8309-CE52DD7B78C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ED46-4FD3-4C35-BA42-1C670FD8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7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C52-EBF7-4E72-8309-CE52DD7B78C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ED46-4FD3-4C35-BA42-1C670FD8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3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C52-EBF7-4E72-8309-CE52DD7B78C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ED46-4FD3-4C35-BA42-1C670FD8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9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C52-EBF7-4E72-8309-CE52DD7B78C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ED46-4FD3-4C35-BA42-1C670FD8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1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C52-EBF7-4E72-8309-CE52DD7B78C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ED46-4FD3-4C35-BA42-1C670FD8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9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C52-EBF7-4E72-8309-CE52DD7B78C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ED46-4FD3-4C35-BA42-1C670FD8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0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C52-EBF7-4E72-8309-CE52DD7B78C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ED46-4FD3-4C35-BA42-1C670FD8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1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C52-EBF7-4E72-8309-CE52DD7B78C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ED46-4FD3-4C35-BA42-1C670FD8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0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C52-EBF7-4E72-8309-CE52DD7B78C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ED46-4FD3-4C35-BA42-1C670FD8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2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C52-EBF7-4E72-8309-CE52DD7B78C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ED46-4FD3-4C35-BA42-1C670FD8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5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BC52-EBF7-4E72-8309-CE52DD7B78C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AED46-4FD3-4C35-BA42-1C670FD8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7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3721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2"/>
            </a:pPr>
            <a:r>
              <a:rPr lang="en-US" dirty="0" smtClean="0"/>
              <a:t>Construct </a:t>
            </a:r>
            <a:r>
              <a:rPr lang="en-US" dirty="0" smtClean="0"/>
              <a:t>a DFA for accepting each of the following languages: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smtClean="0"/>
              <a:t>{</a:t>
            </a:r>
            <a:r>
              <a:rPr lang="en-US" i="1" dirty="0" smtClean="0"/>
              <a:t>w ∈ {a, b}</a:t>
            </a:r>
            <a:r>
              <a:rPr lang="en-US" i="1" baseline="30000" dirty="0" smtClean="0"/>
              <a:t>∗</a:t>
            </a:r>
            <a:r>
              <a:rPr lang="en-US" i="1" dirty="0" smtClean="0"/>
              <a:t> </a:t>
            </a:r>
            <a:r>
              <a:rPr lang="en-US" dirty="0" smtClean="0"/>
              <a:t>: </a:t>
            </a:r>
            <a:r>
              <a:rPr lang="en-US" i="1" dirty="0" smtClean="0"/>
              <a:t>w</a:t>
            </a:r>
            <a:r>
              <a:rPr lang="en-US" dirty="0" smtClean="0"/>
              <a:t> contains the string </a:t>
            </a:r>
            <a:r>
              <a:rPr lang="en-US" i="1" dirty="0" err="1" smtClean="0"/>
              <a:t>abbab</a:t>
            </a:r>
            <a:r>
              <a:rPr lang="en-US" dirty="0" smtClean="0"/>
              <a:t>}.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71798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0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2"/>
            </a:pPr>
            <a:r>
              <a:rPr lang="en-US" dirty="0" smtClean="0"/>
              <a:t>Construct </a:t>
            </a:r>
            <a:r>
              <a:rPr lang="en-US" dirty="0" smtClean="0"/>
              <a:t>a DFA for accepting each of the following languages: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{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w ∈ {a, b}</a:t>
            </a:r>
            <a:r>
              <a:rPr lang="en-US" i="1" baseline="30000" dirty="0" smtClean="0">
                <a:solidFill>
                  <a:schemeClr val="bg2">
                    <a:lumMod val="75000"/>
                  </a:schemeClr>
                </a:solidFill>
              </a:rPr>
              <a:t>∗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contains the string </a:t>
            </a:r>
            <a:r>
              <a:rPr lang="en-US" i="1" dirty="0" err="1" smtClean="0">
                <a:solidFill>
                  <a:schemeClr val="bg2">
                    <a:lumMod val="75000"/>
                  </a:schemeClr>
                </a:solidFill>
              </a:rPr>
              <a:t>abbab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}.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smtClean="0"/>
              <a:t>{</a:t>
            </a:r>
            <a:r>
              <a:rPr lang="en-US" i="1" dirty="0" smtClean="0"/>
              <a:t>w ∈ {a, b}</a:t>
            </a:r>
            <a:r>
              <a:rPr lang="en-US" baseline="30000" dirty="0" smtClean="0"/>
              <a:t>∗</a:t>
            </a:r>
            <a:r>
              <a:rPr lang="en-US" dirty="0" smtClean="0"/>
              <a:t>: </a:t>
            </a:r>
            <a:r>
              <a:rPr lang="en-US" i="1" dirty="0" smtClean="0"/>
              <a:t>w</a:t>
            </a:r>
            <a:r>
              <a:rPr lang="en-US" dirty="0" smtClean="0"/>
              <a:t> don’t have </a:t>
            </a:r>
            <a:r>
              <a:rPr lang="en-US" i="1" dirty="0" err="1" smtClean="0"/>
              <a:t>abb</a:t>
            </a:r>
            <a:r>
              <a:rPr lang="en-US" dirty="0" smtClean="0"/>
              <a:t> as a substring</a:t>
            </a:r>
            <a:r>
              <a:rPr lang="en-US" dirty="0" smtClean="0"/>
              <a:t>}.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25625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7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2"/>
            </a:pPr>
            <a:r>
              <a:rPr lang="en-US" dirty="0" smtClean="0"/>
              <a:t>Construct </a:t>
            </a:r>
            <a:r>
              <a:rPr lang="en-US" dirty="0" smtClean="0"/>
              <a:t>a DFA for accepting each of the following languages: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{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w ∈ {a, b}</a:t>
            </a:r>
            <a:r>
              <a:rPr lang="en-US" i="1" baseline="30000" dirty="0" smtClean="0">
                <a:solidFill>
                  <a:schemeClr val="bg2">
                    <a:lumMod val="75000"/>
                  </a:schemeClr>
                </a:solidFill>
              </a:rPr>
              <a:t>∗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contains the string </a:t>
            </a:r>
            <a:r>
              <a:rPr lang="en-US" i="1" dirty="0" err="1" smtClean="0">
                <a:solidFill>
                  <a:schemeClr val="bg2">
                    <a:lumMod val="75000"/>
                  </a:schemeClr>
                </a:solidFill>
              </a:rPr>
              <a:t>abbab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}.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{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w ∈ {a, b}</a:t>
            </a:r>
            <a:r>
              <a:rPr lang="en-US" baseline="30000" dirty="0" smtClean="0">
                <a:solidFill>
                  <a:schemeClr val="bg2">
                    <a:lumMod val="75000"/>
                  </a:schemeClr>
                </a:solidFill>
              </a:rPr>
              <a:t>∗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don’t have </a:t>
            </a:r>
            <a:r>
              <a:rPr lang="en-US" i="1" dirty="0" err="1" smtClean="0">
                <a:solidFill>
                  <a:schemeClr val="bg2">
                    <a:lumMod val="75000"/>
                  </a:schemeClr>
                </a:solidFill>
              </a:rPr>
              <a:t>abb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as a substring}.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smtClean="0"/>
              <a:t>{</a:t>
            </a:r>
            <a:r>
              <a:rPr lang="en-US" i="1" dirty="0" smtClean="0"/>
              <a:t>w ∈ {a, b}</a:t>
            </a:r>
            <a:r>
              <a:rPr lang="en-US" baseline="30000" dirty="0" smtClean="0"/>
              <a:t>∗</a:t>
            </a:r>
            <a:r>
              <a:rPr lang="en-US" dirty="0" smtClean="0"/>
              <a:t>: </a:t>
            </a:r>
            <a:r>
              <a:rPr lang="en-US" i="1" dirty="0" smtClean="0"/>
              <a:t>w</a:t>
            </a:r>
            <a:r>
              <a:rPr lang="en-US" dirty="0" smtClean="0"/>
              <a:t> has a number of </a:t>
            </a:r>
            <a:r>
              <a:rPr lang="en-US" i="1" dirty="0" smtClean="0"/>
              <a:t>a</a:t>
            </a:r>
            <a:r>
              <a:rPr lang="en-US" dirty="0" smtClean="0"/>
              <a:t>’s divisible by 3</a:t>
            </a:r>
            <a:r>
              <a:rPr lang="en-US" dirty="0" smtClean="0"/>
              <a:t>}.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90689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18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2"/>
            </a:pPr>
            <a:r>
              <a:rPr lang="en-US" dirty="0" smtClean="0"/>
              <a:t>Construct </a:t>
            </a:r>
            <a:r>
              <a:rPr lang="en-US" dirty="0" smtClean="0"/>
              <a:t>a DFA for accepting each of the following languages: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{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w ∈ {a, b}</a:t>
            </a:r>
            <a:r>
              <a:rPr lang="en-US" i="1" baseline="30000" dirty="0" smtClean="0">
                <a:solidFill>
                  <a:schemeClr val="bg2">
                    <a:lumMod val="75000"/>
                  </a:schemeClr>
                </a:solidFill>
              </a:rPr>
              <a:t>∗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contains the string </a:t>
            </a:r>
            <a:r>
              <a:rPr lang="en-US" i="1" dirty="0" err="1" smtClean="0">
                <a:solidFill>
                  <a:schemeClr val="bg2">
                    <a:lumMod val="75000"/>
                  </a:schemeClr>
                </a:solidFill>
              </a:rPr>
              <a:t>abbab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}.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{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w ∈ {a, b}</a:t>
            </a:r>
            <a:r>
              <a:rPr lang="en-US" baseline="30000" dirty="0" smtClean="0">
                <a:solidFill>
                  <a:schemeClr val="bg2">
                    <a:lumMod val="75000"/>
                  </a:schemeClr>
                </a:solidFill>
              </a:rPr>
              <a:t>∗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don’t have </a:t>
            </a:r>
            <a:r>
              <a:rPr lang="en-US" i="1" dirty="0" err="1" smtClean="0">
                <a:solidFill>
                  <a:schemeClr val="bg2">
                    <a:lumMod val="75000"/>
                  </a:schemeClr>
                </a:solidFill>
              </a:rPr>
              <a:t>abb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as a substring}.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{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w ∈ {a, b}</a:t>
            </a:r>
            <a:r>
              <a:rPr lang="en-US" baseline="30000" dirty="0" smtClean="0">
                <a:solidFill>
                  <a:schemeClr val="bg2">
                    <a:lumMod val="75000"/>
                  </a:schemeClr>
                </a:solidFill>
              </a:rPr>
              <a:t>∗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has a number of 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’s divisible by 3}.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smtClean="0"/>
              <a:t>{</a:t>
            </a:r>
            <a:r>
              <a:rPr lang="en-US" i="1" dirty="0" smtClean="0"/>
              <a:t>w ∈ {a, b}</a:t>
            </a:r>
            <a:r>
              <a:rPr lang="en-US" baseline="30000" dirty="0" smtClean="0"/>
              <a:t>∗</a:t>
            </a:r>
            <a:r>
              <a:rPr lang="en-US" dirty="0" smtClean="0"/>
              <a:t>: </a:t>
            </a:r>
            <a:r>
              <a:rPr lang="en-US" i="1" dirty="0" smtClean="0"/>
              <a:t>w </a:t>
            </a:r>
            <a:r>
              <a:rPr lang="en-US" dirty="0" smtClean="0"/>
              <a:t>has an odd number of </a:t>
            </a:r>
            <a:r>
              <a:rPr lang="en-US" i="1" dirty="0" smtClean="0"/>
              <a:t>a</a:t>
            </a:r>
            <a:r>
              <a:rPr lang="en-US" dirty="0" smtClean="0"/>
              <a:t>’s and an even number of </a:t>
            </a:r>
            <a:r>
              <a:rPr lang="en-US" i="1" dirty="0" smtClean="0"/>
              <a:t>b</a:t>
            </a:r>
            <a:r>
              <a:rPr lang="en-US" dirty="0" smtClean="0"/>
              <a:t>’s}.</a:t>
            </a:r>
          </a:p>
          <a:p>
            <a:pPr marL="800100" lvl="1" indent="-457200">
              <a:buFont typeface="+mj-lt"/>
              <a:buAutoNum type="alphaLcParenR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1690689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4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Countability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DFA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9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Prove that               is countable. 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 marL="342900" lvl="1" indent="0">
              <a:buNone/>
            </a:pPr>
            <a:r>
              <a:rPr lang="en-US" dirty="0" smtClean="0"/>
              <a:t>Hints: 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smtClean="0"/>
              <a:t>It is </a:t>
            </a:r>
            <a:r>
              <a:rPr lang="en-US" dirty="0" err="1" smtClean="0"/>
              <a:t>equinumerous</a:t>
            </a:r>
            <a:r>
              <a:rPr lang="en-US" dirty="0" smtClean="0"/>
              <a:t> with    .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smtClean="0"/>
              <a:t>Find a way to enumerate every element in it within finite steps. 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smtClean="0"/>
              <a:t>Using conclusions from the lecture.</a:t>
            </a:r>
          </a:p>
          <a:p>
            <a:pPr marL="342900" lvl="1" indent="0">
              <a:buNone/>
            </a:pPr>
            <a:r>
              <a:rPr lang="en-US" dirty="0"/>
              <a:t>	 </a:t>
            </a:r>
            <a:r>
              <a:rPr lang="en-US" dirty="0" smtClean="0"/>
              <a:t>    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664" y="1904273"/>
            <a:ext cx="697600" cy="18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991" y="2923179"/>
            <a:ext cx="154971" cy="1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that               is countable. </a:t>
            </a:r>
          </a:p>
          <a:p>
            <a:endParaRPr lang="en-US" dirty="0"/>
          </a:p>
          <a:p>
            <a:r>
              <a:rPr lang="en-US" dirty="0" smtClean="0"/>
              <a:t>Proof 1(a little bit complicated):</a:t>
            </a:r>
          </a:p>
          <a:p>
            <a:pPr lvl="1"/>
            <a:r>
              <a:rPr lang="en-US" dirty="0" smtClean="0"/>
              <a:t> Find a bijection between               and       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following function is such a bijection:</a:t>
            </a:r>
          </a:p>
          <a:p>
            <a:pPr lvl="1"/>
            <a:r>
              <a:rPr lang="en-US" dirty="0" smtClean="0"/>
              <a:t> </a:t>
            </a:r>
            <a:r>
              <a:rPr lang="pt-BR" dirty="0" smtClean="0"/>
              <a:t>f(a, b) </a:t>
            </a:r>
            <a:r>
              <a:rPr lang="pt-BR" dirty="0"/>
              <a:t>= </a:t>
            </a:r>
            <a:r>
              <a:rPr lang="pt-BR" dirty="0" smtClean="0"/>
              <a:t>(a </a:t>
            </a:r>
            <a:r>
              <a:rPr lang="pt-BR" dirty="0"/>
              <a:t>+ </a:t>
            </a:r>
            <a:r>
              <a:rPr lang="pt-BR" dirty="0" smtClean="0"/>
              <a:t>b </a:t>
            </a:r>
            <a:r>
              <a:rPr lang="pt-BR" dirty="0"/>
              <a:t>- 1</a:t>
            </a:r>
            <a:r>
              <a:rPr lang="pt-BR" dirty="0" smtClean="0"/>
              <a:t>)*(a </a:t>
            </a:r>
            <a:r>
              <a:rPr lang="pt-BR" dirty="0"/>
              <a:t>+ </a:t>
            </a:r>
            <a:r>
              <a:rPr lang="pt-BR" dirty="0" smtClean="0"/>
              <a:t>b </a:t>
            </a:r>
            <a:r>
              <a:rPr lang="pt-BR" dirty="0"/>
              <a:t>- 2)/2 + </a:t>
            </a:r>
            <a:r>
              <a:rPr lang="pt-BR" dirty="0" smtClean="0"/>
              <a:t>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Prove that it is a bijection….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98" y="1895564"/>
            <a:ext cx="697600" cy="18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857" y="3018971"/>
            <a:ext cx="154971" cy="160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69" y="3018971"/>
            <a:ext cx="597943" cy="1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that               is countable. </a:t>
            </a:r>
          </a:p>
          <a:p>
            <a:endParaRPr lang="en-US" dirty="0"/>
          </a:p>
          <a:p>
            <a:r>
              <a:rPr lang="en-US" dirty="0" smtClean="0"/>
              <a:t>Proof 2:</a:t>
            </a:r>
          </a:p>
          <a:p>
            <a:pPr lvl="1"/>
            <a:r>
              <a:rPr lang="en-US" dirty="0" smtClean="0"/>
              <a:t>A way to enumerate all elements: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enumerate tuple (a, b) where:</a:t>
            </a:r>
          </a:p>
          <a:p>
            <a:pPr lvl="2"/>
            <a:r>
              <a:rPr lang="en-US" dirty="0" smtClean="0"/>
              <a:t>a + b = 0</a:t>
            </a:r>
          </a:p>
          <a:p>
            <a:pPr lvl="2"/>
            <a:r>
              <a:rPr lang="en-US" dirty="0" smtClean="0"/>
              <a:t>a + b = 1</a:t>
            </a:r>
          </a:p>
          <a:p>
            <a:pPr lvl="2"/>
            <a:r>
              <a:rPr lang="en-US" dirty="0" smtClean="0"/>
              <a:t>a + b = 2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Every (a, b) will be reached in finite step..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98" y="1895564"/>
            <a:ext cx="697600" cy="187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05492"/>
              </p:ext>
            </p:extLst>
          </p:nvPr>
        </p:nvGraphicFramePr>
        <p:xfrm>
          <a:off x="5580207" y="3344092"/>
          <a:ext cx="2579725" cy="243259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15945"/>
                <a:gridCol w="515945"/>
                <a:gridCol w="515945"/>
                <a:gridCol w="515945"/>
                <a:gridCol w="515945"/>
              </a:tblGrid>
              <a:tr h="5092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(0,0)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(0,1)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(0,2)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(0,3)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…</a:t>
                      </a:r>
                      <a:endParaRPr lang="en-US" b="0" dirty="0"/>
                    </a:p>
                  </a:txBody>
                  <a:tcPr/>
                </a:tc>
              </a:tr>
              <a:tr h="5092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(1,0)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(1,1)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(1,2)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(1,3)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</a:tr>
              <a:tr h="5092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(2,0)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(2,1)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(2,2)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(2,3)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5092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(3,0)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(3,1)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(3,2)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(3,3)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95636">
                <a:tc>
                  <a:txBody>
                    <a:bodyPr/>
                    <a:lstStyle/>
                    <a:p>
                      <a:r>
                        <a:rPr lang="en-US" b="0" dirty="0" smtClean="0"/>
                        <a:t>…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5336367" y="3560197"/>
            <a:ext cx="2153005" cy="1611086"/>
            <a:chOff x="2540915" y="3675017"/>
            <a:chExt cx="2153005" cy="1611086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540915" y="3774871"/>
              <a:ext cx="3918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3030583" y="3675017"/>
              <a:ext cx="557348" cy="6270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3030583" y="3675017"/>
              <a:ext cx="1087577" cy="11146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030583" y="3675017"/>
              <a:ext cx="1663337" cy="16110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475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that               is countable. </a:t>
            </a:r>
          </a:p>
          <a:p>
            <a:endParaRPr lang="en-US" dirty="0"/>
          </a:p>
          <a:p>
            <a:r>
              <a:rPr lang="en-US" dirty="0" smtClean="0"/>
              <a:t>Proof 3:</a:t>
            </a:r>
          </a:p>
          <a:p>
            <a:pPr lvl="1"/>
            <a:r>
              <a:rPr lang="en-US" dirty="0" smtClean="0"/>
              <a:t> Use that: </a:t>
            </a:r>
          </a:p>
          <a:p>
            <a:pPr lvl="1"/>
            <a:r>
              <a:rPr lang="en-US" dirty="0" smtClean="0"/>
              <a:t>the Cartesian product of two countable sets is countable…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98" y="1895564"/>
            <a:ext cx="697600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8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633" y="2341091"/>
            <a:ext cx="5274734" cy="338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9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Construct a DFA for accepting the language with regular expression                        .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Construct a DFA for accepting each of the following languages: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smtClean="0"/>
              <a:t>{</a:t>
            </a:r>
            <a:r>
              <a:rPr lang="en-US" i="1" dirty="0" smtClean="0"/>
              <a:t>w ∈ {a, b}</a:t>
            </a:r>
            <a:r>
              <a:rPr lang="en-US" i="1" baseline="30000" dirty="0" smtClean="0"/>
              <a:t>∗</a:t>
            </a:r>
            <a:r>
              <a:rPr lang="en-US" i="1" dirty="0" smtClean="0"/>
              <a:t> </a:t>
            </a:r>
            <a:r>
              <a:rPr lang="en-US" dirty="0" smtClean="0"/>
              <a:t>: </a:t>
            </a:r>
            <a:r>
              <a:rPr lang="en-US" i="1" dirty="0" smtClean="0"/>
              <a:t>w</a:t>
            </a:r>
            <a:r>
              <a:rPr lang="en-US" dirty="0" smtClean="0"/>
              <a:t> contains the string </a:t>
            </a:r>
            <a:r>
              <a:rPr lang="en-US" i="1" dirty="0" err="1" smtClean="0"/>
              <a:t>abbab</a:t>
            </a:r>
            <a:r>
              <a:rPr lang="en-US" dirty="0" smtClean="0"/>
              <a:t>}.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smtClean="0"/>
              <a:t>{</a:t>
            </a:r>
            <a:r>
              <a:rPr lang="en-US" i="1" dirty="0" smtClean="0"/>
              <a:t>w ∈ {a, b}</a:t>
            </a:r>
            <a:r>
              <a:rPr lang="en-US" baseline="30000" dirty="0" smtClean="0"/>
              <a:t>∗</a:t>
            </a:r>
            <a:r>
              <a:rPr lang="en-US" dirty="0" smtClean="0"/>
              <a:t>: </a:t>
            </a:r>
            <a:r>
              <a:rPr lang="en-US" i="1" dirty="0" smtClean="0"/>
              <a:t>w</a:t>
            </a:r>
            <a:r>
              <a:rPr lang="en-US" dirty="0" smtClean="0"/>
              <a:t> don’t have </a:t>
            </a:r>
            <a:r>
              <a:rPr lang="en-US" i="1" dirty="0" err="1" smtClean="0"/>
              <a:t>abb</a:t>
            </a:r>
            <a:r>
              <a:rPr lang="en-US" dirty="0" smtClean="0"/>
              <a:t> as a substring}.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smtClean="0"/>
              <a:t>{</a:t>
            </a:r>
            <a:r>
              <a:rPr lang="en-US" i="1" dirty="0" smtClean="0"/>
              <a:t>w ∈ {a, b}</a:t>
            </a:r>
            <a:r>
              <a:rPr lang="en-US" baseline="30000" dirty="0" smtClean="0"/>
              <a:t>∗</a:t>
            </a:r>
            <a:r>
              <a:rPr lang="en-US" dirty="0" smtClean="0"/>
              <a:t>: </a:t>
            </a:r>
            <a:r>
              <a:rPr lang="en-US" i="1" dirty="0" smtClean="0"/>
              <a:t>w</a:t>
            </a:r>
            <a:r>
              <a:rPr lang="en-US" dirty="0" smtClean="0"/>
              <a:t> has a number of </a:t>
            </a:r>
            <a:r>
              <a:rPr lang="en-US" i="1" dirty="0" smtClean="0"/>
              <a:t>a</a:t>
            </a:r>
            <a:r>
              <a:rPr lang="en-US" dirty="0" smtClean="0"/>
              <a:t>’s divisible by 3}.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smtClean="0"/>
              <a:t>{</a:t>
            </a:r>
            <a:r>
              <a:rPr lang="en-US" i="1" dirty="0" smtClean="0"/>
              <a:t>w ∈ {a, b}</a:t>
            </a:r>
            <a:r>
              <a:rPr lang="en-US" baseline="30000" dirty="0" smtClean="0"/>
              <a:t>∗</a:t>
            </a:r>
            <a:r>
              <a:rPr lang="en-US" dirty="0" smtClean="0"/>
              <a:t>: </a:t>
            </a:r>
            <a:r>
              <a:rPr lang="en-US" i="1" dirty="0" smtClean="0"/>
              <a:t>w </a:t>
            </a:r>
            <a:r>
              <a:rPr lang="en-US" dirty="0" smtClean="0"/>
              <a:t>has an odd number of </a:t>
            </a:r>
            <a:r>
              <a:rPr lang="en-US" i="1" dirty="0" smtClean="0"/>
              <a:t>a</a:t>
            </a:r>
            <a:r>
              <a:rPr lang="en-US" dirty="0" smtClean="0"/>
              <a:t>’s and an even number of </a:t>
            </a:r>
            <a:r>
              <a:rPr lang="en-US" i="1" dirty="0" smtClean="0"/>
              <a:t>b</a:t>
            </a:r>
            <a:r>
              <a:rPr lang="en-US" dirty="0" smtClean="0"/>
              <a:t>’s}.</a:t>
            </a:r>
          </a:p>
          <a:p>
            <a:pPr marL="800100" lvl="1" indent="-457200">
              <a:buFont typeface="+mj-lt"/>
              <a:buAutoNum type="alphaLcParenR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06" y="2179391"/>
            <a:ext cx="1214400" cy="2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8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Construct a DFA for accepting the language with regular expression                        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06" y="2179391"/>
            <a:ext cx="1214400" cy="26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017" y="1143794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257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326.9591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mathbb{N} \times \mathbb{N}$&#10;\end{document}"/>
  <p:tag name="IGUANATEXSIZE" val="21"/>
  <p:tag name="IGUANATEXCURSOR" val="197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84.73937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mathbb{N}$&#10;\end{document}"/>
  <p:tag name="IGUANATEXSIZE" val="18"/>
  <p:tag name="IGUANATEXCURSOR" val="179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326.9591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mathbb{N} \times \mathbb{N}$&#10;\end{document}"/>
  <p:tag name="IGUANATEXSIZE" val="21"/>
  <p:tag name="IGUANATEXCURSOR" val="197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84.73937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mathbb{N}$&#10;\end{document}"/>
  <p:tag name="IGUANATEXSIZE" val="18"/>
  <p:tag name="IGUANATEXCURSOR" val="179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326.9591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mathbb{N} \times \mathbb{N}$&#10;\end{document}"/>
  <p:tag name="IGUANATEXSIZE" val="18"/>
  <p:tag name="IGUANATEXCURSOR" val="197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326.9591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mathbb{N} \times \mathbb{N}$&#10;\end{document}"/>
  <p:tag name="IGUANATEXSIZE" val="21"/>
  <p:tag name="IGUANATEXCURSOR" val="197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326.9591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mathbb{N} \times \mathbb{N}$&#10;\end{document}"/>
  <p:tag name="IGUANATEXSIZE" val="21"/>
  <p:tag name="IGUANATEXCURSOR" val="197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569.1788"/>
  <p:tag name="OUTPUTDPI" val="1200"/>
  <p:tag name="LATEXADDIN" val="\documentclass{article}&#10;\usepackage{amsfonts}&#10;\usepackage{amsmath}&#10;\allowdisplaybreaks[2]&#10;\usepackage{amsthm}&#10;\usepackage{amssymb}&#10;\pagestyle{empty}&#10;\begin{document}&#10;&#10;$b^*a(a\cup b)^*$&#10;\end{document}"/>
  <p:tag name="IGUANATEXSIZE" val="21"/>
  <p:tag name="IGUANATEXCURSOR" val="180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569.1788"/>
  <p:tag name="OUTPUTDPI" val="1200"/>
  <p:tag name="LATEXADDIN" val="\documentclass{article}&#10;\usepackage{amsfonts}&#10;\usepackage{amsmath}&#10;\allowdisplaybreaks[2]&#10;\usepackage{amsthm}&#10;\usepackage{amssymb}&#10;\pagestyle{empty}&#10;\begin{document}&#10;&#10;$b^*a(a\cup b)^*$&#10;\end{document}"/>
  <p:tag name="IGUANATEXSIZE" val="21"/>
  <p:tag name="IGUANATEXCURSOR" val="180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541</Words>
  <Application>Microsoft Office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COMP 3721</vt:lpstr>
      <vt:lpstr>PowerPoint Presentation</vt:lpstr>
      <vt:lpstr>Countability</vt:lpstr>
      <vt:lpstr>Countability</vt:lpstr>
      <vt:lpstr>Countability</vt:lpstr>
      <vt:lpstr>Countability</vt:lpstr>
      <vt:lpstr>DFA</vt:lpstr>
      <vt:lpstr>DFA</vt:lpstr>
      <vt:lpstr>DFA</vt:lpstr>
      <vt:lpstr>DFA</vt:lpstr>
      <vt:lpstr>DFA</vt:lpstr>
      <vt:lpstr>DFA</vt:lpstr>
      <vt:lpstr>DFA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3721</dc:title>
  <dc:creator>CHEN Yu</dc:creator>
  <cp:lastModifiedBy>CHEN Yu</cp:lastModifiedBy>
  <cp:revision>25</cp:revision>
  <dcterms:created xsi:type="dcterms:W3CDTF">2016-09-14T11:33:26Z</dcterms:created>
  <dcterms:modified xsi:type="dcterms:W3CDTF">2016-09-15T03:06:32Z</dcterms:modified>
</cp:coreProperties>
</file>