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71" r:id="rId8"/>
    <p:sldId id="264" r:id="rId9"/>
    <p:sldId id="267" r:id="rId10"/>
    <p:sldId id="268" r:id="rId11"/>
    <p:sldId id="275" r:id="rId12"/>
    <p:sldId id="270" r:id="rId13"/>
    <p:sldId id="272" r:id="rId14"/>
    <p:sldId id="27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E4E5-512A-4CBA-9DB3-2E1FA5DBB0D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7FE-53DA-4413-8B71-B942F2D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Find </a:t>
            </a:r>
            <a:r>
              <a:rPr lang="en-US" dirty="0"/>
              <a:t>a simple NFA </a:t>
            </a:r>
            <a:r>
              <a:rPr lang="en-US" dirty="0" smtClean="0"/>
              <a:t>accepting                                  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Convert </a:t>
            </a:r>
            <a:r>
              <a:rPr lang="en-US" dirty="0"/>
              <a:t>the NFA of (a) to DFA.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49" y="2330139"/>
            <a:ext cx="2181758" cy="30358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3138234"/>
            <a:ext cx="81819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8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Find </a:t>
            </a:r>
            <a:r>
              <a:rPr lang="en-US" dirty="0"/>
              <a:t>a simple NFA </a:t>
            </a:r>
            <a:r>
              <a:rPr lang="en-US" dirty="0" smtClean="0"/>
              <a:t>accepting                                  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Convert </a:t>
            </a:r>
            <a:r>
              <a:rPr lang="en-US" dirty="0"/>
              <a:t>the NFA of (a) to DFA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start state is E(q0) = Q0.</a:t>
            </a:r>
          </a:p>
          <a:p>
            <a:pPr marL="457200" lvl="1" indent="0">
              <a:buNone/>
            </a:pPr>
            <a:r>
              <a:rPr lang="en-US" dirty="0" smtClean="0"/>
              <a:t>The accepting states are those contains q0. {Q0, Q3, Q4}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49" y="2330139"/>
            <a:ext cx="2181758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Find </a:t>
            </a:r>
            <a:r>
              <a:rPr lang="en-US" dirty="0"/>
              <a:t>a simple NFA </a:t>
            </a:r>
            <a:r>
              <a:rPr lang="en-US" dirty="0" smtClean="0"/>
              <a:t>accepting                                  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Convert </a:t>
            </a:r>
            <a:r>
              <a:rPr lang="en-US" dirty="0"/>
              <a:t>the NFA of (a) to DFA.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49" y="2330139"/>
            <a:ext cx="2181758" cy="30358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22" y="3138234"/>
            <a:ext cx="3842955" cy="345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9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= NFA = Regular </a:t>
            </a:r>
            <a:r>
              <a:rPr lang="en-US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Prove </a:t>
            </a:r>
            <a:r>
              <a:rPr lang="en-US" dirty="0"/>
              <a:t>that if </a:t>
            </a:r>
            <a:r>
              <a:rPr lang="en-US" i="1" dirty="0"/>
              <a:t>L</a:t>
            </a:r>
            <a:r>
              <a:rPr lang="en-US" dirty="0"/>
              <a:t> is regular, then so is </a:t>
            </a:r>
            <a:endParaRPr lang="en-US" dirty="0" smtClean="0"/>
          </a:p>
          <a:p>
            <a:pPr marL="514350" indent="-514350">
              <a:buFont typeface="+mj-lt"/>
              <a:buAutoNum type="arabicParenR" startAt="3"/>
            </a:pPr>
            <a:endParaRPr lang="en-US" dirty="0"/>
          </a:p>
          <a:p>
            <a:pPr marL="514350" indent="-514350">
              <a:buFont typeface="+mj-lt"/>
              <a:buAutoNum type="arabicParenR" startAt="3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Hints: </a:t>
            </a:r>
          </a:p>
          <a:p>
            <a:pPr marL="457200" lvl="1" indent="0">
              <a:buNone/>
            </a:pPr>
            <a:r>
              <a:rPr lang="en-US" dirty="0" smtClean="0"/>
              <a:t>Construct NFA/DFA accepting </a:t>
            </a:r>
            <a:r>
              <a:rPr lang="en-US" i="1" dirty="0" smtClean="0"/>
              <a:t>Pref(L)</a:t>
            </a:r>
            <a:r>
              <a:rPr lang="en-US" dirty="0" smtClean="0"/>
              <a:t> from that accepting</a:t>
            </a:r>
            <a:r>
              <a:rPr lang="en-US" i="1" dirty="0" smtClean="0"/>
              <a:t> L</a:t>
            </a:r>
          </a:p>
          <a:p>
            <a:pPr marL="514350" indent="-514350">
              <a:buFont typeface="+mj-lt"/>
              <a:buAutoNum type="arabicParenR" startAt="3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22" y="2809822"/>
            <a:ext cx="6582156" cy="3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1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= NFA = Regular </a:t>
            </a:r>
            <a:r>
              <a:rPr lang="en-US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Prove </a:t>
            </a:r>
            <a:r>
              <a:rPr lang="en-US" dirty="0"/>
              <a:t>that if </a:t>
            </a:r>
            <a:r>
              <a:rPr lang="en-US" i="1" dirty="0"/>
              <a:t>L</a:t>
            </a:r>
            <a:r>
              <a:rPr lang="en-US" dirty="0"/>
              <a:t> is regular, then so is </a:t>
            </a:r>
            <a:endParaRPr lang="en-US" dirty="0" smtClean="0"/>
          </a:p>
          <a:p>
            <a:pPr marL="514350" indent="-514350">
              <a:buFont typeface="+mj-lt"/>
              <a:buAutoNum type="arabicParenR" startAt="3"/>
            </a:pPr>
            <a:endParaRPr lang="en-US" dirty="0"/>
          </a:p>
          <a:p>
            <a:pPr marL="514350" indent="-514350">
              <a:buFont typeface="+mj-lt"/>
              <a:buAutoNum type="arabicParenR" startAt="3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Proof: Since </a:t>
            </a:r>
            <a:r>
              <a:rPr lang="en-US" dirty="0"/>
              <a:t>L is regular, it is accepted by some </a:t>
            </a:r>
            <a:r>
              <a:rPr lang="en-US" dirty="0" smtClean="0"/>
              <a:t>NFA.</a:t>
            </a:r>
          </a:p>
          <a:p>
            <a:pPr marL="457200" lvl="1" indent="0">
              <a:buNone/>
            </a:pPr>
            <a:r>
              <a:rPr lang="en-US" dirty="0"/>
              <a:t>M = {K, Σ, Δ, s, F}. Next we will construct a NFA </a:t>
            </a:r>
            <a:r>
              <a:rPr lang="en-US" dirty="0" smtClean="0"/>
              <a:t>M′ that accepts Pref(L</a:t>
            </a:r>
            <a:r>
              <a:rPr lang="en-US" dirty="0"/>
              <a:t>). We let M′ = (K, Σ, Δ, s, </a:t>
            </a:r>
            <a:r>
              <a:rPr lang="en-US" dirty="0" smtClean="0"/>
              <a:t>F′) where</a:t>
            </a:r>
          </a:p>
          <a:p>
            <a:pPr marL="457200" lvl="1" indent="0">
              <a:buNone/>
            </a:pPr>
            <a:r>
              <a:rPr lang="en-US" dirty="0" smtClean="0"/>
              <a:t>F′ </a:t>
            </a:r>
            <a:r>
              <a:rPr lang="en-US" dirty="0"/>
              <a:t>= {q ∈ K : in M, there is a path from q to f for some f ∈ F}.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We claim that </a:t>
            </a:r>
            <a:r>
              <a:rPr lang="en-US" dirty="0" smtClean="0"/>
              <a:t>M′ accepts </a:t>
            </a:r>
            <a:r>
              <a:rPr lang="en-US" dirty="0"/>
              <a:t>Pref(L) and hence Pref(L) is regular.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22" y="2809822"/>
            <a:ext cx="6582156" cy="3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= NFA =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Prove </a:t>
            </a:r>
            <a:r>
              <a:rPr lang="en-US" dirty="0"/>
              <a:t>that if </a:t>
            </a:r>
            <a:r>
              <a:rPr lang="en-US" i="1" dirty="0"/>
              <a:t>L</a:t>
            </a:r>
            <a:r>
              <a:rPr lang="en-US" dirty="0"/>
              <a:t> is regular, then so is </a:t>
            </a:r>
            <a:endParaRPr lang="en-US" dirty="0" smtClean="0"/>
          </a:p>
          <a:p>
            <a:pPr marL="514350" indent="-514350">
              <a:buFont typeface="+mj-lt"/>
              <a:buAutoNum type="arabicParenR" startAt="3"/>
            </a:pPr>
            <a:endParaRPr lang="en-US" dirty="0"/>
          </a:p>
          <a:p>
            <a:pPr marL="514350" indent="-514350">
              <a:buFont typeface="+mj-lt"/>
              <a:buAutoNum type="arabicParenR" startAt="3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Proof(cont’d):</a:t>
            </a:r>
          </a:p>
          <a:p>
            <a:pPr marL="457200" lvl="1" indent="0">
              <a:buNone/>
            </a:pPr>
            <a:r>
              <a:rPr lang="en-US" dirty="0" smtClean="0"/>
              <a:t>To see why </a:t>
            </a:r>
            <a:r>
              <a:rPr lang="en-US" dirty="0"/>
              <a:t>M′ accepts Pref(L) </a:t>
            </a:r>
            <a:r>
              <a:rPr lang="en-US" dirty="0" smtClean="0"/>
              <a:t>, consider any string w.</a:t>
            </a:r>
          </a:p>
          <a:p>
            <a:pPr marL="457200" lvl="1" indent="0">
              <a:buNone/>
            </a:pPr>
            <a:r>
              <a:rPr lang="en-US" dirty="0" smtClean="0"/>
              <a:t>w </a:t>
            </a:r>
            <a:r>
              <a:rPr lang="en-US" dirty="0"/>
              <a:t>∈ </a:t>
            </a:r>
            <a:r>
              <a:rPr lang="en-US" dirty="0" smtClean="0"/>
              <a:t>Pref(L)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wy</a:t>
            </a:r>
            <a:r>
              <a:rPr lang="en-US" dirty="0" smtClean="0"/>
              <a:t> ∈ L for some y ∈ Σ∗,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wy</a:t>
            </a:r>
            <a:r>
              <a:rPr lang="en-US" dirty="0" smtClean="0"/>
              <a:t> </a:t>
            </a:r>
            <a:r>
              <a:rPr lang="en-US" dirty="0"/>
              <a:t>is accepted by M,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for </a:t>
            </a:r>
            <a:r>
              <a:rPr lang="en-US" dirty="0"/>
              <a:t>some q ∈ K and f ∈ F,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                        for some </a:t>
            </a:r>
            <a:r>
              <a:rPr lang="en-US" dirty="0"/>
              <a:t>q ∈ </a:t>
            </a:r>
            <a:r>
              <a:rPr lang="en-US" dirty="0" smtClean="0"/>
              <a:t>F’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/>
              <a:t>w is accepted by M′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22" y="2809822"/>
            <a:ext cx="6582156" cy="354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0" y="5317863"/>
            <a:ext cx="3558845" cy="31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0" y="5698056"/>
            <a:ext cx="2128723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NFA</a:t>
            </a:r>
          </a:p>
          <a:p>
            <a:endParaRPr lang="en-US" dirty="0"/>
          </a:p>
          <a:p>
            <a:r>
              <a:rPr lang="en-US" dirty="0" smtClean="0"/>
              <a:t>NFA = </a:t>
            </a:r>
            <a:r>
              <a:rPr lang="en-US" dirty="0" smtClean="0"/>
              <a:t>DFA = Regular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99" y="1825625"/>
            <a:ext cx="6971601" cy="4351338"/>
          </a:xfrm>
        </p:spPr>
      </p:pic>
      <p:cxnSp>
        <p:nvCxnSpPr>
          <p:cNvPr id="6" name="Straight Connector 5"/>
          <p:cNvCxnSpPr/>
          <p:nvPr/>
        </p:nvCxnSpPr>
        <p:spPr>
          <a:xfrm>
            <a:off x="1920240" y="5608320"/>
            <a:ext cx="405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200" y="4846320"/>
            <a:ext cx="394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Draw state diagrams for NFAs that accepts the following languages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Hints</a:t>
            </a:r>
            <a:r>
              <a:rPr lang="en-US" dirty="0"/>
              <a:t>: </a:t>
            </a:r>
            <a:r>
              <a:rPr lang="en-US" dirty="0" smtClean="0"/>
              <a:t>Use </a:t>
            </a:r>
            <a:r>
              <a:rPr lang="en-US" dirty="0"/>
              <a:t>ideas from the proof which shows that every </a:t>
            </a:r>
            <a:r>
              <a:rPr lang="en-US" dirty="0" smtClean="0"/>
              <a:t>regular language </a:t>
            </a:r>
            <a:r>
              <a:rPr lang="en-US" dirty="0"/>
              <a:t>is accepted by some NFA.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719883"/>
            <a:ext cx="2068373" cy="303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3115648"/>
            <a:ext cx="2068373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Draw state diagrams for NFAs that accepts the following languages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719883"/>
            <a:ext cx="2068373" cy="303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3115648"/>
            <a:ext cx="2068373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Draw state diagrams for NFAs that accepts the following languages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719883"/>
            <a:ext cx="2068373" cy="303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3115648"/>
            <a:ext cx="2068373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21" y="1825625"/>
            <a:ext cx="6986757" cy="4351338"/>
          </a:xfrm>
        </p:spPr>
      </p:pic>
    </p:spTree>
    <p:extLst>
      <p:ext uri="{BB962C8B-B14F-4D97-AF65-F5344CB8AC3E}">
        <p14:creationId xmlns:p14="http://schemas.microsoft.com/office/powerpoint/2010/main" val="37297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Find </a:t>
            </a:r>
            <a:r>
              <a:rPr lang="en-US" dirty="0"/>
              <a:t>a simple NFA </a:t>
            </a:r>
            <a:r>
              <a:rPr lang="en-US" dirty="0" smtClean="0"/>
              <a:t>accepting                                  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Convert </a:t>
            </a:r>
            <a:r>
              <a:rPr lang="en-US" dirty="0"/>
              <a:t>the NFA of (a) to DFA.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49" y="2330139"/>
            <a:ext cx="2181758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Find </a:t>
            </a:r>
            <a:r>
              <a:rPr lang="en-US" dirty="0"/>
              <a:t>a simple NFA </a:t>
            </a:r>
            <a:r>
              <a:rPr lang="en-US" dirty="0" smtClean="0"/>
              <a:t>accepting                                  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Convert </a:t>
            </a:r>
            <a:r>
              <a:rPr lang="en-US" dirty="0"/>
              <a:t>the NFA of (a) to DFA.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49" y="2330139"/>
            <a:ext cx="2181758" cy="303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56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48.25"/>
  <p:tag name="OUTPUTDPI" val="1200"/>
  <p:tag name="LATEXADDIN" val="\documentclass{article}&#10;\usepackage{amsmath}&#10;\pagestyle{empty}&#10;\begin{document}&#10;$(ab)^*(ba)^* \cup aa^*$&#10;&#10;&#10;\end{document}"/>
  <p:tag name="IGUANATEXSIZE" val="24"/>
  <p:tag name="IGUANATEXCURSOR" val="103"/>
  <p:tag name="TRANSPARENCY" val="True"/>
  <p:tag name="FILENAME" val=""/>
  <p:tag name="INPUTTYPE" val="0"/>
  <p:tag name="LATEXENGINEID" val="0"/>
  <p:tag name="TEMPFOLDER" val="D:\Software\Tools\t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94.75"/>
  <p:tag name="OUTPUTDPI" val="1200"/>
  <p:tag name="LATEXADDIN" val="\documentclass{article}&#10;\usepackage{amsmath}&#10;\pagestyle{empty}&#10;\begin{document}&#10;&#10;&#10;$(ab\cup aab \cup aba)^*$&#10;&#10;\end{document}"/>
  <p:tag name="IGUANATEXSIZE" val="24"/>
  <p:tag name="IGUANATEXCURSOR" val="106"/>
  <p:tag name="TRANSPARENCY" val="True"/>
  <p:tag name="FILENAME" val=""/>
  <p:tag name="INPUTTYPE" val="0"/>
  <p:tag name="LATEXENGINEID" val="0"/>
  <p:tag name="TEMPFOLDER" val="D:\Software\Tool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94.75"/>
  <p:tag name="OUTPUTDPI" val="1200"/>
  <p:tag name="LATEXADDIN" val="\documentclass{article}&#10;\usepackage{amsmath}&#10;\pagestyle{empty}&#10;\begin{document}&#10;&#10;&#10;$(ab\cup aab \cup aba)^*$&#10;&#10;\end{document}"/>
  <p:tag name="IGUANATEXSIZE" val="24"/>
  <p:tag name="IGUANATEXCURSOR" val="106"/>
  <p:tag name="TRANSPARENCY" val="True"/>
  <p:tag name="FILENAME" val=""/>
  <p:tag name="INPUTTYPE" val="0"/>
  <p:tag name="LATEXENGINEID" val="0"/>
  <p:tag name="TEMPFOLDER" val="D:\Software\Tool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313.75"/>
  <p:tag name="OUTPUTDPI" val="1200"/>
  <p:tag name="LATEXADDIN" val="\documentclass{article}&#10;\usepackage{amsmath}&#10;\pagestyle{empty}&#10;\begin{document}&#10;&#10;&#10;&#10;$Pref(L) = \{w: wu \in L \textrm{ for some string } u\}$&#10;\end{document}"/>
  <p:tag name="IGUANATEXSIZE" val="28"/>
  <p:tag name="IGUANATEXCURSOR" val="139"/>
  <p:tag name="TRANSPARENCY" val="True"/>
  <p:tag name="FILENAME" val=""/>
  <p:tag name="INPUTTYPE" val="0"/>
  <p:tag name="LATEXENGINEID" val="0"/>
  <p:tag name="TEMPFOLDER" val="D:\Software\Tool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313.75"/>
  <p:tag name="OUTPUTDPI" val="1200"/>
  <p:tag name="LATEXADDIN" val="\documentclass{article}&#10;\usepackage{amsmath}&#10;\pagestyle{empty}&#10;\begin{document}&#10;&#10;&#10;&#10;$Pref(L) = \{w: wu \in L \textrm{ for some string } u\}$&#10;\end{document}"/>
  <p:tag name="IGUANATEXSIZE" val="28"/>
  <p:tag name="IGUANATEXCURSOR" val="139"/>
  <p:tag name="TRANSPARENCY" val="True"/>
  <p:tag name="FILENAME" val=""/>
  <p:tag name="INPUTTYPE" val="0"/>
  <p:tag name="LATEXENGINEID" val="0"/>
  <p:tag name="TEMPFOLDER" val="D:\Software\Tools\t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313.75"/>
  <p:tag name="OUTPUTDPI" val="1200"/>
  <p:tag name="LATEXADDIN" val="\documentclass{article}&#10;\usepackage{amsmath}&#10;\pagestyle{empty}&#10;\begin{document}&#10;&#10;&#10;&#10;$Pref(L) = \{w: wu \in L \textrm{ for some string } u\}$&#10;\end{document}"/>
  <p:tag name="IGUANATEXSIZE" val="28"/>
  <p:tag name="IGUANATEXCURSOR" val="139"/>
  <p:tag name="TRANSPARENCY" val="True"/>
  <p:tag name="FILENAME" val=""/>
  <p:tag name="INPUTTYPE" val="0"/>
  <p:tag name="LATEXENGINEID" val="0"/>
  <p:tag name="TEMPFOLDER" val="D:\Software\Tools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25"/>
  <p:tag name="ORIGINALWIDTH" val="1459.5"/>
  <p:tag name="OUTPUTDPI" val="1200"/>
  <p:tag name="LATEXADDIN" val="\documentclass{article}&#10;\usepackage{amsmath}&#10;\pagestyle{empty}&#10;\begin{document}&#10;&#10;$(s,wy)\vdash ^*_M (q,y))\vdash ^*_M (f,e)$&#10;&#10;&#10;\end{document}"/>
  <p:tag name="IGUANATEXSIZE" val="24"/>
  <p:tag name="IGUANATEXCURSOR" val="124"/>
  <p:tag name="TRANSPARENCY" val="True"/>
  <p:tag name="FILENAME" val=""/>
  <p:tag name="INPUTTYPE" val="0"/>
  <p:tag name="LATEXENGINEID" val="0"/>
  <p:tag name="TEMPFOLDER" val="D:\Software\Tools\t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73"/>
  <p:tag name="OUTPUTDPI" val="1200"/>
  <p:tag name="LATEXADDIN" val="\documentclass{article}&#10;\usepackage{amsmath}&#10;\pagestyle{empty}&#10;\begin{document}&#10;&#10;&#10;&#10;$(s',w)\vdash_{M'}(q,e)$&#10;\end{document}"/>
  <p:tag name="IGUANATEXSIZE" val="24"/>
  <p:tag name="IGUANATEXCURSOR" val="105"/>
  <p:tag name="TRANSPARENCY" val="True"/>
  <p:tag name="FILENAME" val=""/>
  <p:tag name="INPUTTYPE" val="0"/>
  <p:tag name="LATEXENGINEID" val="0"/>
  <p:tag name="TEMPFOLDER" val="D:\Software\Tool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48.25"/>
  <p:tag name="OUTPUTDPI" val="1200"/>
  <p:tag name="LATEXADDIN" val="\documentclass{article}&#10;\usepackage{amsmath}&#10;\pagestyle{empty}&#10;\begin{document}&#10;&#10;&#10; $((ab \cup aab)^*a^*)^*$&#10;&#10;&#10;\end{document}"/>
  <p:tag name="IGUANATEXSIZE" val="24"/>
  <p:tag name="IGUANATEXCURSOR" val="107"/>
  <p:tag name="TRANSPARENCY" val="True"/>
  <p:tag name="FILENAME" val=""/>
  <p:tag name="INPUTTYPE" val="0"/>
  <p:tag name="LATEXENGINEID" val="0"/>
  <p:tag name="TEMPFOLDER" val="D:\Software\Tool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48.25"/>
  <p:tag name="OUTPUTDPI" val="1200"/>
  <p:tag name="LATEXADDIN" val="\documentclass{article}&#10;\usepackage{amsmath}&#10;\pagestyle{empty}&#10;\begin{document}&#10;$(ab)^*(ba)^* \cup aa^*$&#10;&#10;&#10;\end{document}"/>
  <p:tag name="IGUANATEXSIZE" val="24"/>
  <p:tag name="IGUANATEXCURSOR" val="103"/>
  <p:tag name="TRANSPARENCY" val="True"/>
  <p:tag name="FILENAME" val=""/>
  <p:tag name="INPUTTYPE" val="0"/>
  <p:tag name="LATEXENGINEID" val="0"/>
  <p:tag name="TEMPFOLDER" val="D:\Software\Tool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48.25"/>
  <p:tag name="OUTPUTDPI" val="1200"/>
  <p:tag name="LATEXADDIN" val="\documentclass{article}&#10;\usepackage{amsmath}&#10;\pagestyle{empty}&#10;\begin{document}&#10;&#10;&#10; $((ab \cup aab)^*a^*)^*$&#10;&#10;&#10;\end{document}"/>
  <p:tag name="IGUANATEXSIZE" val="24"/>
  <p:tag name="IGUANATEXCURSOR" val="107"/>
  <p:tag name="TRANSPARENCY" val="True"/>
  <p:tag name="FILENAME" val=""/>
  <p:tag name="INPUTTYPE" val="0"/>
  <p:tag name="LATEXENGINEID" val="0"/>
  <p:tag name="TEMPFOLDER" val="D:\Software\Tool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48.25"/>
  <p:tag name="OUTPUTDPI" val="1200"/>
  <p:tag name="LATEXADDIN" val="\documentclass{article}&#10;\usepackage{amsmath}&#10;\pagestyle{empty}&#10;\begin{document}&#10;$(ab)^*(ba)^* \cup aa^*$&#10;&#10;&#10;\end{document}"/>
  <p:tag name="IGUANATEXSIZE" val="24"/>
  <p:tag name="IGUANATEXCURSOR" val="103"/>
  <p:tag name="TRANSPARENCY" val="True"/>
  <p:tag name="FILENAME" val=""/>
  <p:tag name="INPUTTYPE" val="0"/>
  <p:tag name="LATEXENGINEID" val="0"/>
  <p:tag name="TEMPFOLDER" val="D:\Software\Tool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48.25"/>
  <p:tag name="OUTPUTDPI" val="1200"/>
  <p:tag name="LATEXADDIN" val="\documentclass{article}&#10;\usepackage{amsmath}&#10;\pagestyle{empty}&#10;\begin{document}&#10;&#10;&#10; $((ab \cup aab)^*a^*)^*$&#10;&#10;&#10;\end{document}"/>
  <p:tag name="IGUANATEXSIZE" val="24"/>
  <p:tag name="IGUANATEXCURSOR" val="107"/>
  <p:tag name="TRANSPARENCY" val="True"/>
  <p:tag name="FILENAME" val=""/>
  <p:tag name="INPUTTYPE" val="0"/>
  <p:tag name="LATEXENGINEID" val="0"/>
  <p:tag name="TEMPFOLDER" val="D:\Software\Tool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94.75"/>
  <p:tag name="OUTPUTDPI" val="1200"/>
  <p:tag name="LATEXADDIN" val="\documentclass{article}&#10;\usepackage{amsmath}&#10;\pagestyle{empty}&#10;\begin{document}&#10;&#10;&#10;$(ab\cup aab \cup aba)^*$&#10;&#10;\end{document}"/>
  <p:tag name="IGUANATEXSIZE" val="24"/>
  <p:tag name="IGUANATEXCURSOR" val="106"/>
  <p:tag name="TRANSPARENCY" val="True"/>
  <p:tag name="FILENAME" val=""/>
  <p:tag name="INPUTTYPE" val="0"/>
  <p:tag name="LATEXENGINEID" val="0"/>
  <p:tag name="TEMPFOLDER" val="D:\Software\Tools\t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94.75"/>
  <p:tag name="OUTPUTDPI" val="1200"/>
  <p:tag name="LATEXADDIN" val="\documentclass{article}&#10;\usepackage{amsmath}&#10;\pagestyle{empty}&#10;\begin{document}&#10;&#10;&#10;$(ab\cup aab \cup aba)^*$&#10;&#10;\end{document}"/>
  <p:tag name="IGUANATEXSIZE" val="24"/>
  <p:tag name="IGUANATEXCURSOR" val="106"/>
  <p:tag name="TRANSPARENCY" val="True"/>
  <p:tag name="FILENAME" val=""/>
  <p:tag name="INPUTTYPE" val="0"/>
  <p:tag name="LATEXENGINEID" val="0"/>
  <p:tag name="TEMPFOLDER" val="D:\Software\Tools\t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94.75"/>
  <p:tag name="OUTPUTDPI" val="1200"/>
  <p:tag name="LATEXADDIN" val="\documentclass{article}&#10;\usepackage{amsmath}&#10;\pagestyle{empty}&#10;\begin{document}&#10;&#10;&#10;$(ab\cup aab \cup aba)^*$&#10;&#10;\end{document}"/>
  <p:tag name="IGUANATEXSIZE" val="24"/>
  <p:tag name="IGUANATEXCURSOR" val="106"/>
  <p:tag name="TRANSPARENCY" val="True"/>
  <p:tag name="FILENAME" val=""/>
  <p:tag name="INPUTTYPE" val="0"/>
  <p:tag name="LATEXENGINEID" val="0"/>
  <p:tag name="TEMPFOLDER" val="D:\Software\Tools\t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420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 3721</vt:lpstr>
      <vt:lpstr>PowerPoint Presentation</vt:lpstr>
      <vt:lpstr>NFA</vt:lpstr>
      <vt:lpstr>NFA</vt:lpstr>
      <vt:lpstr>NFA</vt:lpstr>
      <vt:lpstr>NFA</vt:lpstr>
      <vt:lpstr>NFA = DFA</vt:lpstr>
      <vt:lpstr>NFA = DFA</vt:lpstr>
      <vt:lpstr>NFA = DFA</vt:lpstr>
      <vt:lpstr>NFA = DFA</vt:lpstr>
      <vt:lpstr>NFA = DFA</vt:lpstr>
      <vt:lpstr>NFA = DFA</vt:lpstr>
      <vt:lpstr>DFA = NFA = Regular Expression</vt:lpstr>
      <vt:lpstr>DFA = NFA = Regular Expression</vt:lpstr>
      <vt:lpstr>DFA = NFA = Regular Expression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3721</dc:title>
  <dc:creator>cy</dc:creator>
  <cp:lastModifiedBy>cy</cp:lastModifiedBy>
  <cp:revision>34</cp:revision>
  <dcterms:created xsi:type="dcterms:W3CDTF">2016-09-21T11:26:06Z</dcterms:created>
  <dcterms:modified xsi:type="dcterms:W3CDTF">2016-09-22T08:21:53Z</dcterms:modified>
</cp:coreProperties>
</file>