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5" r:id="rId12"/>
    <p:sldId id="269" r:id="rId13"/>
    <p:sldId id="270" r:id="rId14"/>
    <p:sldId id="273" r:id="rId15"/>
    <p:sldId id="274" r:id="rId16"/>
    <p:sldId id="263" r:id="rId17"/>
    <p:sldId id="276" r:id="rId18"/>
    <p:sldId id="272" r:id="rId19"/>
    <p:sldId id="275" r:id="rId20"/>
    <p:sldId id="278" r:id="rId21"/>
    <p:sldId id="277" r:id="rId22"/>
    <p:sldId id="279" r:id="rId23"/>
    <p:sldId id="280" r:id="rId24"/>
    <p:sldId id="283" r:id="rId25"/>
    <p:sldId id="285" r:id="rId26"/>
    <p:sldId id="282" r:id="rId27"/>
    <p:sldId id="286" r:id="rId28"/>
    <p:sldId id="287" r:id="rId29"/>
    <p:sldId id="288" r:id="rId30"/>
    <p:sldId id="289" r:id="rId31"/>
    <p:sldId id="290" r:id="rId32"/>
    <p:sldId id="271" r:id="rId33"/>
    <p:sldId id="292" r:id="rId34"/>
    <p:sldId id="295" r:id="rId35"/>
    <p:sldId id="291" r:id="rId36"/>
    <p:sldId id="293" r:id="rId37"/>
    <p:sldId id="294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9483-E3EC-4A5E-AA84-FFB1AAB3804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0F8F-95C2-4014-B694-3488D1D2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9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Proof: </a:t>
            </a:r>
          </a:p>
          <a:p>
            <a:pPr marL="457200" lvl="1" indent="0">
              <a:buNone/>
            </a:pPr>
            <a:r>
              <a:rPr lang="en-US" dirty="0" smtClean="0"/>
              <a:t>Since L is regular, it is accepted by some NFA </a:t>
            </a:r>
            <a:r>
              <a:rPr lang="en-US" i="1" dirty="0" smtClean="0"/>
              <a:t>M = {K, Σ, Δ, s, F}.</a:t>
            </a:r>
          </a:p>
          <a:p>
            <a:pPr marL="457200" lvl="1" indent="0">
              <a:buNone/>
            </a:pPr>
            <a:r>
              <a:rPr lang="en-US" dirty="0" smtClean="0"/>
              <a:t>Next we will construct a NFA </a:t>
            </a:r>
            <a:r>
              <a:rPr lang="en-US" i="1" dirty="0" smtClean="0"/>
              <a:t>M′</a:t>
            </a:r>
            <a:r>
              <a:rPr lang="en-US" dirty="0" smtClean="0"/>
              <a:t> that accepts </a:t>
            </a:r>
            <a:r>
              <a:rPr lang="en-US" i="1" dirty="0" err="1" smtClean="0"/>
              <a:t>Subseq</a:t>
            </a:r>
            <a:r>
              <a:rPr lang="en-US" i="1" dirty="0" smtClean="0"/>
              <a:t>(L)</a:t>
            </a:r>
            <a:r>
              <a:rPr lang="en-US" dirty="0" smtClean="0"/>
              <a:t>. We look at any pair </a:t>
            </a:r>
            <a:r>
              <a:rPr lang="en-US" i="1" dirty="0" smtClean="0"/>
              <a:t>(p, q) </a:t>
            </a:r>
            <a:r>
              <a:rPr lang="en-US" dirty="0" smtClean="0"/>
              <a:t>of states in </a:t>
            </a:r>
            <a:r>
              <a:rPr lang="en-US" i="1" dirty="0" smtClean="0"/>
              <a:t>M</a:t>
            </a:r>
            <a:r>
              <a:rPr lang="en-US" dirty="0" smtClean="0"/>
              <a:t>, if there is a path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, we draw an</a:t>
            </a:r>
            <a:r>
              <a:rPr lang="en-US" dirty="0"/>
              <a:t> </a:t>
            </a:r>
            <a:r>
              <a:rPr lang="en-US" dirty="0" smtClean="0"/>
              <a:t>arrow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 labeled with </a:t>
            </a:r>
            <a:r>
              <a:rPr lang="en-US" i="1" dirty="0" smtClean="0"/>
              <a:t>e</a:t>
            </a:r>
            <a:r>
              <a:rPr lang="en-US" dirty="0" smtClean="0"/>
              <a:t>. More precisely, </a:t>
            </a:r>
            <a:r>
              <a:rPr lang="en-US" i="1" dirty="0" smtClean="0"/>
              <a:t>M′ = (K, Σ, Δ′, s, F) </a:t>
            </a:r>
            <a:r>
              <a:rPr lang="en-US" dirty="0" smtClean="0"/>
              <a:t>where</a:t>
            </a:r>
          </a:p>
          <a:p>
            <a:pPr marL="457200" lvl="1" indent="0">
              <a:buNone/>
            </a:pPr>
            <a:r>
              <a:rPr lang="en-US" i="1" dirty="0" smtClean="0"/>
              <a:t>Δ′ = Δ ∪ {(p, e, q) </a:t>
            </a:r>
            <a:r>
              <a:rPr lang="en-US" dirty="0" smtClean="0"/>
              <a:t>: there is a path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 in M}.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2769292"/>
            <a:ext cx="7688580" cy="2529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4261" y="6027003"/>
            <a:ext cx="739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claim that </a:t>
            </a:r>
            <a:r>
              <a:rPr lang="en-US" sz="2400" i="1" dirty="0" smtClean="0"/>
              <a:t>M′ </a:t>
            </a:r>
            <a:r>
              <a:rPr lang="en-US" sz="2400" dirty="0" smtClean="0"/>
              <a:t>accepts </a:t>
            </a:r>
            <a:r>
              <a:rPr lang="en-US" sz="2400" i="1" dirty="0" err="1" smtClean="0"/>
              <a:t>Subseq</a:t>
            </a:r>
            <a:r>
              <a:rPr lang="en-US" sz="2400" i="1" dirty="0" smtClean="0"/>
              <a:t>(L)</a:t>
            </a:r>
            <a:r>
              <a:rPr lang="en-US" sz="2400" dirty="0" smtClean="0"/>
              <a:t> and hence </a:t>
            </a:r>
            <a:r>
              <a:rPr lang="en-US" sz="2400" i="1" dirty="0" err="1" smtClean="0"/>
              <a:t>Subseq</a:t>
            </a:r>
            <a:r>
              <a:rPr lang="en-US" sz="2400" i="1" dirty="0" smtClean="0"/>
              <a:t>(L) </a:t>
            </a:r>
            <a:r>
              <a:rPr lang="en-US" sz="2400" dirty="0" smtClean="0"/>
              <a:t>is regular. Details are omitted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4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 </a:t>
            </a:r>
            <a:endParaRPr lang="en-US" dirty="0"/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Proof: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ince L is regular, it is accepted by some NFA </a:t>
            </a:r>
            <a:r>
              <a:rPr lang="en-US" i="1" dirty="0" smtClean="0"/>
              <a:t>M = {K, Σ, Δ, s, f}</a:t>
            </a:r>
            <a:r>
              <a:rPr lang="en-US" dirty="0" smtClean="0"/>
              <a:t>. Without loss of generality, we assume that </a:t>
            </a:r>
            <a:r>
              <a:rPr lang="en-US" i="1" dirty="0" smtClean="0"/>
              <a:t>M</a:t>
            </a:r>
            <a:r>
              <a:rPr lang="en-US" dirty="0"/>
              <a:t> </a:t>
            </a:r>
            <a:r>
              <a:rPr lang="en-US" dirty="0" smtClean="0"/>
              <a:t>has single final state.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0" y="2740366"/>
            <a:ext cx="2258568" cy="2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 </a:t>
            </a:r>
            <a:endParaRPr lang="en-US" dirty="0"/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Proof: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ince L is regular, it is accepted by some NFA </a:t>
            </a:r>
            <a:r>
              <a:rPr lang="en-US" i="1" dirty="0" smtClean="0"/>
              <a:t>M = {K, Σ, Δ, s, f}</a:t>
            </a:r>
            <a:r>
              <a:rPr lang="en-US" dirty="0" smtClean="0"/>
              <a:t>. Without loss of generality, we assume that </a:t>
            </a:r>
            <a:r>
              <a:rPr lang="en-US" i="1" dirty="0" smtClean="0"/>
              <a:t>M</a:t>
            </a:r>
            <a:r>
              <a:rPr lang="en-US" dirty="0"/>
              <a:t> </a:t>
            </a:r>
            <a:r>
              <a:rPr lang="en-US" dirty="0" smtClean="0"/>
              <a:t>has single final state.</a:t>
            </a:r>
          </a:p>
          <a:p>
            <a:pPr marL="457200" lvl="1" indent="0">
              <a:buNone/>
            </a:pPr>
            <a:r>
              <a:rPr lang="en-US" dirty="0" smtClean="0"/>
              <a:t>Next we will construct a NFA </a:t>
            </a:r>
            <a:r>
              <a:rPr lang="en-US" i="1" dirty="0" smtClean="0"/>
              <a:t>M′ </a:t>
            </a:r>
            <a:r>
              <a:rPr lang="en-US" dirty="0" smtClean="0"/>
              <a:t>that accepts</a:t>
            </a:r>
            <a:r>
              <a:rPr lang="en-US" i="1" dirty="0" smtClean="0"/>
              <a:t> L</a:t>
            </a:r>
            <a:r>
              <a:rPr lang="en-US" i="1" baseline="30000" dirty="0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by reversing all the transitions in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0" y="2740366"/>
            <a:ext cx="2258568" cy="2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 </a:t>
            </a:r>
            <a:endParaRPr lang="en-US" dirty="0"/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Proof: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ince L is regular, it is accepted by some NFA </a:t>
            </a:r>
            <a:r>
              <a:rPr lang="en-US" i="1" dirty="0" smtClean="0"/>
              <a:t>M = {K, Σ, Δ, s, f}</a:t>
            </a:r>
            <a:r>
              <a:rPr lang="en-US" dirty="0" smtClean="0"/>
              <a:t>. Without loss of generality, we assume that </a:t>
            </a:r>
            <a:r>
              <a:rPr lang="en-US" i="1" dirty="0" smtClean="0"/>
              <a:t>M</a:t>
            </a:r>
            <a:r>
              <a:rPr lang="en-US" dirty="0"/>
              <a:t> </a:t>
            </a:r>
            <a:r>
              <a:rPr lang="en-US" dirty="0" smtClean="0"/>
              <a:t>has single final state.</a:t>
            </a:r>
          </a:p>
          <a:p>
            <a:pPr marL="457200" lvl="1" indent="0">
              <a:buNone/>
            </a:pPr>
            <a:r>
              <a:rPr lang="en-US" dirty="0" smtClean="0"/>
              <a:t>Next we will construct a NFA </a:t>
            </a:r>
            <a:r>
              <a:rPr lang="en-US" i="1" dirty="0" smtClean="0"/>
              <a:t>M′ </a:t>
            </a:r>
            <a:r>
              <a:rPr lang="en-US" dirty="0" smtClean="0"/>
              <a:t>that accepts</a:t>
            </a:r>
            <a:r>
              <a:rPr lang="en-US" i="1" dirty="0" smtClean="0"/>
              <a:t> L</a:t>
            </a:r>
            <a:r>
              <a:rPr lang="en-US" i="1" baseline="30000" dirty="0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by reversing all the transitions in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More precisely, we let </a:t>
            </a:r>
            <a:r>
              <a:rPr lang="en-US" i="1" dirty="0" smtClean="0"/>
              <a:t>M′ = (K, Σ, Δ′, s′, f′) </a:t>
            </a:r>
            <a:r>
              <a:rPr lang="en-US" dirty="0" smtClean="0"/>
              <a:t>where </a:t>
            </a:r>
          </a:p>
          <a:p>
            <a:pPr marL="457200" lvl="1" indent="0">
              <a:buNone/>
            </a:pPr>
            <a:r>
              <a:rPr lang="en-US" i="1" dirty="0" smtClean="0"/>
              <a:t>s′ = f, f′ = s, </a:t>
            </a:r>
            <a:r>
              <a:rPr lang="en-US" dirty="0" smtClean="0"/>
              <a:t>and </a:t>
            </a:r>
            <a:r>
              <a:rPr lang="en-US" i="1" dirty="0" smtClean="0"/>
              <a:t>Δ′ = {(p, a, q) : (q, a, p) ∈ Δ}.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0" y="2740366"/>
            <a:ext cx="2258568" cy="275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261" y="6027003"/>
            <a:ext cx="739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claim that </a:t>
            </a:r>
            <a:r>
              <a:rPr lang="en-US" sz="2400" i="1" dirty="0" smtClean="0"/>
              <a:t>M′ </a:t>
            </a:r>
            <a:r>
              <a:rPr lang="en-US" sz="2400" dirty="0" smtClean="0"/>
              <a:t>accepts </a:t>
            </a:r>
            <a:r>
              <a:rPr lang="en-US" sz="2400" i="1" dirty="0" smtClean="0"/>
              <a:t>L</a:t>
            </a:r>
            <a:r>
              <a:rPr lang="en-US" sz="2400" i="1" baseline="30000" dirty="0"/>
              <a:t>R</a:t>
            </a:r>
            <a:r>
              <a:rPr lang="en-US" sz="2400" dirty="0" smtClean="0"/>
              <a:t> and hence </a:t>
            </a:r>
            <a:r>
              <a:rPr lang="en-US" sz="2400" i="1" dirty="0" smtClean="0"/>
              <a:t>L</a:t>
            </a:r>
            <a:r>
              <a:rPr lang="en-US" sz="2400" i="1" baseline="30000" dirty="0" smtClean="0"/>
              <a:t>R</a:t>
            </a:r>
            <a:r>
              <a:rPr lang="en-US" sz="2400" i="1" dirty="0" smtClean="0"/>
              <a:t> </a:t>
            </a:r>
            <a:r>
              <a:rPr lang="en-US" sz="2400" dirty="0" smtClean="0"/>
              <a:t>is regular. Details are omitted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3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2" y="1825625"/>
            <a:ext cx="8221415" cy="32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1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60" y="1392265"/>
            <a:ext cx="7073988" cy="5465735"/>
          </a:xfrm>
        </p:spPr>
      </p:pic>
    </p:spTree>
    <p:extLst>
      <p:ext uri="{BB962C8B-B14F-4D97-AF65-F5344CB8AC3E}">
        <p14:creationId xmlns:p14="http://schemas.microsoft.com/office/powerpoint/2010/main" val="375537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1" y="3112173"/>
            <a:ext cx="3119933" cy="30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3497509"/>
            <a:ext cx="3882542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49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Not regular.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49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Not regular.</a:t>
            </a:r>
          </a:p>
          <a:p>
            <a:pPr marL="457200" lvl="1" indent="0">
              <a:buNone/>
            </a:pPr>
            <a:r>
              <a:rPr lang="en-US" dirty="0" smtClean="0"/>
              <a:t>Proof: Assume </a:t>
            </a:r>
            <a:r>
              <a:rPr lang="en-US" i="1" dirty="0" smtClean="0"/>
              <a:t>L</a:t>
            </a:r>
            <a:r>
              <a:rPr lang="en-US" dirty="0" smtClean="0"/>
              <a:t> is regular. Then pumping theorem applies for some integer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49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Not regular.</a:t>
            </a:r>
          </a:p>
          <a:p>
            <a:pPr marL="457200" lvl="1" indent="0">
              <a:buNone/>
            </a:pPr>
            <a:r>
              <a:rPr lang="en-US" dirty="0" smtClean="0"/>
              <a:t>Proof: Assume </a:t>
            </a:r>
            <a:r>
              <a:rPr lang="en-US" i="1" dirty="0" smtClean="0"/>
              <a:t>L</a:t>
            </a:r>
            <a:r>
              <a:rPr lang="en-US" dirty="0" smtClean="0"/>
              <a:t> is regular. Then pumping theorem applies for some integer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Consider the string </a:t>
            </a:r>
            <a:r>
              <a:rPr lang="en-US" i="1" dirty="0" smtClean="0"/>
              <a:t>w = a</a:t>
            </a:r>
            <a:r>
              <a:rPr lang="en-US" i="1" baseline="30000" dirty="0" smtClean="0"/>
              <a:t>n+1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 ∈ L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NFA -&gt; Regular Expression</a:t>
            </a:r>
          </a:p>
          <a:p>
            <a:endParaRPr lang="en-US" dirty="0"/>
          </a:p>
          <a:p>
            <a:r>
              <a:rPr lang="en-US" dirty="0" smtClean="0"/>
              <a:t>NFA = DFA = Regular Expressions</a:t>
            </a:r>
          </a:p>
          <a:p>
            <a:endParaRPr lang="en-US" dirty="0"/>
          </a:p>
          <a:p>
            <a:r>
              <a:rPr lang="en-US" dirty="0" smtClean="0"/>
              <a:t>Pumping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8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49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Not regular.</a:t>
            </a:r>
          </a:p>
          <a:p>
            <a:pPr marL="457200" lvl="1" indent="0">
              <a:buNone/>
            </a:pPr>
            <a:r>
              <a:rPr lang="en-US" dirty="0" smtClean="0"/>
              <a:t>Proof: Assume </a:t>
            </a:r>
            <a:r>
              <a:rPr lang="en-US" i="1" dirty="0" smtClean="0"/>
              <a:t>L</a:t>
            </a:r>
            <a:r>
              <a:rPr lang="en-US" dirty="0" smtClean="0"/>
              <a:t> is regular. Then pumping theorem applies for some integer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Consider the string </a:t>
            </a:r>
            <a:r>
              <a:rPr lang="en-US" i="1" dirty="0" smtClean="0"/>
              <a:t>w = a</a:t>
            </a:r>
            <a:r>
              <a:rPr lang="en-US" i="1" baseline="30000" dirty="0" smtClean="0"/>
              <a:t>n+1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 ∈ 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</a:t>
            </a:r>
            <a:r>
              <a:rPr lang="en-US" dirty="0" smtClean="0"/>
              <a:t> be specified as in pumping theorem. </a:t>
            </a:r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i="1" dirty="0" smtClean="0"/>
              <a:t>x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y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z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k ≥ 0 </a:t>
            </a:r>
            <a:r>
              <a:rPr lang="en-US" dirty="0" smtClean="0"/>
              <a:t>and </a:t>
            </a:r>
            <a:r>
              <a:rPr lang="en-US" i="1" dirty="0" smtClean="0"/>
              <a:t>j &gt; 0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49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Not regular.</a:t>
            </a:r>
          </a:p>
          <a:p>
            <a:pPr marL="457200" lvl="1" indent="0">
              <a:buNone/>
            </a:pPr>
            <a:r>
              <a:rPr lang="en-US" dirty="0" smtClean="0"/>
              <a:t>Proof: Assume </a:t>
            </a:r>
            <a:r>
              <a:rPr lang="en-US" i="1" dirty="0" smtClean="0"/>
              <a:t>L</a:t>
            </a:r>
            <a:r>
              <a:rPr lang="en-US" dirty="0" smtClean="0"/>
              <a:t> is regular. Then pumping theorem applies for some integer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Consider the string </a:t>
            </a:r>
            <a:r>
              <a:rPr lang="en-US" i="1" dirty="0" smtClean="0"/>
              <a:t>w = a</a:t>
            </a:r>
            <a:r>
              <a:rPr lang="en-US" i="1" baseline="30000" dirty="0" smtClean="0"/>
              <a:t>n+1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 ∈ 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</a:t>
            </a:r>
            <a:r>
              <a:rPr lang="en-US" dirty="0" smtClean="0"/>
              <a:t> be specified as in pumping theorem. </a:t>
            </a:r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i="1" dirty="0" smtClean="0"/>
              <a:t>x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y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dirty="0" smtClean="0"/>
              <a:t>,</a:t>
            </a:r>
            <a:r>
              <a:rPr lang="en-US" i="1" dirty="0" smtClean="0"/>
              <a:t> z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k ≥ 0 </a:t>
            </a:r>
            <a:r>
              <a:rPr lang="en-US" dirty="0" smtClean="0"/>
              <a:t>and </a:t>
            </a:r>
            <a:r>
              <a:rPr lang="en-US" i="1" dirty="0" smtClean="0"/>
              <a:t>j &gt; 0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By the theorem, </a:t>
            </a:r>
            <a:r>
              <a:rPr lang="en-US" i="1" dirty="0" smtClean="0"/>
              <a:t>xy</a:t>
            </a:r>
            <a:r>
              <a:rPr lang="en-US" i="1" baseline="30000" dirty="0" smtClean="0"/>
              <a:t>0</a:t>
            </a:r>
            <a:r>
              <a:rPr lang="en-US" i="1" dirty="0" smtClean="0"/>
              <a:t>z</a:t>
            </a:r>
            <a:r>
              <a:rPr lang="en-US" dirty="0" smtClean="0"/>
              <a:t> is in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49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Not regular.</a:t>
            </a:r>
          </a:p>
          <a:p>
            <a:pPr marL="457200" lvl="1" indent="0">
              <a:buNone/>
            </a:pPr>
            <a:r>
              <a:rPr lang="en-US" dirty="0" smtClean="0"/>
              <a:t>Proof: Assume </a:t>
            </a:r>
            <a:r>
              <a:rPr lang="en-US" i="1" dirty="0" smtClean="0"/>
              <a:t>L</a:t>
            </a:r>
            <a:r>
              <a:rPr lang="en-US" dirty="0" smtClean="0"/>
              <a:t> is regular. Then pumping theorem applies for some integer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Consider the string </a:t>
            </a:r>
            <a:r>
              <a:rPr lang="en-US" i="1" dirty="0" smtClean="0"/>
              <a:t>w = a</a:t>
            </a:r>
            <a:r>
              <a:rPr lang="en-US" i="1" baseline="30000" dirty="0" smtClean="0"/>
              <a:t>n+1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 ∈ 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</a:t>
            </a:r>
            <a:r>
              <a:rPr lang="en-US" dirty="0" smtClean="0"/>
              <a:t> be specified as in pumping theorem. </a:t>
            </a:r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i="1" dirty="0" smtClean="0"/>
              <a:t>x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y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z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k ≥ 0 </a:t>
            </a:r>
            <a:r>
              <a:rPr lang="en-US" dirty="0" smtClean="0"/>
              <a:t>and </a:t>
            </a:r>
            <a:r>
              <a:rPr lang="en-US" i="1" dirty="0" smtClean="0"/>
              <a:t>j &gt; 0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By the theorem, </a:t>
            </a:r>
            <a:r>
              <a:rPr lang="en-US" i="1" dirty="0" smtClean="0"/>
              <a:t>xy</a:t>
            </a:r>
            <a:r>
              <a:rPr lang="en-US" i="1" baseline="30000" dirty="0" smtClean="0"/>
              <a:t>0</a:t>
            </a:r>
            <a:r>
              <a:rPr lang="en-US" i="1" dirty="0" smtClean="0"/>
              <a:t>z</a:t>
            </a:r>
            <a:r>
              <a:rPr lang="en-US" dirty="0" smtClean="0"/>
              <a:t> is in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But this is impossible since there are at most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′s and exactly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′s in </a:t>
            </a:r>
            <a:r>
              <a:rPr lang="en-US" i="1" dirty="0" smtClean="0"/>
              <a:t>xy</a:t>
            </a:r>
            <a:r>
              <a:rPr lang="en-US" i="1" baseline="30000" dirty="0" smtClean="0"/>
              <a:t>0</a:t>
            </a:r>
            <a:r>
              <a:rPr lang="en-US" i="1" dirty="0" smtClean="0"/>
              <a:t>z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49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Not regular.</a:t>
            </a:r>
          </a:p>
          <a:p>
            <a:pPr marL="457200" lvl="1" indent="0">
              <a:buNone/>
            </a:pPr>
            <a:r>
              <a:rPr lang="en-US" dirty="0" smtClean="0"/>
              <a:t>Proof: Assume </a:t>
            </a:r>
            <a:r>
              <a:rPr lang="en-US" i="1" dirty="0" smtClean="0"/>
              <a:t>L</a:t>
            </a:r>
            <a:r>
              <a:rPr lang="en-US" dirty="0" smtClean="0"/>
              <a:t> is regular. Then pumping theorem applies for some integer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Consider the string </a:t>
            </a:r>
            <a:r>
              <a:rPr lang="en-US" i="1" dirty="0" smtClean="0"/>
              <a:t>w = a</a:t>
            </a:r>
            <a:r>
              <a:rPr lang="en-US" i="1" baseline="30000" dirty="0" smtClean="0"/>
              <a:t>n+1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 ∈ 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</a:t>
            </a:r>
            <a:r>
              <a:rPr lang="en-US" dirty="0" smtClean="0"/>
              <a:t> be specified as in pumping theorem. </a:t>
            </a:r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i="1" dirty="0" smtClean="0"/>
              <a:t>x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y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z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k ≥ 0 </a:t>
            </a:r>
            <a:r>
              <a:rPr lang="en-US" dirty="0" smtClean="0"/>
              <a:t>and </a:t>
            </a:r>
            <a:r>
              <a:rPr lang="en-US" i="1" dirty="0" smtClean="0"/>
              <a:t>j &gt; 0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By the theorem, </a:t>
            </a:r>
            <a:r>
              <a:rPr lang="en-US" i="1" dirty="0" smtClean="0"/>
              <a:t>xy</a:t>
            </a:r>
            <a:r>
              <a:rPr lang="en-US" i="1" baseline="30000" dirty="0" smtClean="0"/>
              <a:t>0</a:t>
            </a:r>
            <a:r>
              <a:rPr lang="en-US" i="1" dirty="0" smtClean="0"/>
              <a:t>z</a:t>
            </a:r>
            <a:r>
              <a:rPr lang="en-US" dirty="0" smtClean="0"/>
              <a:t> is in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But this is impossible since there are at most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′s and exactly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′s in </a:t>
            </a:r>
            <a:r>
              <a:rPr lang="en-US" i="1" dirty="0" smtClean="0"/>
              <a:t>xy</a:t>
            </a:r>
            <a:r>
              <a:rPr lang="en-US" i="1" baseline="30000" dirty="0" smtClean="0"/>
              <a:t>0</a:t>
            </a:r>
            <a:r>
              <a:rPr lang="en-US" i="1" dirty="0" smtClean="0"/>
              <a:t>z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Hence </a:t>
            </a:r>
            <a:r>
              <a:rPr lang="en-US" i="1" dirty="0" smtClean="0"/>
              <a:t>L</a:t>
            </a:r>
            <a:r>
              <a:rPr lang="en-US" dirty="0" smtClean="0"/>
              <a:t> is not regular.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1" y="3112173"/>
            <a:ext cx="3119933" cy="30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3497509"/>
            <a:ext cx="3882542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1" y="3112173"/>
            <a:ext cx="3119933" cy="30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3497509"/>
            <a:ext cx="3882542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4959"/>
          </a:xfrm>
        </p:spPr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 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en-US" dirty="0" smtClean="0"/>
              <a:t>                                                 Not regular.</a:t>
            </a:r>
          </a:p>
          <a:p>
            <a:pPr marL="457200" lvl="1" indent="0">
              <a:buNone/>
            </a:pPr>
            <a:r>
              <a:rPr lang="en-US" dirty="0" smtClean="0"/>
              <a:t>Proof: Assume </a:t>
            </a:r>
            <a:r>
              <a:rPr lang="en-US" i="1" dirty="0" smtClean="0"/>
              <a:t>L</a:t>
            </a:r>
            <a:r>
              <a:rPr lang="en-US" dirty="0" smtClean="0"/>
              <a:t> is regular. Then pumping theorem applies for some integer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Consider the string </a:t>
            </a:r>
            <a:r>
              <a:rPr lang="en-US" i="1" dirty="0" smtClean="0"/>
              <a:t>w = a</a:t>
            </a:r>
            <a:r>
              <a:rPr lang="en-US" i="1" baseline="30000" dirty="0" smtClean="0"/>
              <a:t>n+1</a:t>
            </a:r>
            <a:r>
              <a:rPr lang="en-US" i="1" dirty="0" smtClean="0"/>
              <a:t>ba</a:t>
            </a:r>
            <a:r>
              <a:rPr lang="en-US" i="1" baseline="30000" dirty="0" smtClean="0"/>
              <a:t>n+1</a:t>
            </a:r>
            <a:r>
              <a:rPr lang="en-US" i="1" dirty="0" smtClean="0"/>
              <a:t>b ∈ 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</a:t>
            </a:r>
            <a:r>
              <a:rPr lang="en-US" dirty="0" smtClean="0"/>
              <a:t> be specified as in pumping theorem. </a:t>
            </a:r>
          </a:p>
          <a:p>
            <a:pPr marL="457200" lvl="1" indent="0">
              <a:buNone/>
            </a:pPr>
            <a:r>
              <a:rPr lang="en-US" dirty="0" smtClean="0"/>
              <a:t>Then </a:t>
            </a:r>
            <a:r>
              <a:rPr lang="en-US" i="1" dirty="0" smtClean="0"/>
              <a:t>x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y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z = a</a:t>
            </a:r>
            <a:r>
              <a:rPr lang="en-US" i="1" baseline="30000" dirty="0" smtClean="0"/>
              <a:t>k</a:t>
            </a:r>
            <a:r>
              <a:rPr lang="en-US" i="1" dirty="0" smtClean="0"/>
              <a:t>ba</a:t>
            </a:r>
            <a:r>
              <a:rPr lang="en-US" i="1" baseline="30000" dirty="0" smtClean="0"/>
              <a:t>n+1</a:t>
            </a:r>
            <a:r>
              <a:rPr lang="en-US" i="1" dirty="0" smtClean="0"/>
              <a:t>b</a:t>
            </a:r>
            <a:r>
              <a:rPr lang="en-US" baseline="30000" dirty="0" smtClean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k ≥ 0 </a:t>
            </a:r>
            <a:r>
              <a:rPr lang="en-US" dirty="0" smtClean="0"/>
              <a:t>and </a:t>
            </a:r>
            <a:r>
              <a:rPr lang="en-US" i="1" dirty="0" smtClean="0"/>
              <a:t>j &gt; 0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By the theorem, </a:t>
            </a:r>
            <a:r>
              <a:rPr lang="en-US" i="1" dirty="0" smtClean="0"/>
              <a:t>xy</a:t>
            </a:r>
            <a:r>
              <a:rPr lang="en-US" i="1" baseline="30000" dirty="0" smtClean="0"/>
              <a:t>0</a:t>
            </a:r>
            <a:r>
              <a:rPr lang="en-US" i="1" dirty="0" smtClean="0"/>
              <a:t>z</a:t>
            </a:r>
            <a:r>
              <a:rPr lang="en-US" dirty="0" smtClean="0"/>
              <a:t> is in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But this is impossible since there are at most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′s and exactly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′s in </a:t>
            </a:r>
            <a:r>
              <a:rPr lang="en-US" i="1" dirty="0" smtClean="0"/>
              <a:t>xy</a:t>
            </a:r>
            <a:r>
              <a:rPr lang="en-US" i="1" baseline="30000" dirty="0" smtClean="0"/>
              <a:t>0</a:t>
            </a:r>
            <a:r>
              <a:rPr lang="en-US" i="1" dirty="0" smtClean="0"/>
              <a:t>z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Hence </a:t>
            </a:r>
            <a:r>
              <a:rPr lang="en-US" i="1" dirty="0" smtClean="0"/>
              <a:t>L</a:t>
            </a:r>
            <a:r>
              <a:rPr lang="en-US" dirty="0" smtClean="0"/>
              <a:t> is not regular.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722429"/>
            <a:ext cx="3119933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1" y="3112173"/>
            <a:ext cx="3119933" cy="30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3497509"/>
            <a:ext cx="3882542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              Regular.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1" y="3112173"/>
            <a:ext cx="3119933" cy="30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3497509"/>
            <a:ext cx="3882542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dirty="0" smtClean="0"/>
              <a:t>Are the following languages on </a:t>
            </a:r>
            <a:r>
              <a:rPr lang="en-US" i="1" dirty="0" smtClean="0"/>
              <a:t>{a, b} </a:t>
            </a:r>
            <a:r>
              <a:rPr lang="en-US" dirty="0" smtClean="0"/>
              <a:t>regular or not? Prove your answer.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   Not regular.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                                                          Regular.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Proof. </a:t>
            </a:r>
          </a:p>
          <a:p>
            <a:pPr marL="457200" lvl="1" indent="0">
              <a:buNone/>
            </a:pPr>
            <a:r>
              <a:rPr lang="en-US" dirty="0" smtClean="0"/>
              <a:t>In fact,</a:t>
            </a:r>
          </a:p>
          <a:p>
            <a:pPr marL="457200" lvl="1" indent="0">
              <a:buNone/>
            </a:pPr>
            <a:r>
              <a:rPr lang="en-US" i="1" dirty="0" smtClean="0"/>
              <a:t>L = (</a:t>
            </a:r>
            <a:r>
              <a:rPr lang="en-US" i="1" dirty="0" err="1" smtClean="0"/>
              <a:t>babbabbab</a:t>
            </a:r>
            <a:r>
              <a:rPr lang="en-US" i="1" dirty="0" smtClean="0"/>
              <a:t>)</a:t>
            </a:r>
            <a:r>
              <a:rPr lang="en-US" i="1" baseline="30000" dirty="0" smtClean="0"/>
              <a:t>+</a:t>
            </a:r>
            <a:r>
              <a:rPr lang="en-US" i="1" dirty="0" smtClean="0"/>
              <a:t>=(</a:t>
            </a:r>
            <a:r>
              <a:rPr lang="en-US" i="1" dirty="0" err="1" smtClean="0"/>
              <a:t>babbabbab</a:t>
            </a:r>
            <a:r>
              <a:rPr lang="en-US" i="1" dirty="0" smtClean="0"/>
              <a:t>)(</a:t>
            </a:r>
            <a:r>
              <a:rPr lang="en-US" i="1" dirty="0" err="1" smtClean="0"/>
              <a:t>babbabbab</a:t>
            </a:r>
            <a:r>
              <a:rPr lang="en-US" i="1" dirty="0" smtClean="0"/>
              <a:t>)</a:t>
            </a:r>
            <a:r>
              <a:rPr lang="en-US" i="1" baseline="30000" dirty="0" smtClean="0"/>
              <a:t>∗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2704890"/>
            <a:ext cx="2931566" cy="325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1" y="3112173"/>
            <a:ext cx="3119933" cy="303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40" y="3497509"/>
            <a:ext cx="3882542" cy="3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-&gt;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regular expressions for the languages accepted by the following NFA.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636" y="1464924"/>
            <a:ext cx="9163986" cy="687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44" y="1825625"/>
            <a:ext cx="8202118" cy="61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1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4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</a:t>
            </a:r>
          </a:p>
          <a:p>
            <a:pPr marL="457200" lvl="1" indent="0">
              <a:buNone/>
            </a:pPr>
            <a:r>
              <a:rPr lang="en-US" dirty="0" smtClean="0"/>
              <a:t>False.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2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</a:t>
            </a:r>
          </a:p>
          <a:p>
            <a:pPr marL="457200" lvl="1" indent="0">
              <a:buNone/>
            </a:pPr>
            <a:r>
              <a:rPr lang="en-US" dirty="0" smtClean="0"/>
              <a:t>False.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Counter example:</a:t>
            </a:r>
          </a:p>
          <a:p>
            <a:pPr marL="457200" lvl="1" indent="0">
              <a:buNone/>
            </a:pPr>
            <a:r>
              <a:rPr lang="en-US" dirty="0" smtClean="0"/>
              <a:t> {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n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: n ≥ 0</a:t>
            </a:r>
            <a:r>
              <a:rPr lang="en-US" dirty="0" smtClean="0"/>
              <a:t>} is a subset of </a:t>
            </a:r>
            <a:r>
              <a:rPr lang="en-US" i="1" dirty="0" smtClean="0"/>
              <a:t>(a ∪ b)</a:t>
            </a:r>
            <a:r>
              <a:rPr lang="en-US" baseline="30000" dirty="0" smtClean="0"/>
              <a:t>∗</a:t>
            </a:r>
            <a:r>
              <a:rPr lang="en-US" dirty="0" smtClean="0"/>
              <a:t>, but is not</a:t>
            </a:r>
            <a:r>
              <a:rPr lang="en-US" dirty="0"/>
              <a:t> </a:t>
            </a:r>
            <a:r>
              <a:rPr lang="en-US" dirty="0" smtClean="0"/>
              <a:t>regular.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i="1" dirty="0" smtClean="0"/>
              <a:t>L </a:t>
            </a:r>
            <a:r>
              <a:rPr lang="en-US" dirty="0" smtClean="0"/>
              <a:t>is regular, then so is </a:t>
            </a:r>
            <a:r>
              <a:rPr lang="en-US" i="1" dirty="0" smtClean="0"/>
              <a:t>L′ = {</a:t>
            </a:r>
            <a:r>
              <a:rPr lang="en-US" i="1" dirty="0" err="1" smtClean="0"/>
              <a:t>xy</a:t>
            </a:r>
            <a:r>
              <a:rPr lang="en-US" i="1" dirty="0" smtClean="0"/>
              <a:t> : x ∈ L and y ∉ L }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0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i="1" dirty="0" smtClean="0"/>
              <a:t>L </a:t>
            </a:r>
            <a:r>
              <a:rPr lang="en-US" dirty="0" smtClean="0"/>
              <a:t>is regular, then so is </a:t>
            </a:r>
            <a:r>
              <a:rPr lang="en-US" i="1" dirty="0" smtClean="0"/>
              <a:t>L′ = {</a:t>
            </a:r>
            <a:r>
              <a:rPr lang="en-US" i="1" dirty="0" err="1" smtClean="0"/>
              <a:t>xy</a:t>
            </a:r>
            <a:r>
              <a:rPr lang="en-US" i="1" dirty="0" smtClean="0"/>
              <a:t> : x ∈ L and y ∉ L }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True.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2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 startAt="4"/>
                </a:pPr>
                <a:r>
                  <a:rPr lang="en-US" dirty="0" smtClean="0"/>
                  <a:t>Are the following statements true or false?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Every subset of a regular language is regular. False.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smtClean="0"/>
                  <a:t>If </a:t>
                </a:r>
                <a:r>
                  <a:rPr lang="en-US" i="1" dirty="0" smtClean="0"/>
                  <a:t>L </a:t>
                </a:r>
                <a:r>
                  <a:rPr lang="en-US" dirty="0" smtClean="0"/>
                  <a:t>is regular, then so is </a:t>
                </a:r>
                <a:r>
                  <a:rPr lang="en-US" i="1" dirty="0" smtClean="0"/>
                  <a:t>L′ = {</a:t>
                </a:r>
                <a:r>
                  <a:rPr lang="en-US" i="1" dirty="0" err="1" smtClean="0"/>
                  <a:t>xy</a:t>
                </a:r>
                <a:r>
                  <a:rPr lang="en-US" i="1" dirty="0" smtClean="0"/>
                  <a:t> : x ∈ L and y ∉ L }</a:t>
                </a:r>
                <a:r>
                  <a:rPr lang="en-US" dirty="0" smtClean="0"/>
                  <a:t>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True.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Regular language is closed under </a:t>
                </a:r>
                <a:r>
                  <a:rPr lang="en-US" i="1" dirty="0" smtClean="0"/>
                  <a:t>Concatenation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Complementation.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L’ = L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/>
                        </m:ctrlPr>
                      </m:accPr>
                      <m:e>
                        <m:r>
                          <a:rPr lang="en-US" i="1" dirty="0"/>
                          <m:t>𝐿</m:t>
                        </m:r>
                      </m:e>
                    </m:acc>
                  </m:oMath>
                </a14:m>
                <a:endParaRPr lang="en-US" i="1" dirty="0"/>
              </a:p>
              <a:p>
                <a:pPr marL="971550" lvl="1" indent="-514350">
                  <a:buFont typeface="+mj-lt"/>
                  <a:buAutoNum type="alphaLcParenR"/>
                </a:pPr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44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i="1" dirty="0" smtClean="0"/>
              <a:t>L </a:t>
            </a:r>
            <a:r>
              <a:rPr lang="en-US" dirty="0" smtClean="0"/>
              <a:t>is regular, then so is </a:t>
            </a:r>
            <a:r>
              <a:rPr lang="en-US" i="1" dirty="0" smtClean="0"/>
              <a:t>L′ = {</a:t>
            </a:r>
            <a:r>
              <a:rPr lang="en-US" i="1" dirty="0" err="1" smtClean="0"/>
              <a:t>xy</a:t>
            </a:r>
            <a:r>
              <a:rPr lang="en-US" i="1" dirty="0" smtClean="0"/>
              <a:t> : x ∈ L and y ∉ L }</a:t>
            </a:r>
            <a:r>
              <a:rPr lang="en-US" dirty="0" smtClean="0"/>
              <a:t>. True.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 smtClean="0"/>
              <a:t>{w : w = w</a:t>
            </a:r>
            <a:r>
              <a:rPr lang="pl-PL" baseline="30000" dirty="0" smtClean="0"/>
              <a:t>R</a:t>
            </a:r>
            <a:r>
              <a:rPr lang="pl-PL" dirty="0" smtClean="0"/>
              <a:t>} is regular.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95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i="1" dirty="0" smtClean="0"/>
              <a:t>L </a:t>
            </a:r>
            <a:r>
              <a:rPr lang="en-US" dirty="0" smtClean="0"/>
              <a:t>is regular, then so is </a:t>
            </a:r>
            <a:r>
              <a:rPr lang="en-US" i="1" dirty="0" smtClean="0"/>
              <a:t>L′ = {</a:t>
            </a:r>
            <a:r>
              <a:rPr lang="en-US" i="1" dirty="0" err="1" smtClean="0"/>
              <a:t>xy</a:t>
            </a:r>
            <a:r>
              <a:rPr lang="en-US" i="1" dirty="0" smtClean="0"/>
              <a:t> : x ∈ L and y ∉ L }</a:t>
            </a:r>
            <a:r>
              <a:rPr lang="en-US" dirty="0" smtClean="0"/>
              <a:t>. True.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 smtClean="0"/>
              <a:t>{w : w = w</a:t>
            </a:r>
            <a:r>
              <a:rPr lang="pl-PL" baseline="30000" dirty="0" smtClean="0"/>
              <a:t>R</a:t>
            </a:r>
            <a:r>
              <a:rPr lang="pl-PL" dirty="0" smtClean="0"/>
              <a:t>} is regular.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False.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Can be proved by pumping theorem.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57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R. 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Are the following statements true or false?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Every subset of a regular language is regular. False.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i="1" dirty="0" smtClean="0"/>
              <a:t>L </a:t>
            </a:r>
            <a:r>
              <a:rPr lang="en-US" dirty="0" smtClean="0"/>
              <a:t>is regular, then so is </a:t>
            </a:r>
            <a:r>
              <a:rPr lang="en-US" i="1" dirty="0" smtClean="0"/>
              <a:t>L′ = {</a:t>
            </a:r>
            <a:r>
              <a:rPr lang="en-US" i="1" dirty="0" err="1" smtClean="0"/>
              <a:t>xy</a:t>
            </a:r>
            <a:r>
              <a:rPr lang="en-US" i="1" dirty="0" smtClean="0"/>
              <a:t> : x ∈ L and y ∉ L }</a:t>
            </a:r>
            <a:r>
              <a:rPr lang="en-US" dirty="0" smtClean="0"/>
              <a:t>. True.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 smtClean="0"/>
              <a:t>{w : w = w</a:t>
            </a:r>
            <a:r>
              <a:rPr lang="pl-PL" baseline="30000" dirty="0" smtClean="0"/>
              <a:t>R</a:t>
            </a:r>
            <a:r>
              <a:rPr lang="pl-PL" dirty="0" smtClean="0"/>
              <a:t>} is regular.</a:t>
            </a:r>
            <a:r>
              <a:rPr lang="en-US" dirty="0" smtClean="0"/>
              <a:t> False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-&gt;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regular expressions for the languages accepted by the following NFA.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636" y="1464924"/>
            <a:ext cx="9163986" cy="687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44" y="1825625"/>
            <a:ext cx="8202118" cy="615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69" y="5478073"/>
            <a:ext cx="256032" cy="2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2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-&gt;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regular expressions for the languages accepted by the following NFA.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636" y="1464924"/>
            <a:ext cx="9163986" cy="687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44" y="1825625"/>
            <a:ext cx="8202118" cy="6151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69" y="5478073"/>
            <a:ext cx="256032" cy="2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19" y="5478073"/>
            <a:ext cx="1468526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2769292"/>
            <a:ext cx="7688580" cy="252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3115120"/>
            <a:ext cx="2258568" cy="2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Proof: </a:t>
            </a:r>
          </a:p>
          <a:p>
            <a:pPr marL="457200" lvl="1" indent="0">
              <a:buNone/>
            </a:pPr>
            <a:r>
              <a:rPr lang="en-US" dirty="0" smtClean="0"/>
              <a:t>Since L is regular, it is accepted by some NFA </a:t>
            </a:r>
            <a:r>
              <a:rPr lang="en-US" i="1" dirty="0" smtClean="0"/>
              <a:t>M = {K, Σ, Δ, s, F}.</a:t>
            </a:r>
          </a:p>
          <a:p>
            <a:pPr marL="457200" lvl="1" indent="0">
              <a:buNone/>
            </a:pPr>
            <a:r>
              <a:rPr lang="en-US" dirty="0" smtClean="0"/>
              <a:t>Next we will construct a NFA </a:t>
            </a:r>
            <a:r>
              <a:rPr lang="en-US" i="1" dirty="0" smtClean="0"/>
              <a:t>M′</a:t>
            </a:r>
            <a:r>
              <a:rPr lang="en-US" dirty="0" smtClean="0"/>
              <a:t> that accepts </a:t>
            </a:r>
            <a:r>
              <a:rPr lang="en-US" i="1" dirty="0" err="1" smtClean="0"/>
              <a:t>Subseq</a:t>
            </a:r>
            <a:r>
              <a:rPr lang="en-US" i="1" dirty="0" smtClean="0"/>
              <a:t>(L)</a:t>
            </a:r>
            <a:r>
              <a:rPr lang="en-US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2769292"/>
            <a:ext cx="7688580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Proof: </a:t>
            </a:r>
          </a:p>
          <a:p>
            <a:pPr marL="457200" lvl="1" indent="0">
              <a:buNone/>
            </a:pPr>
            <a:r>
              <a:rPr lang="en-US" dirty="0" smtClean="0"/>
              <a:t>Since L is regular, it is accepted by some NFA </a:t>
            </a:r>
            <a:r>
              <a:rPr lang="en-US" i="1" dirty="0" smtClean="0"/>
              <a:t>M = {K, Σ, Δ, s, F}.</a:t>
            </a:r>
          </a:p>
          <a:p>
            <a:pPr marL="457200" lvl="1" indent="0">
              <a:buNone/>
            </a:pPr>
            <a:r>
              <a:rPr lang="en-US" dirty="0" smtClean="0"/>
              <a:t>Next we will construct a NFA </a:t>
            </a:r>
            <a:r>
              <a:rPr lang="en-US" i="1" dirty="0" smtClean="0"/>
              <a:t>M′</a:t>
            </a:r>
            <a:r>
              <a:rPr lang="en-US" dirty="0" smtClean="0"/>
              <a:t> that accepts </a:t>
            </a:r>
            <a:r>
              <a:rPr lang="en-US" i="1" dirty="0" err="1" smtClean="0"/>
              <a:t>Subseq</a:t>
            </a:r>
            <a:r>
              <a:rPr lang="en-US" i="1" dirty="0" smtClean="0"/>
              <a:t>(L)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We look at any pair </a:t>
            </a:r>
            <a:r>
              <a:rPr lang="en-US" i="1" dirty="0" smtClean="0"/>
              <a:t>(p, q) </a:t>
            </a:r>
            <a:r>
              <a:rPr lang="en-US" dirty="0" smtClean="0"/>
              <a:t>of states in </a:t>
            </a:r>
            <a:r>
              <a:rPr lang="en-US" i="1" dirty="0" smtClean="0"/>
              <a:t>M</a:t>
            </a:r>
            <a:r>
              <a:rPr lang="en-US" dirty="0" smtClean="0"/>
              <a:t>, if there is a path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, we draw an arrow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 labeled with </a:t>
            </a:r>
            <a:r>
              <a:rPr lang="en-US" i="1" dirty="0" smtClean="0"/>
              <a:t>e</a:t>
            </a:r>
            <a:r>
              <a:rPr lang="en-US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2769292"/>
            <a:ext cx="7688580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= DFA =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Prove that if L is regular, then the following languages are also regular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Proof: </a:t>
            </a:r>
          </a:p>
          <a:p>
            <a:pPr marL="457200" lvl="1" indent="0">
              <a:buNone/>
            </a:pPr>
            <a:r>
              <a:rPr lang="en-US" dirty="0" smtClean="0"/>
              <a:t>Since L is regular, it is accepted by some NFA </a:t>
            </a:r>
            <a:r>
              <a:rPr lang="en-US" i="1" dirty="0" smtClean="0"/>
              <a:t>M = {K, Σ, Δ, s, F}.</a:t>
            </a:r>
          </a:p>
          <a:p>
            <a:pPr marL="457200" lvl="1" indent="0">
              <a:buNone/>
            </a:pPr>
            <a:r>
              <a:rPr lang="en-US" dirty="0" smtClean="0"/>
              <a:t>Next we will construct a NFA </a:t>
            </a:r>
            <a:r>
              <a:rPr lang="en-US" i="1" dirty="0" smtClean="0"/>
              <a:t>M′</a:t>
            </a:r>
            <a:r>
              <a:rPr lang="en-US" dirty="0" smtClean="0"/>
              <a:t> that accepts </a:t>
            </a:r>
            <a:r>
              <a:rPr lang="en-US" i="1" dirty="0" err="1" smtClean="0"/>
              <a:t>Subseq</a:t>
            </a:r>
            <a:r>
              <a:rPr lang="en-US" i="1" dirty="0" smtClean="0"/>
              <a:t>(L)</a:t>
            </a:r>
            <a:r>
              <a:rPr lang="en-US" dirty="0" smtClean="0"/>
              <a:t>. We look at any pair </a:t>
            </a:r>
            <a:r>
              <a:rPr lang="en-US" i="1" dirty="0" smtClean="0"/>
              <a:t>(p, q) </a:t>
            </a:r>
            <a:r>
              <a:rPr lang="en-US" dirty="0" smtClean="0"/>
              <a:t>of states in </a:t>
            </a:r>
            <a:r>
              <a:rPr lang="en-US" i="1" dirty="0" smtClean="0"/>
              <a:t>M</a:t>
            </a:r>
            <a:r>
              <a:rPr lang="en-US" dirty="0" smtClean="0"/>
              <a:t>, if there is a path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, we draw an</a:t>
            </a:r>
            <a:r>
              <a:rPr lang="en-US" dirty="0"/>
              <a:t> </a:t>
            </a:r>
            <a:r>
              <a:rPr lang="en-US" dirty="0" smtClean="0"/>
              <a:t>arrow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 labeled with </a:t>
            </a:r>
            <a:r>
              <a:rPr lang="en-US" i="1" dirty="0" smtClean="0"/>
              <a:t>e</a:t>
            </a:r>
            <a:r>
              <a:rPr lang="en-US" dirty="0" smtClean="0"/>
              <a:t>. More precisely, </a:t>
            </a:r>
            <a:r>
              <a:rPr lang="en-US" i="1" dirty="0" smtClean="0"/>
              <a:t>M′ = (K, Σ, Δ′, s, F) </a:t>
            </a:r>
            <a:r>
              <a:rPr lang="en-US" dirty="0" smtClean="0"/>
              <a:t>where</a:t>
            </a:r>
          </a:p>
          <a:p>
            <a:pPr marL="457200" lvl="1" indent="0">
              <a:buNone/>
            </a:pPr>
            <a:r>
              <a:rPr lang="en-US" i="1" dirty="0" smtClean="0"/>
              <a:t>Δ′ = Δ ∪ {(p, e, q) </a:t>
            </a:r>
            <a:r>
              <a:rPr lang="en-US" dirty="0" smtClean="0"/>
              <a:t>: there is a path from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i="1" dirty="0" smtClean="0"/>
              <a:t>q</a:t>
            </a:r>
            <a:r>
              <a:rPr lang="en-US" dirty="0" smtClean="0"/>
              <a:t> in M}.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2769292"/>
            <a:ext cx="7688580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"/>
  <p:tag name="ORIGINALWIDTH" val="105"/>
  <p:tag name="OUTPUTDPI" val="1200"/>
  <p:tag name="LATEXADDIN" val="\documentclass{article}&#10;\usepackage{amsmath}&#10;\pagestyle{empty}&#10;\begin{document}&#10;&#10;&#10;$a^*$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11.5"/>
  <p:tag name="OUTPUTDPI" val="1200"/>
  <p:tag name="LATEXADDIN" val="\documentclass{article}&#10;\usepackage{amsmath}&#10;\pagestyle{empty}&#10;\begin{document}&#10;&#10;&#10;$L^R = \{\textrm{$w$ : $w^R\in L$}\}$.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D:\Software\Tool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11.5"/>
  <p:tag name="OUTPUTDPI" val="1200"/>
  <p:tag name="LATEXADDIN" val="\documentclass{article}&#10;\usepackage{amsmath}&#10;\pagestyle{empty}&#10;\begin{document}&#10;&#10;&#10;$L^R = \{\textrm{$w$ : $w^R\in L$}\}$.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D:\Software\Tool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11.5"/>
  <p:tag name="OUTPUTDPI" val="1200"/>
  <p:tag name="LATEXADDIN" val="\documentclass{article}&#10;\usepackage{amsmath}&#10;\pagestyle{empty}&#10;\begin{document}&#10;&#10;&#10;$L^R = \{\textrm{$w$ : $w^R\in L$}\}$.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D:\Software\Tool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79.5"/>
  <p:tag name="OUTPUTDPI" val="1200"/>
  <p:tag name="LATEXADDIN" val="\documentclass{article}&#10;\usepackage{amsmath}&#10;\pagestyle{empty}&#10;\begin{document}&#10;&#10;&#10;&#10; $L = \{\textrm{$ww$ : $w\in \{a,b\}^*$}\}$&#10;\end{document}"/>
  <p:tag name="IGUANATEXSIZE" val="24"/>
  <p:tag name="IGUANATEXCURSOR" val="89"/>
  <p:tag name="TRANSPARENCY" val="True"/>
  <p:tag name="FILENAME" val=""/>
  <p:tag name="INPUTTYPE" val="0"/>
  <p:tag name="LATEXENGINEID" val="0"/>
  <p:tag name="TEMPFOLDER" val="D:\Software\Tool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592.25"/>
  <p:tag name="OUTPUTDPI" val="1200"/>
  <p:tag name="LATEXADDIN" val="\documentclass{article}&#10;\usepackage{amsmath}&#10;\pagestyle{empty}&#10;\begin{document}&#10;&#10;$L = \{\textrm{$(bab)^i(babbab)^i$ : $i\geq 1$}\}$.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"/>
  <p:tag name="ORIGINALWIDTH" val="105"/>
  <p:tag name="OUTPUTDPI" val="1200"/>
  <p:tag name="LATEXADDIN" val="\documentclass{article}&#10;\usepackage{amsmath}&#10;\pagestyle{empty}&#10;\begin{document}&#10;&#10;&#10;$a^*$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79.5"/>
  <p:tag name="OUTPUTDPI" val="1200"/>
  <p:tag name="LATEXADDIN" val="\documentclass{article}&#10;\usepackage{amsmath}&#10;\pagestyle{empty}&#10;\begin{document}&#10;&#10;&#10;&#10; $L = \{\textrm{$ww$ : $w\in \{a,b\}^*$}\}$&#10;\end{document}"/>
  <p:tag name="IGUANATEXSIZE" val="24"/>
  <p:tag name="IGUANATEXCURSOR" val="89"/>
  <p:tag name="TRANSPARENCY" val="True"/>
  <p:tag name="FILENAME" val=""/>
  <p:tag name="INPUTTYPE" val="0"/>
  <p:tag name="LATEXENGINEID" val="0"/>
  <p:tag name="TEMPFOLDER" val="D:\Software\Tools\t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592.25"/>
  <p:tag name="OUTPUTDPI" val="1200"/>
  <p:tag name="LATEXADDIN" val="\documentclass{article}&#10;\usepackage{amsmath}&#10;\pagestyle{empty}&#10;\begin{document}&#10;&#10;$L = \{\textrm{$(bab)^i(babbab)^i$ : $i\geq 1$}\}$.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79.5"/>
  <p:tag name="OUTPUTDPI" val="1200"/>
  <p:tag name="LATEXADDIN" val="\documentclass{article}&#10;\usepackage{amsmath}&#10;\pagestyle{empty}&#10;\begin{document}&#10;&#10;&#10;&#10; $L = \{\textrm{$ww$ : $w\in \{a,b\}^*$}\}$&#10;\end{document}"/>
  <p:tag name="IGUANATEXSIZE" val="24"/>
  <p:tag name="IGUANATEXCURSOR" val="89"/>
  <p:tag name="TRANSPARENCY" val="True"/>
  <p:tag name="FILENAME" val=""/>
  <p:tag name="INPUTTYPE" val="0"/>
  <p:tag name="LATEXENGINEID" val="0"/>
  <p:tag name="TEMPFOLDER" val="D:\Software\Tools\t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592.25"/>
  <p:tag name="OUTPUTDPI" val="1200"/>
  <p:tag name="LATEXADDIN" val="\documentclass{article}&#10;\usepackage{amsmath}&#10;\pagestyle{empty}&#10;\begin{document}&#10;&#10;$L = \{\textrm{$(bab)^i(babbab)^i$ : $i\geq 1$}\}$.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79.5"/>
  <p:tag name="OUTPUTDPI" val="1200"/>
  <p:tag name="LATEXADDIN" val="\documentclass{article}&#10;\usepackage{amsmath}&#10;\pagestyle{empty}&#10;\begin{document}&#10;&#10;&#10;&#10; $L = \{\textrm{$ww$ : $w\in \{a,b\}^*$}\}$&#10;\end{document}"/>
  <p:tag name="IGUANATEXSIZE" val="24"/>
  <p:tag name="IGUANATEXCURSOR" val="89"/>
  <p:tag name="TRANSPARENCY" val="True"/>
  <p:tag name="FILENAME" val=""/>
  <p:tag name="INPUTTYPE" val="0"/>
  <p:tag name="LATEXENGINEID" val="0"/>
  <p:tag name="TEMPFOLDER" val="D:\Software\Tool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2.25"/>
  <p:tag name="OUTPUTDPI" val="1200"/>
  <p:tag name="LATEXADDIN" val="\documentclass{article}&#10;\usepackage{amsmath}&#10;\pagestyle{empty}&#10;\begin{document}&#10;&#10;&#10;$(a (ba\cup b))^*$&#10;&#10;\end{document}"/>
  <p:tag name="IGUANATEXSIZE" val="24"/>
  <p:tag name="IGUANATEXCURSOR" val="95"/>
  <p:tag name="TRANSPARENCY" val="True"/>
  <p:tag name="FILENAME" val=""/>
  <p:tag name="INPUTTYPE" val="0"/>
  <p:tag name="LATEXENGINEID" val="0"/>
  <p:tag name="TEMPFOLDER" val="D:\Software\Tools\t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79.5"/>
  <p:tag name="OUTPUTDPI" val="1200"/>
  <p:tag name="LATEXADDIN" val="\documentclass{article}&#10;\usepackage{amsmath}&#10;\pagestyle{empty}&#10;\begin{document}&#10;&#10;&#10;&#10; $L = \{\textrm{$ww$ : $w\in \{a,b\}^*$}\}$&#10;\end{document}"/>
  <p:tag name="IGUANATEXSIZE" val="24"/>
  <p:tag name="IGUANATEXCURSOR" val="89"/>
  <p:tag name="TRANSPARENCY" val="True"/>
  <p:tag name="FILENAME" val=""/>
  <p:tag name="INPUTTYPE" val="0"/>
  <p:tag name="LATEXENGINEID" val="0"/>
  <p:tag name="TEMPFOLDER" val="D:\Software\Tools\t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592.25"/>
  <p:tag name="OUTPUTDPI" val="1200"/>
  <p:tag name="LATEXADDIN" val="\documentclass{article}&#10;\usepackage{amsmath}&#10;\pagestyle{empty}&#10;\begin{document}&#10;&#10;$L = \{\textrm{$(bab)^i(babbab)^i$ : $i\geq 1$}\}$.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79.5"/>
  <p:tag name="OUTPUTDPI" val="1200"/>
  <p:tag name="LATEXADDIN" val="\documentclass{article}&#10;\usepackage{amsmath}&#10;\pagestyle{empty}&#10;\begin{document}&#10;&#10;&#10;&#10; $L = \{\textrm{$ww$ : $w\in \{a,b\}^*$}\}$&#10;\end{document}"/>
  <p:tag name="IGUANATEXSIZE" val="24"/>
  <p:tag name="IGUANATEXCURSOR" val="89"/>
  <p:tag name="TRANSPARENCY" val="True"/>
  <p:tag name="FILENAME" val=""/>
  <p:tag name="INPUTTYPE" val="0"/>
  <p:tag name="LATEXENGINEID" val="0"/>
  <p:tag name="TEMPFOLDER" val="D:\Software\Tools\t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592.25"/>
  <p:tag name="OUTPUTDPI" val="1200"/>
  <p:tag name="LATEXADDIN" val="\documentclass{article}&#10;\usepackage{amsmath}&#10;\pagestyle{empty}&#10;\begin{document}&#10;&#10;$L = \{\textrm{$(bab)^i(babbab)^i$ : $i\geq 1$}\}$.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202.25"/>
  <p:tag name="OUTPUTDPI" val="1200"/>
  <p:tag name="LATEXADDIN" val="\documentclass{article}&#10;\usepackage{amsmath}&#10;\pagestyle{empty}&#10;\begin{document}&#10;&#10;&#10; $L = \{\textrm{$a^ib^j$ : $i &gt; j\geq 1$}\}$&#10;&#10;\end{document}"/>
  <p:tag name="IGUANATEXSIZE" val="24"/>
  <p:tag name="IGUANATEXCURSOR" val="88"/>
  <p:tag name="TRANSPARENCY" val="True"/>
  <p:tag name="FILENAME" val=""/>
  <p:tag name="INPUTTYPE" val="0"/>
  <p:tag name="LATEXENGINEID" val="0"/>
  <p:tag name="TEMPFOLDER" val="D:\Software\Tools\t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279.5"/>
  <p:tag name="OUTPUTDPI" val="1200"/>
  <p:tag name="LATEXADDIN" val="\documentclass{article}&#10;\usepackage{amsmath}&#10;\pagestyle{empty}&#10;\begin{document}&#10;&#10;&#10;&#10; $L = \{\textrm{$ww$ : $w\in \{a,b\}^*$}\}$&#10;\end{document}"/>
  <p:tag name="IGUANATEXSIZE" val="24"/>
  <p:tag name="IGUANATEXCURSOR" val="89"/>
  <p:tag name="TRANSPARENCY" val="True"/>
  <p:tag name="FILENAME" val=""/>
  <p:tag name="INPUTTYPE" val="0"/>
  <p:tag name="LATEXENGINEID" val="0"/>
  <p:tag name="TEMPFOLDER" val="D:\Software\Tools\t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"/>
  <p:tag name="ORIGINALWIDTH" val="1592.25"/>
  <p:tag name="OUTPUTDPI" val="1200"/>
  <p:tag name="LATEXADDIN" val="\documentclass{article}&#10;\usepackage{amsmath}&#10;\pagestyle{empty}&#10;\begin{document}&#10;&#10;$L = \{\textrm{$(bab)^i(babbab)^i$ : $i\geq 1$}\}$.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D:\Software\Tool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783.75"/>
  <p:tag name="OUTPUTDPI" val="1200"/>
  <p:tag name="LATEXADDIN" val="\documentclass{article}&#10;\usepackage{amsmath}&#10;\pagestyle{empty}&#10;\begin{document}&#10;&#10;&#10; $Subseq(L) = \{\textrm{$w_1\ldots w_k$ : $x = x_0w_1\ldots w_kx_k \in L$ for some $x_0,\ldots,x_k$}\}$.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D:\Software\Tool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5"/>
  <p:tag name="ORIGINALWIDTH" val="1111.5"/>
  <p:tag name="OUTPUTDPI" val="1200"/>
  <p:tag name="LATEXADDIN" val="\documentclass{article}&#10;\usepackage{amsmath}&#10;\pagestyle{empty}&#10;\begin{document}&#10;&#10;&#10;$L^R = \{\textrm{$w$ : $w^R\in L$}\}$.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D:\Software\Tool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783.75"/>
  <p:tag name="OUTPUTDPI" val="1200"/>
  <p:tag name="LATEXADDIN" val="\documentclass{article}&#10;\usepackage{amsmath}&#10;\pagestyle{empty}&#10;\begin{document}&#10;&#10;&#10; $Subseq(L) = \{\textrm{$w_1\ldots w_k$ : $x = x_0w_1\ldots w_kx_k \in L$ for some $x_0,\ldots,x_k$}\}$.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D:\Software\Tool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783.75"/>
  <p:tag name="OUTPUTDPI" val="1200"/>
  <p:tag name="LATEXADDIN" val="\documentclass{article}&#10;\usepackage{amsmath}&#10;\pagestyle{empty}&#10;\begin{document}&#10;&#10;&#10; $Subseq(L) = \{\textrm{$w_1\ldots w_k$ : $x = x_0w_1\ldots w_kx_k \in L$ for some $x_0,\ldots,x_k$}\}$.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D:\Software\Tool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783.75"/>
  <p:tag name="OUTPUTDPI" val="1200"/>
  <p:tag name="LATEXADDIN" val="\documentclass{article}&#10;\usepackage{amsmath}&#10;\pagestyle{empty}&#10;\begin{document}&#10;&#10;&#10; $Subseq(L) = \{\textrm{$w_1\ldots w_k$ : $x = x_0w_1\ldots w_kx_k \in L$ for some $x_0,\ldots,x_k$}\}$.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D:\Software\Tool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783.75"/>
  <p:tag name="OUTPUTDPI" val="1200"/>
  <p:tag name="LATEXADDIN" val="\documentclass{article}&#10;\usepackage{amsmath}&#10;\pagestyle{empty}&#10;\begin{document}&#10;&#10;&#10; $Subseq(L) = \{\textrm{$w_1\ldots w_k$ : $x = x_0w_1\ldots w_kx_k \in L$ for some $x_0,\ldots,x_k$}\}$.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D:\Software\Tools\t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2102</Words>
  <Application>Microsoft Office PowerPoint</Application>
  <PresentationFormat>On-screen Show (4:3)</PresentationFormat>
  <Paragraphs>211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COMP 3721</vt:lpstr>
      <vt:lpstr>PowerPoint Presentation</vt:lpstr>
      <vt:lpstr>NFA -&gt; Regular Expression</vt:lpstr>
      <vt:lpstr>NFA -&gt; Regular Expression</vt:lpstr>
      <vt:lpstr>NFA -&gt; Regular Expression</vt:lpstr>
      <vt:lpstr>NFA = DFA = Regular Expressions</vt:lpstr>
      <vt:lpstr>NFA = DFA = Regular Expressions</vt:lpstr>
      <vt:lpstr>NFA = DFA = Regular Expressions</vt:lpstr>
      <vt:lpstr>NFA = DFA = Regular Expressions</vt:lpstr>
      <vt:lpstr>NFA = DFA = Regular Expressions</vt:lpstr>
      <vt:lpstr>NFA = DFA = Regular Expressions</vt:lpstr>
      <vt:lpstr>NFA = DFA = Regular Expressions</vt:lpstr>
      <vt:lpstr>NFA = DFA = Regular Expressions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Properties of R. L.</vt:lpstr>
      <vt:lpstr>Properties of R. L.</vt:lpstr>
      <vt:lpstr>Properties of R. L.</vt:lpstr>
      <vt:lpstr>Properties of R. L.</vt:lpstr>
      <vt:lpstr>Properties of R. L.</vt:lpstr>
      <vt:lpstr>Properties of R. L.</vt:lpstr>
      <vt:lpstr>Properties of R. L.</vt:lpstr>
      <vt:lpstr>Properties of R. L.</vt:lpstr>
      <vt:lpstr>Properties of R. L.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3721</dc:title>
  <dc:creator>cy</dc:creator>
  <cp:lastModifiedBy>cy</cp:lastModifiedBy>
  <cp:revision>58</cp:revision>
  <dcterms:created xsi:type="dcterms:W3CDTF">2016-09-28T07:18:44Z</dcterms:created>
  <dcterms:modified xsi:type="dcterms:W3CDTF">2016-09-28T08:38:43Z</dcterms:modified>
</cp:coreProperties>
</file>