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4" r:id="rId9"/>
    <p:sldId id="262" r:id="rId10"/>
    <p:sldId id="263" r:id="rId11"/>
    <p:sldId id="266" r:id="rId12"/>
    <p:sldId id="265" r:id="rId13"/>
    <p:sldId id="267" r:id="rId14"/>
    <p:sldId id="268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F80A-967D-4090-BC95-1BE5403E9CD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9C39-D59C-4606-83EE-3E3B24E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1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F80A-967D-4090-BC95-1BE5403E9CD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9C39-D59C-4606-83EE-3E3B24E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2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F80A-967D-4090-BC95-1BE5403E9CD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9C39-D59C-4606-83EE-3E3B24E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1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F80A-967D-4090-BC95-1BE5403E9CD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9C39-D59C-4606-83EE-3E3B24E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F80A-967D-4090-BC95-1BE5403E9CD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9C39-D59C-4606-83EE-3E3B24E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F80A-967D-4090-BC95-1BE5403E9CD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9C39-D59C-4606-83EE-3E3B24E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6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F80A-967D-4090-BC95-1BE5403E9CD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9C39-D59C-4606-83EE-3E3B24E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1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F80A-967D-4090-BC95-1BE5403E9CD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9C39-D59C-4606-83EE-3E3B24E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F80A-967D-4090-BC95-1BE5403E9CD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9C39-D59C-4606-83EE-3E3B24E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3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F80A-967D-4090-BC95-1BE5403E9CD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9C39-D59C-4606-83EE-3E3B24E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4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F80A-967D-4090-BC95-1BE5403E9CD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9C39-D59C-4606-83EE-3E3B24E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0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F80A-967D-4090-BC95-1BE5403E9CD4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29C39-D59C-4606-83EE-3E3B24E70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7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3721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Tutorial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8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of the following languages L, state whether L is </a:t>
            </a:r>
            <a:r>
              <a:rPr lang="en-US" dirty="0" smtClean="0"/>
              <a:t>context-free </a:t>
            </a:r>
            <a:r>
              <a:rPr lang="en-US" dirty="0"/>
              <a:t>or </a:t>
            </a:r>
            <a:r>
              <a:rPr lang="en-US" dirty="0" smtClean="0"/>
              <a:t>not. </a:t>
            </a:r>
          </a:p>
          <a:p>
            <a:pPr marL="971550" lvl="1" indent="-514350">
              <a:buFont typeface="+mj-lt"/>
              <a:buAutoNum type="alphaLcParenR" startAt="3"/>
            </a:pPr>
            <a:r>
              <a:rPr lang="en-US" i="1" dirty="0" smtClean="0"/>
              <a:t>L </a:t>
            </a:r>
            <a:r>
              <a:rPr lang="en-US" dirty="0" smtClean="0"/>
              <a:t>= </a:t>
            </a:r>
            <a:r>
              <a:rPr lang="pl-PL" dirty="0" smtClean="0"/>
              <a:t>{</a:t>
            </a:r>
            <a:r>
              <a:rPr lang="pl-PL" i="1" dirty="0" smtClean="0"/>
              <a:t>a</a:t>
            </a:r>
            <a:r>
              <a:rPr lang="pl-PL" i="1" baseline="30000" dirty="0" smtClean="0"/>
              <a:t>i</a:t>
            </a:r>
            <a:r>
              <a:rPr lang="pl-PL" i="1" dirty="0" smtClean="0"/>
              <a:t>b</a:t>
            </a:r>
            <a:r>
              <a:rPr lang="pl-PL" i="1" baseline="30000" dirty="0" smtClean="0"/>
              <a:t>j</a:t>
            </a:r>
            <a:r>
              <a:rPr lang="pl-PL" i="1" dirty="0" smtClean="0"/>
              <a:t>c</a:t>
            </a:r>
            <a:r>
              <a:rPr lang="pl-PL" i="1" baseline="30000" dirty="0" smtClean="0"/>
              <a:t>k</a:t>
            </a:r>
            <a:r>
              <a:rPr lang="pl-PL" dirty="0" smtClean="0"/>
              <a:t> </a:t>
            </a:r>
            <a:r>
              <a:rPr lang="pl-PL" dirty="0"/>
              <a:t>: </a:t>
            </a:r>
            <a:r>
              <a:rPr lang="pl-PL" i="1" dirty="0"/>
              <a:t>j</a:t>
            </a:r>
            <a:r>
              <a:rPr lang="pl-PL" dirty="0"/>
              <a:t> = max(</a:t>
            </a:r>
            <a:r>
              <a:rPr lang="pl-PL" i="1" dirty="0"/>
              <a:t>i</a:t>
            </a:r>
            <a:r>
              <a:rPr lang="pl-PL" dirty="0"/>
              <a:t>, </a:t>
            </a:r>
            <a:r>
              <a:rPr lang="pl-PL" i="1" dirty="0"/>
              <a:t>k</a:t>
            </a:r>
            <a:r>
              <a:rPr lang="pl-PL" dirty="0"/>
              <a:t>), </a:t>
            </a:r>
            <a:r>
              <a:rPr lang="pl-PL" i="1" dirty="0"/>
              <a:t>i</a:t>
            </a:r>
            <a:r>
              <a:rPr lang="pl-PL" dirty="0"/>
              <a:t>, </a:t>
            </a:r>
            <a:r>
              <a:rPr lang="pl-PL" i="1" dirty="0"/>
              <a:t>j</a:t>
            </a:r>
            <a:r>
              <a:rPr lang="pl-PL" dirty="0"/>
              <a:t>, </a:t>
            </a:r>
            <a:r>
              <a:rPr lang="pl-PL" i="1" dirty="0"/>
              <a:t>k</a:t>
            </a:r>
            <a:r>
              <a:rPr lang="pl-PL" dirty="0"/>
              <a:t> ≥ </a:t>
            </a:r>
            <a:r>
              <a:rPr lang="pl-PL" i="1" dirty="0"/>
              <a:t>0</a:t>
            </a:r>
            <a:r>
              <a:rPr lang="pl-PL" dirty="0" smtClean="0"/>
              <a:t>}</a:t>
            </a:r>
            <a:r>
              <a:rPr lang="en-US" dirty="0" smtClean="0"/>
              <a:t> Not Context-Free.</a:t>
            </a:r>
          </a:p>
          <a:p>
            <a:pPr marL="457200" lvl="1" indent="0">
              <a:buNone/>
            </a:pPr>
            <a:r>
              <a:rPr lang="en-US" dirty="0" smtClean="0"/>
              <a:t>Proof.</a:t>
            </a:r>
          </a:p>
          <a:p>
            <a:pPr marL="457200" lvl="1" indent="0">
              <a:buNone/>
            </a:pPr>
            <a:r>
              <a:rPr lang="nn-NO" dirty="0"/>
              <a:t>Assume </a:t>
            </a:r>
            <a:r>
              <a:rPr lang="nn-NO" i="1" dirty="0"/>
              <a:t>L</a:t>
            </a:r>
            <a:r>
              <a:rPr lang="nn-NO" dirty="0"/>
              <a:t> is context-free. </a:t>
            </a:r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be the integer in the Pumping Theorem. </a:t>
            </a:r>
          </a:p>
          <a:p>
            <a:pPr marL="457200" lvl="1" indent="0">
              <a:buNone/>
            </a:pPr>
            <a:r>
              <a:rPr lang="en-US" i="1" dirty="0"/>
              <a:t>w</a:t>
            </a:r>
            <a:r>
              <a:rPr lang="en-US" dirty="0"/>
              <a:t> = </a:t>
            </a:r>
            <a:r>
              <a:rPr lang="en-US" dirty="0" smtClean="0"/>
              <a:t>a</a:t>
            </a:r>
            <a:r>
              <a:rPr lang="en-US" i="1" baseline="30000" dirty="0" smtClean="0"/>
              <a:t>N</a:t>
            </a:r>
            <a:r>
              <a:rPr lang="en-US" i="1" dirty="0" smtClean="0"/>
              <a:t>b</a:t>
            </a:r>
            <a:r>
              <a:rPr lang="en-US" i="1" baseline="30000" dirty="0" smtClean="0"/>
              <a:t>N</a:t>
            </a:r>
            <a:r>
              <a:rPr lang="en-US" i="1" dirty="0" smtClean="0"/>
              <a:t>c</a:t>
            </a:r>
            <a:r>
              <a:rPr lang="en-US" i="1" baseline="30000" dirty="0" smtClean="0"/>
              <a:t>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/>
              <a:t>uvxyz</a:t>
            </a:r>
            <a:r>
              <a:rPr lang="en-US" dirty="0"/>
              <a:t>. |</a:t>
            </a:r>
            <a:r>
              <a:rPr lang="pt-BR" i="1" dirty="0"/>
              <a:t>vy</a:t>
            </a:r>
            <a:r>
              <a:rPr lang="pt-BR" dirty="0"/>
              <a:t>| &gt; </a:t>
            </a:r>
            <a:r>
              <a:rPr lang="pt-BR" i="1" dirty="0"/>
              <a:t>0</a:t>
            </a:r>
            <a:r>
              <a:rPr lang="pt-BR" dirty="0"/>
              <a:t> , |</a:t>
            </a:r>
            <a:r>
              <a:rPr lang="pt-BR" i="1" dirty="0"/>
              <a:t>vxy</a:t>
            </a:r>
            <a:r>
              <a:rPr lang="pt-BR" dirty="0"/>
              <a:t>| ≤ </a:t>
            </a:r>
            <a:r>
              <a:rPr lang="pt-BR" i="1" dirty="0"/>
              <a:t>N. </a:t>
            </a:r>
          </a:p>
          <a:p>
            <a:pPr marL="457200" lvl="1" indent="0">
              <a:buNone/>
            </a:pPr>
            <a:r>
              <a:rPr lang="pt-BR" i="1" dirty="0"/>
              <a:t>vxy</a:t>
            </a:r>
            <a:r>
              <a:rPr lang="pt-BR" dirty="0"/>
              <a:t> contains at most 2 alphebet(a or b or c or a,b or b,c).</a:t>
            </a:r>
          </a:p>
          <a:p>
            <a:pPr marL="457200" lvl="1" indent="0">
              <a:buNone/>
            </a:pPr>
            <a:r>
              <a:rPr lang="nn-NO" dirty="0" smtClean="0"/>
              <a:t>Show that,</a:t>
            </a:r>
          </a:p>
          <a:p>
            <a:pPr marL="457200" lvl="1" indent="0">
              <a:buNone/>
            </a:pPr>
            <a:r>
              <a:rPr lang="nn-NO" dirty="0"/>
              <a:t>	</a:t>
            </a:r>
            <a:r>
              <a:rPr lang="nn-NO" dirty="0" smtClean="0"/>
              <a:t>For </a:t>
            </a:r>
            <a:r>
              <a:rPr lang="nn-NO" dirty="0"/>
              <a:t>all cases</a:t>
            </a:r>
            <a:r>
              <a:rPr lang="nn-NO" i="1" dirty="0"/>
              <a:t>, </a:t>
            </a:r>
            <a:r>
              <a:rPr lang="nn-NO" dirty="0" smtClean="0"/>
              <a:t>can find</a:t>
            </a:r>
            <a:r>
              <a:rPr lang="nn-NO" i="1" dirty="0" smtClean="0"/>
              <a:t> i </a:t>
            </a:r>
            <a:r>
              <a:rPr lang="nn-NO" dirty="0" smtClean="0"/>
              <a:t>such that </a:t>
            </a:r>
            <a:r>
              <a:rPr lang="nn-NO" i="1" dirty="0" smtClean="0"/>
              <a:t>uv</a:t>
            </a:r>
            <a:r>
              <a:rPr lang="nn-NO" i="1" baseline="30000" dirty="0" smtClean="0"/>
              <a:t>i</a:t>
            </a:r>
            <a:r>
              <a:rPr lang="nn-NO" i="1" dirty="0" smtClean="0"/>
              <a:t>xy</a:t>
            </a:r>
            <a:r>
              <a:rPr lang="nn-NO" i="1" baseline="30000" dirty="0"/>
              <a:t>i</a:t>
            </a:r>
            <a:r>
              <a:rPr lang="nn-NO" i="1" dirty="0" smtClean="0"/>
              <a:t>z </a:t>
            </a:r>
            <a:r>
              <a:rPr lang="nn-NO" dirty="0"/>
              <a:t>is not in</a:t>
            </a:r>
            <a:r>
              <a:rPr lang="nn-NO" i="1" dirty="0"/>
              <a:t> L.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lphaLcParenR" startAt="3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071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of the following languages L, state whether L is </a:t>
            </a:r>
            <a:r>
              <a:rPr lang="en-US" dirty="0" smtClean="0"/>
              <a:t>context-free </a:t>
            </a:r>
            <a:r>
              <a:rPr lang="en-US" dirty="0"/>
              <a:t>or </a:t>
            </a:r>
            <a:r>
              <a:rPr lang="en-US" dirty="0" smtClean="0"/>
              <a:t>not.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{</a:t>
            </a:r>
            <a:r>
              <a:rPr lang="en-US" i="1" dirty="0" smtClean="0"/>
              <a:t>a</a:t>
            </a:r>
            <a:r>
              <a:rPr lang="en-US" i="1" baseline="30000" dirty="0" smtClean="0"/>
              <a:t>i</a:t>
            </a:r>
            <a:r>
              <a:rPr lang="en-US" i="1" dirty="0" smtClean="0"/>
              <a:t>b</a:t>
            </a:r>
            <a:r>
              <a:rPr lang="en-US" i="1" baseline="30000" dirty="0" smtClean="0"/>
              <a:t>j</a:t>
            </a:r>
            <a:r>
              <a:rPr lang="en-US" i="1" dirty="0" smtClean="0"/>
              <a:t>c</a:t>
            </a:r>
            <a:r>
              <a:rPr lang="en-US" i="1" baseline="30000" dirty="0" smtClean="0"/>
              <a:t>k</a:t>
            </a:r>
            <a:r>
              <a:rPr lang="en-US" dirty="0" smtClean="0"/>
              <a:t> </a:t>
            </a:r>
            <a:r>
              <a:rPr lang="en-US" i="1" dirty="0"/>
              <a:t>: i</a:t>
            </a:r>
            <a:r>
              <a:rPr lang="en-US" dirty="0"/>
              <a:t> + </a:t>
            </a:r>
            <a:r>
              <a:rPr lang="en-US" i="1" dirty="0"/>
              <a:t>j</a:t>
            </a:r>
            <a:r>
              <a:rPr lang="en-US" dirty="0"/>
              <a:t> =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 ≥ </a:t>
            </a:r>
            <a:r>
              <a:rPr lang="en-US" i="1" dirty="0"/>
              <a:t>0</a:t>
            </a:r>
            <a:r>
              <a:rPr lang="en-US" dirty="0" smtClean="0"/>
              <a:t>} Context-Free.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nn-NO" dirty="0"/>
              <a:t>{</a:t>
            </a:r>
            <a:r>
              <a:rPr lang="nn-NO" i="1" dirty="0" smtClean="0"/>
              <a:t>a</a:t>
            </a:r>
            <a:r>
              <a:rPr lang="nn-NO" i="1" baseline="30000" dirty="0" smtClean="0"/>
              <a:t>i</a:t>
            </a:r>
            <a:r>
              <a:rPr lang="nn-NO" i="1" dirty="0" smtClean="0"/>
              <a:t>b</a:t>
            </a:r>
            <a:r>
              <a:rPr lang="nn-NO" i="1" baseline="30000" dirty="0" smtClean="0"/>
              <a:t>i</a:t>
            </a:r>
            <a:r>
              <a:rPr lang="nn-NO" i="1" dirty="0" smtClean="0"/>
              <a:t>c</a:t>
            </a:r>
            <a:r>
              <a:rPr lang="nn-NO" i="1" baseline="30000" dirty="0" smtClean="0"/>
              <a:t>2i</a:t>
            </a:r>
            <a:r>
              <a:rPr lang="nn-NO" i="1" dirty="0" smtClean="0"/>
              <a:t> </a:t>
            </a:r>
            <a:r>
              <a:rPr lang="nn-NO" dirty="0"/>
              <a:t>: </a:t>
            </a:r>
            <a:r>
              <a:rPr lang="nn-NO" i="1" dirty="0"/>
              <a:t>i </a:t>
            </a:r>
            <a:r>
              <a:rPr lang="nn-NO" dirty="0"/>
              <a:t>≥ </a:t>
            </a:r>
            <a:r>
              <a:rPr lang="nn-NO" i="1" dirty="0"/>
              <a:t>0</a:t>
            </a:r>
            <a:r>
              <a:rPr lang="nn-NO" dirty="0" smtClean="0"/>
              <a:t>} Not Context-Free.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/>
              <a:t>{</a:t>
            </a:r>
            <a:r>
              <a:rPr lang="pl-PL" i="1" dirty="0" smtClean="0"/>
              <a:t>a</a:t>
            </a:r>
            <a:r>
              <a:rPr lang="pl-PL" i="1" baseline="30000" dirty="0" smtClean="0"/>
              <a:t>i</a:t>
            </a:r>
            <a:r>
              <a:rPr lang="pl-PL" i="1" dirty="0" smtClean="0"/>
              <a:t>b</a:t>
            </a:r>
            <a:r>
              <a:rPr lang="pl-PL" i="1" baseline="30000" dirty="0" smtClean="0"/>
              <a:t>j</a:t>
            </a:r>
            <a:r>
              <a:rPr lang="pl-PL" i="1" dirty="0" smtClean="0"/>
              <a:t>c</a:t>
            </a:r>
            <a:r>
              <a:rPr lang="pl-PL" i="1" baseline="30000" dirty="0" smtClean="0"/>
              <a:t>k</a:t>
            </a:r>
            <a:r>
              <a:rPr lang="pl-PL" dirty="0" smtClean="0"/>
              <a:t> </a:t>
            </a:r>
            <a:r>
              <a:rPr lang="pl-PL" dirty="0"/>
              <a:t>: </a:t>
            </a:r>
            <a:r>
              <a:rPr lang="pl-PL" i="1" dirty="0"/>
              <a:t>j</a:t>
            </a:r>
            <a:r>
              <a:rPr lang="pl-PL" dirty="0"/>
              <a:t> = max(</a:t>
            </a:r>
            <a:r>
              <a:rPr lang="pl-PL" i="1" dirty="0"/>
              <a:t>i</a:t>
            </a:r>
            <a:r>
              <a:rPr lang="pl-PL" dirty="0"/>
              <a:t>, </a:t>
            </a:r>
            <a:r>
              <a:rPr lang="pl-PL" i="1" dirty="0"/>
              <a:t>k</a:t>
            </a:r>
            <a:r>
              <a:rPr lang="pl-PL" dirty="0"/>
              <a:t>), </a:t>
            </a:r>
            <a:r>
              <a:rPr lang="pl-PL" i="1" dirty="0"/>
              <a:t>i</a:t>
            </a:r>
            <a:r>
              <a:rPr lang="pl-PL" dirty="0"/>
              <a:t>, </a:t>
            </a:r>
            <a:r>
              <a:rPr lang="pl-PL" i="1" dirty="0"/>
              <a:t>j</a:t>
            </a:r>
            <a:r>
              <a:rPr lang="pl-PL" dirty="0"/>
              <a:t>, </a:t>
            </a:r>
            <a:r>
              <a:rPr lang="pl-PL" i="1" dirty="0"/>
              <a:t>k</a:t>
            </a:r>
            <a:r>
              <a:rPr lang="pl-PL" dirty="0"/>
              <a:t> ≥ </a:t>
            </a:r>
            <a:r>
              <a:rPr lang="pl-PL" i="1" dirty="0"/>
              <a:t>0</a:t>
            </a:r>
            <a:r>
              <a:rPr lang="pl-PL" dirty="0" smtClean="0"/>
              <a:t>}</a:t>
            </a:r>
            <a:r>
              <a:rPr lang="en-US" dirty="0" smtClean="0"/>
              <a:t> Not Context-Free.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1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Closure Property of CFL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4" y="1818958"/>
            <a:ext cx="7467600" cy="2381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4" y="4328477"/>
            <a:ext cx="9144000" cy="188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0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Property of CFL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closure property of </a:t>
            </a:r>
            <a:r>
              <a:rPr lang="en-US" dirty="0" smtClean="0"/>
              <a:t>CFL </a:t>
            </a:r>
            <a:r>
              <a:rPr lang="en-US" dirty="0"/>
              <a:t>to show that the following languages are context-free. </a:t>
            </a:r>
            <a:endParaRPr lang="en-US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{</a:t>
            </a:r>
            <a:r>
              <a:rPr lang="en-US" i="1" dirty="0" smtClean="0"/>
              <a:t>a</a:t>
            </a:r>
            <a:r>
              <a:rPr lang="en-US" i="1" baseline="30000" dirty="0" smtClean="0"/>
              <a:t>i</a:t>
            </a:r>
            <a:r>
              <a:rPr lang="en-US" i="1" dirty="0" smtClean="0"/>
              <a:t>b</a:t>
            </a:r>
            <a:r>
              <a:rPr lang="en-US" i="1" baseline="30000" dirty="0" smtClean="0"/>
              <a:t>j</a:t>
            </a:r>
            <a:r>
              <a:rPr lang="en-US" i="1" dirty="0" smtClean="0"/>
              <a:t> </a:t>
            </a:r>
            <a:r>
              <a:rPr lang="en-US" dirty="0"/>
              <a:t>: </a:t>
            </a:r>
            <a:r>
              <a:rPr lang="en-US" i="1" dirty="0" smtClean="0"/>
              <a:t>i</a:t>
            </a:r>
            <a:r>
              <a:rPr lang="en-US" dirty="0" smtClean="0"/>
              <a:t> </a:t>
            </a:r>
            <a:r>
              <a:rPr lang="en-US" dirty="0"/>
              <a:t>≠</a:t>
            </a:r>
            <a:r>
              <a:rPr lang="en-US" dirty="0" smtClean="0"/>
              <a:t> </a:t>
            </a:r>
            <a:r>
              <a:rPr lang="en-US" i="1" dirty="0"/>
              <a:t>j</a:t>
            </a:r>
            <a:r>
              <a:rPr lang="en-US" dirty="0" smtClean="0"/>
              <a:t>}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{</a:t>
            </a:r>
            <a:r>
              <a:rPr lang="en-US" i="1" dirty="0" smtClean="0"/>
              <a:t>xx</a:t>
            </a:r>
            <a:r>
              <a:rPr lang="en-US" i="1" baseline="30000" dirty="0" smtClean="0"/>
              <a:t>R</a:t>
            </a:r>
            <a:r>
              <a:rPr lang="en-US" i="1" dirty="0" smtClean="0"/>
              <a:t>yy</a:t>
            </a:r>
            <a:r>
              <a:rPr lang="en-US" i="1" baseline="30000" dirty="0" smtClean="0"/>
              <a:t>R</a:t>
            </a:r>
            <a:r>
              <a:rPr lang="en-US" i="1" dirty="0" smtClean="0"/>
              <a:t>zz</a:t>
            </a:r>
            <a:r>
              <a:rPr lang="en-US" i="1" baseline="30000" dirty="0" smtClean="0"/>
              <a:t>R</a:t>
            </a:r>
            <a:r>
              <a:rPr lang="en-US" i="1" dirty="0" smtClean="0"/>
              <a:t> </a:t>
            </a:r>
            <a:r>
              <a:rPr lang="en-US" dirty="0"/>
              <a:t>: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 ∈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 smtClean="0"/>
              <a:t>}</a:t>
            </a:r>
            <a:r>
              <a:rPr lang="en-US" baseline="30000" dirty="0" smtClean="0"/>
              <a:t>∗</a:t>
            </a:r>
            <a:r>
              <a:rPr lang="en-US" dirty="0"/>
              <a:t>} </a:t>
            </a:r>
            <a:endParaRPr lang="en-US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i="1" dirty="0" smtClean="0"/>
              <a:t>L</a:t>
            </a:r>
            <a:r>
              <a:rPr lang="en-US" dirty="0" smtClean="0"/>
              <a:t> </a:t>
            </a:r>
            <a:r>
              <a:rPr lang="en-US" dirty="0"/>
              <a:t>− </a:t>
            </a:r>
            <a:r>
              <a:rPr lang="en-US" i="1" dirty="0"/>
              <a:t>R</a:t>
            </a:r>
            <a:r>
              <a:rPr lang="en-US" dirty="0"/>
              <a:t>, where </a:t>
            </a:r>
            <a:r>
              <a:rPr lang="en-US" i="1" dirty="0"/>
              <a:t>L</a:t>
            </a:r>
            <a:r>
              <a:rPr lang="en-US" dirty="0"/>
              <a:t> is context-free and </a:t>
            </a:r>
            <a:r>
              <a:rPr lang="en-US" i="1" dirty="0"/>
              <a:t>R</a:t>
            </a:r>
            <a:r>
              <a:rPr lang="en-US" dirty="0"/>
              <a:t> is regular.</a:t>
            </a:r>
          </a:p>
        </p:txBody>
      </p:sp>
    </p:spTree>
    <p:extLst>
      <p:ext uri="{BB962C8B-B14F-4D97-AF65-F5344CB8AC3E}">
        <p14:creationId xmlns:p14="http://schemas.microsoft.com/office/powerpoint/2010/main" val="96386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Property of CFL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closure property of </a:t>
            </a:r>
            <a:r>
              <a:rPr lang="en-US" dirty="0" smtClean="0"/>
              <a:t>CFL </a:t>
            </a:r>
            <a:r>
              <a:rPr lang="en-US" dirty="0"/>
              <a:t>to show that the following languages are context-free. </a:t>
            </a:r>
            <a:endParaRPr lang="en-US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 </a:t>
            </a:r>
            <a:r>
              <a:rPr lang="en-US" i="1" dirty="0" smtClean="0"/>
              <a:t>L</a:t>
            </a:r>
            <a:r>
              <a:rPr lang="en-US" dirty="0" smtClean="0"/>
              <a:t> = {</a:t>
            </a:r>
            <a:r>
              <a:rPr lang="en-US" i="1" dirty="0" smtClean="0"/>
              <a:t>a</a:t>
            </a:r>
            <a:r>
              <a:rPr lang="en-US" i="1" baseline="30000" dirty="0" smtClean="0"/>
              <a:t>i</a:t>
            </a:r>
            <a:r>
              <a:rPr lang="en-US" i="1" dirty="0" smtClean="0"/>
              <a:t>b</a:t>
            </a:r>
            <a:r>
              <a:rPr lang="en-US" i="1" baseline="30000" dirty="0" smtClean="0"/>
              <a:t>j</a:t>
            </a:r>
            <a:r>
              <a:rPr lang="en-US" i="1" dirty="0" smtClean="0"/>
              <a:t> </a:t>
            </a:r>
            <a:r>
              <a:rPr lang="en-US" dirty="0"/>
              <a:t>: </a:t>
            </a:r>
            <a:r>
              <a:rPr lang="en-US" i="1" dirty="0" smtClean="0"/>
              <a:t>i</a:t>
            </a:r>
            <a:r>
              <a:rPr lang="en-US" dirty="0" smtClean="0"/>
              <a:t> </a:t>
            </a:r>
            <a:r>
              <a:rPr lang="en-US" dirty="0"/>
              <a:t>≠</a:t>
            </a:r>
            <a:r>
              <a:rPr lang="en-US" dirty="0" smtClean="0"/>
              <a:t> </a:t>
            </a:r>
            <a:r>
              <a:rPr lang="en-US" i="1" dirty="0"/>
              <a:t>j</a:t>
            </a:r>
            <a:r>
              <a:rPr lang="en-US" dirty="0" smtClean="0"/>
              <a:t>}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xx</a:t>
            </a:r>
            <a:r>
              <a:rPr lang="en-US" i="1" baseline="30000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yy</a:t>
            </a:r>
            <a:r>
              <a:rPr lang="en-US" i="1" baseline="30000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zz</a:t>
            </a:r>
            <a:r>
              <a:rPr lang="en-US" i="1" baseline="30000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z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∈ {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r>
              <a:rPr lang="en-US" baseline="30000" dirty="0" smtClean="0">
                <a:solidFill>
                  <a:schemeClr val="bg1">
                    <a:lumMod val="75000"/>
                  </a:schemeClr>
                </a:solidFill>
              </a:rPr>
              <a:t>∗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−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where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is context-free and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is regular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 smtClean="0"/>
              <a:t>L</a:t>
            </a:r>
            <a:r>
              <a:rPr lang="en-US" dirty="0" smtClean="0"/>
              <a:t> is the union of:</a:t>
            </a:r>
            <a:endParaRPr lang="en-US" dirty="0"/>
          </a:p>
          <a:p>
            <a:pPr marL="457200" lvl="1" indent="0">
              <a:buNone/>
            </a:pPr>
            <a:r>
              <a:rPr lang="en-US" i="1" dirty="0" smtClean="0"/>
              <a:t>L</a:t>
            </a:r>
            <a:r>
              <a:rPr lang="en-US" i="1" baseline="-25000" dirty="0" smtClean="0"/>
              <a:t>1</a:t>
            </a:r>
            <a:r>
              <a:rPr lang="en-US" dirty="0" smtClean="0"/>
              <a:t> = </a:t>
            </a:r>
            <a:r>
              <a:rPr lang="en-US" dirty="0"/>
              <a:t>{</a:t>
            </a:r>
            <a:r>
              <a:rPr lang="en-US" i="1" dirty="0"/>
              <a:t>a</a:t>
            </a:r>
            <a:r>
              <a:rPr lang="en-US" i="1" baseline="30000" dirty="0"/>
              <a:t>i</a:t>
            </a:r>
            <a:r>
              <a:rPr lang="en-US" i="1" dirty="0"/>
              <a:t>b</a:t>
            </a:r>
            <a:r>
              <a:rPr lang="en-US" i="1" baseline="30000" dirty="0"/>
              <a:t>j</a:t>
            </a:r>
            <a:r>
              <a:rPr lang="en-US" i="1" dirty="0"/>
              <a:t> </a:t>
            </a:r>
            <a:r>
              <a:rPr lang="en-US" dirty="0"/>
              <a:t>: </a:t>
            </a:r>
            <a:r>
              <a:rPr lang="en-US" i="1" dirty="0"/>
              <a:t>i</a:t>
            </a:r>
            <a:r>
              <a:rPr lang="en-US" dirty="0"/>
              <a:t> </a:t>
            </a:r>
            <a:r>
              <a:rPr lang="en-US" dirty="0" smtClean="0"/>
              <a:t>&gt; </a:t>
            </a:r>
            <a:r>
              <a:rPr lang="en-US" i="1" dirty="0"/>
              <a:t>j</a:t>
            </a: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i="1" dirty="0" smtClean="0"/>
              <a:t>L</a:t>
            </a:r>
            <a:r>
              <a:rPr lang="en-US" i="1" baseline="-25000" dirty="0" smtClean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= </a:t>
            </a:r>
            <a:r>
              <a:rPr lang="en-US" dirty="0"/>
              <a:t>{</a:t>
            </a:r>
            <a:r>
              <a:rPr lang="en-US" i="1" dirty="0"/>
              <a:t>a</a:t>
            </a:r>
            <a:r>
              <a:rPr lang="en-US" i="1" baseline="30000" dirty="0"/>
              <a:t>i</a:t>
            </a:r>
            <a:r>
              <a:rPr lang="en-US" i="1" dirty="0"/>
              <a:t>b</a:t>
            </a:r>
            <a:r>
              <a:rPr lang="en-US" i="1" baseline="30000" dirty="0"/>
              <a:t>j</a:t>
            </a:r>
            <a:r>
              <a:rPr lang="en-US" i="1" dirty="0"/>
              <a:t> </a:t>
            </a:r>
            <a:r>
              <a:rPr lang="en-US" dirty="0"/>
              <a:t>: </a:t>
            </a:r>
            <a:r>
              <a:rPr lang="en-US" i="1" dirty="0"/>
              <a:t>i</a:t>
            </a:r>
            <a:r>
              <a:rPr lang="en-US" dirty="0"/>
              <a:t> </a:t>
            </a:r>
            <a:r>
              <a:rPr lang="en-US" dirty="0" smtClean="0"/>
              <a:t>&lt; </a:t>
            </a:r>
            <a:r>
              <a:rPr lang="en-US" i="1" dirty="0"/>
              <a:t>j</a:t>
            </a: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58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Property of CFL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closure property of </a:t>
            </a:r>
            <a:r>
              <a:rPr lang="en-US" dirty="0" smtClean="0"/>
              <a:t>CFL </a:t>
            </a:r>
            <a:r>
              <a:rPr lang="en-US" dirty="0"/>
              <a:t>to show that the following languages are context-free. </a:t>
            </a:r>
            <a:endParaRPr lang="en-US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{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i="1" baseline="30000" dirty="0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b</a:t>
            </a:r>
            <a:r>
              <a:rPr lang="en-US" i="1" baseline="30000" dirty="0" smtClean="0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≠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{</a:t>
            </a:r>
            <a:r>
              <a:rPr lang="en-US" i="1" dirty="0" smtClean="0"/>
              <a:t>xx</a:t>
            </a:r>
            <a:r>
              <a:rPr lang="en-US" i="1" baseline="30000" dirty="0" smtClean="0"/>
              <a:t>R</a:t>
            </a:r>
            <a:r>
              <a:rPr lang="en-US" i="1" dirty="0" smtClean="0"/>
              <a:t>yy</a:t>
            </a:r>
            <a:r>
              <a:rPr lang="en-US" i="1" baseline="30000" dirty="0" smtClean="0"/>
              <a:t>R</a:t>
            </a:r>
            <a:r>
              <a:rPr lang="en-US" i="1" dirty="0" smtClean="0"/>
              <a:t>zz</a:t>
            </a:r>
            <a:r>
              <a:rPr lang="en-US" i="1" baseline="30000" dirty="0" smtClean="0"/>
              <a:t>R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 ∈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 smtClean="0"/>
              <a:t>}</a:t>
            </a:r>
            <a:r>
              <a:rPr lang="en-US" baseline="30000" dirty="0" smtClean="0"/>
              <a:t>∗</a:t>
            </a:r>
            <a:r>
              <a:rPr lang="en-US" dirty="0"/>
              <a:t>} </a:t>
            </a:r>
            <a:endParaRPr lang="en-US" dirty="0" smtClean="0"/>
          </a:p>
          <a:p>
            <a:pPr marL="914400" lvl="1" indent="-457200">
              <a:buFont typeface="+mj-lt"/>
              <a:buAutoNum type="alphaLcParenR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−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where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is context-free and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is regular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i="1" dirty="0" smtClean="0"/>
              <a:t>L</a:t>
            </a:r>
            <a:r>
              <a:rPr lang="en-US" dirty="0" smtClean="0"/>
              <a:t>’ = {</a:t>
            </a:r>
            <a:r>
              <a:rPr lang="en-US" i="1" dirty="0" smtClean="0"/>
              <a:t>w</a:t>
            </a:r>
            <a:r>
              <a:rPr lang="en-US" i="1" dirty="0"/>
              <a:t>w</a:t>
            </a:r>
            <a:r>
              <a:rPr lang="en-US" i="1" baseline="30000" dirty="0" smtClean="0"/>
              <a:t>R</a:t>
            </a:r>
            <a:r>
              <a:rPr lang="en-US" i="1" dirty="0" smtClean="0"/>
              <a:t> </a:t>
            </a:r>
            <a:r>
              <a:rPr lang="en-US" dirty="0"/>
              <a:t>: </a:t>
            </a:r>
            <a:r>
              <a:rPr lang="en-US" i="1" dirty="0" smtClean="0"/>
              <a:t>w </a:t>
            </a:r>
            <a:r>
              <a:rPr lang="en-US" dirty="0" smtClean="0"/>
              <a:t>∈ </a:t>
            </a:r>
            <a:r>
              <a:rPr lang="en-US" dirty="0"/>
              <a:t>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}</a:t>
            </a:r>
            <a:r>
              <a:rPr lang="en-US" baseline="30000" dirty="0"/>
              <a:t>∗</a:t>
            </a:r>
            <a:r>
              <a:rPr lang="en-US" dirty="0"/>
              <a:t>}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78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Property of CFL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Use closure property of CFL </a:t>
                </a:r>
                <a:r>
                  <a:rPr lang="en-US" dirty="0"/>
                  <a:t>to show that the following languages are context-free. </a:t>
                </a:r>
                <a:endParaRPr lang="en-US" dirty="0" smtClean="0"/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{</a:t>
                </a:r>
                <a:r>
                  <a:rPr lang="en-US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a</a:t>
                </a:r>
                <a:r>
                  <a:rPr lang="en-US" i="1" baseline="30000" dirty="0" smtClean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b</a:t>
                </a:r>
                <a:r>
                  <a:rPr lang="en-US" i="1" baseline="30000" dirty="0" smtClean="0">
                    <a:solidFill>
                      <a:schemeClr val="bg1">
                        <a:lumMod val="75000"/>
                      </a:schemeClr>
                    </a:solidFill>
                  </a:rPr>
                  <a:t>j</a:t>
                </a:r>
                <a:r>
                  <a:rPr lang="en-US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: </a:t>
                </a:r>
                <a:r>
                  <a:rPr lang="en-US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i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≠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i="1" dirty="0">
                    <a:solidFill>
                      <a:schemeClr val="bg1">
                        <a:lumMod val="75000"/>
                      </a:schemeClr>
                    </a:solidFill>
                  </a:rPr>
                  <a:t>j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}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{</a:t>
                </a:r>
                <a:r>
                  <a:rPr lang="en-US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xx</a:t>
                </a:r>
                <a:r>
                  <a:rPr lang="en-US" i="1" baseline="30000" dirty="0" smtClean="0">
                    <a:solidFill>
                      <a:schemeClr val="bg1">
                        <a:lumMod val="75000"/>
                      </a:schemeClr>
                    </a:solidFill>
                  </a:rPr>
                  <a:t>R</a:t>
                </a:r>
                <a:r>
                  <a:rPr lang="en-US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yy</a:t>
                </a:r>
                <a:r>
                  <a:rPr lang="en-US" i="1" baseline="30000" dirty="0" smtClean="0">
                    <a:solidFill>
                      <a:schemeClr val="bg1">
                        <a:lumMod val="75000"/>
                      </a:schemeClr>
                    </a:solidFill>
                  </a:rPr>
                  <a:t>R</a:t>
                </a:r>
                <a:r>
                  <a:rPr lang="en-US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zz</a:t>
                </a:r>
                <a:r>
                  <a:rPr lang="en-US" i="1" baseline="30000" dirty="0" smtClean="0">
                    <a:solidFill>
                      <a:schemeClr val="bg1">
                        <a:lumMod val="75000"/>
                      </a:schemeClr>
                    </a:solidFill>
                  </a:rPr>
                  <a:t>R</a:t>
                </a:r>
                <a:r>
                  <a:rPr lang="en-US" i="1" dirty="0" smtClean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: </a:t>
                </a:r>
                <a:r>
                  <a:rPr lang="en-US" i="1" dirty="0">
                    <a:solidFill>
                      <a:schemeClr val="bg1">
                        <a:lumMod val="75000"/>
                      </a:schemeClr>
                    </a:solidFill>
                  </a:rPr>
                  <a:t>x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en-US" i="1" dirty="0">
                    <a:solidFill>
                      <a:schemeClr val="bg1">
                        <a:lumMod val="75000"/>
                      </a:schemeClr>
                    </a:solidFill>
                  </a:rPr>
                  <a:t>y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en-US" i="1" dirty="0">
                    <a:solidFill>
                      <a:schemeClr val="bg1">
                        <a:lumMod val="75000"/>
                      </a:schemeClr>
                    </a:solidFill>
                  </a:rPr>
                  <a:t>z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∈ {</a:t>
                </a:r>
                <a:r>
                  <a:rPr lang="en-US" i="1" dirty="0">
                    <a:solidFill>
                      <a:schemeClr val="bg1">
                        <a:lumMod val="75000"/>
                      </a:schemeClr>
                    </a:solidFill>
                  </a:rPr>
                  <a:t>a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en-US" i="1" dirty="0">
                    <a:solidFill>
                      <a:schemeClr val="bg1">
                        <a:lumMod val="75000"/>
                      </a:schemeClr>
                    </a:solidFill>
                  </a:rPr>
                  <a:t>b</a:t>
                </a: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</a:rPr>
                  <a:t>}</a:t>
                </a:r>
                <a:r>
                  <a:rPr lang="en-US" baseline="30000" dirty="0" smtClean="0">
                    <a:solidFill>
                      <a:schemeClr val="bg1">
                        <a:lumMod val="75000"/>
                      </a:schemeClr>
                    </a:solidFill>
                  </a:rPr>
                  <a:t>∗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} </a:t>
                </a:r>
                <a:endParaRPr lang="en-US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dirty="0"/>
                  <a:t> </a:t>
                </a:r>
                <a:r>
                  <a:rPr lang="en-US" i="1" dirty="0" smtClean="0"/>
                  <a:t>L</a:t>
                </a:r>
                <a:r>
                  <a:rPr lang="en-US" dirty="0" smtClean="0"/>
                  <a:t> </a:t>
                </a:r>
                <a:r>
                  <a:rPr lang="en-US" dirty="0"/>
                  <a:t>− </a:t>
                </a:r>
                <a:r>
                  <a:rPr lang="en-US" i="1" dirty="0"/>
                  <a:t>R</a:t>
                </a:r>
                <a:r>
                  <a:rPr lang="en-US" dirty="0"/>
                  <a:t>, where </a:t>
                </a:r>
                <a:r>
                  <a:rPr lang="en-US" i="1" dirty="0"/>
                  <a:t>L</a:t>
                </a:r>
                <a:r>
                  <a:rPr lang="en-US" dirty="0"/>
                  <a:t> is context-free and </a:t>
                </a:r>
                <a:r>
                  <a:rPr lang="en-US" i="1" dirty="0"/>
                  <a:t>R</a:t>
                </a:r>
                <a:r>
                  <a:rPr lang="en-US" dirty="0"/>
                  <a:t> is regular</a:t>
                </a:r>
                <a:r>
                  <a:rPr lang="en-US" dirty="0" smtClean="0"/>
                  <a:t>.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i="1" dirty="0" smtClean="0"/>
                  <a:t>L – R</a:t>
                </a:r>
              </a:p>
              <a:p>
                <a:pPr marL="457200" lvl="1" indent="0">
                  <a:buNone/>
                </a:pPr>
                <a:r>
                  <a:rPr lang="en-US" i="1" dirty="0" smtClean="0"/>
                  <a:t>L </a:t>
                </a:r>
                <a:r>
                  <a:rPr lang="en-US" i="1" dirty="0"/>
                  <a:t>∩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2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39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Context-Free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Pumping Theorem</a:t>
            </a:r>
          </a:p>
          <a:p>
            <a:endParaRPr lang="en-US" dirty="0"/>
          </a:p>
          <a:p>
            <a:r>
              <a:rPr lang="en-US" dirty="0" smtClean="0"/>
              <a:t>Closure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3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</a:t>
            </a:r>
            <a:r>
              <a:rPr lang="en-US" dirty="0" smtClean="0"/>
              <a:t>Theorem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2082006"/>
            <a:ext cx="7753350" cy="3838575"/>
          </a:xfrm>
        </p:spPr>
      </p:pic>
    </p:spTree>
    <p:extLst>
      <p:ext uri="{BB962C8B-B14F-4D97-AF65-F5344CB8AC3E}">
        <p14:creationId xmlns:p14="http://schemas.microsoft.com/office/powerpoint/2010/main" val="293481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Theorem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267744"/>
            <a:ext cx="7848600" cy="3467100"/>
          </a:xfrm>
        </p:spPr>
      </p:pic>
    </p:spTree>
    <p:extLst>
      <p:ext uri="{BB962C8B-B14F-4D97-AF65-F5344CB8AC3E}">
        <p14:creationId xmlns:p14="http://schemas.microsoft.com/office/powerpoint/2010/main" val="188303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of the following languages L, state whether L is </a:t>
            </a:r>
            <a:r>
              <a:rPr lang="en-US" dirty="0" smtClean="0"/>
              <a:t>context-free </a:t>
            </a:r>
            <a:r>
              <a:rPr lang="en-US" dirty="0"/>
              <a:t>or </a:t>
            </a:r>
            <a:r>
              <a:rPr lang="en-US" dirty="0" smtClean="0"/>
              <a:t>not.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{</a:t>
            </a:r>
            <a:r>
              <a:rPr lang="en-US" i="1" dirty="0" smtClean="0"/>
              <a:t>a</a:t>
            </a:r>
            <a:r>
              <a:rPr lang="en-US" i="1" baseline="30000" dirty="0" smtClean="0"/>
              <a:t>i</a:t>
            </a:r>
            <a:r>
              <a:rPr lang="en-US" i="1" dirty="0" smtClean="0"/>
              <a:t>b</a:t>
            </a:r>
            <a:r>
              <a:rPr lang="en-US" i="1" baseline="30000" dirty="0" smtClean="0"/>
              <a:t>j</a:t>
            </a:r>
            <a:r>
              <a:rPr lang="en-US" i="1" dirty="0" smtClean="0"/>
              <a:t>c</a:t>
            </a:r>
            <a:r>
              <a:rPr lang="en-US" i="1" baseline="30000" dirty="0" smtClean="0"/>
              <a:t>k</a:t>
            </a:r>
            <a:r>
              <a:rPr lang="en-US" dirty="0" smtClean="0"/>
              <a:t> </a:t>
            </a:r>
            <a:r>
              <a:rPr lang="en-US" i="1" dirty="0"/>
              <a:t>: i</a:t>
            </a:r>
            <a:r>
              <a:rPr lang="en-US" dirty="0"/>
              <a:t> + </a:t>
            </a:r>
            <a:r>
              <a:rPr lang="en-US" i="1" dirty="0"/>
              <a:t>j</a:t>
            </a:r>
            <a:r>
              <a:rPr lang="en-US" dirty="0"/>
              <a:t> =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 ≥ </a:t>
            </a:r>
            <a:r>
              <a:rPr lang="en-US" i="1" dirty="0"/>
              <a:t>0</a:t>
            </a:r>
            <a:r>
              <a:rPr lang="en-US" dirty="0" smtClean="0"/>
              <a:t>}</a:t>
            </a:r>
          </a:p>
          <a:p>
            <a:pPr marL="971550" lvl="1" indent="-514350">
              <a:buFont typeface="+mj-lt"/>
              <a:buAutoNum type="alphaLcParenR"/>
            </a:pPr>
            <a:r>
              <a:rPr lang="nn-NO" dirty="0"/>
              <a:t>{</a:t>
            </a:r>
            <a:r>
              <a:rPr lang="nn-NO" i="1" dirty="0" smtClean="0"/>
              <a:t>a</a:t>
            </a:r>
            <a:r>
              <a:rPr lang="nn-NO" i="1" baseline="30000" dirty="0" smtClean="0"/>
              <a:t>i</a:t>
            </a:r>
            <a:r>
              <a:rPr lang="nn-NO" i="1" dirty="0" smtClean="0"/>
              <a:t>b</a:t>
            </a:r>
            <a:r>
              <a:rPr lang="nn-NO" i="1" baseline="30000" dirty="0" smtClean="0"/>
              <a:t>i</a:t>
            </a:r>
            <a:r>
              <a:rPr lang="nn-NO" i="1" dirty="0" smtClean="0"/>
              <a:t>c</a:t>
            </a:r>
            <a:r>
              <a:rPr lang="nn-NO" i="1" baseline="30000" dirty="0" smtClean="0"/>
              <a:t>2i</a:t>
            </a:r>
            <a:r>
              <a:rPr lang="nn-NO" i="1" dirty="0" smtClean="0"/>
              <a:t> </a:t>
            </a:r>
            <a:r>
              <a:rPr lang="nn-NO" dirty="0"/>
              <a:t>: </a:t>
            </a:r>
            <a:r>
              <a:rPr lang="nn-NO" i="1" dirty="0"/>
              <a:t>i </a:t>
            </a:r>
            <a:r>
              <a:rPr lang="nn-NO" dirty="0"/>
              <a:t>≥ </a:t>
            </a:r>
            <a:r>
              <a:rPr lang="nn-NO" i="1" dirty="0"/>
              <a:t>0</a:t>
            </a:r>
            <a:r>
              <a:rPr lang="nn-NO" dirty="0" smtClean="0"/>
              <a:t>}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/>
              <a:t>{</a:t>
            </a:r>
            <a:r>
              <a:rPr lang="pl-PL" i="1" dirty="0" smtClean="0"/>
              <a:t>a</a:t>
            </a:r>
            <a:r>
              <a:rPr lang="pl-PL" i="1" baseline="30000" dirty="0" smtClean="0"/>
              <a:t>i</a:t>
            </a:r>
            <a:r>
              <a:rPr lang="pl-PL" i="1" dirty="0" smtClean="0"/>
              <a:t>b</a:t>
            </a:r>
            <a:r>
              <a:rPr lang="pl-PL" i="1" baseline="30000" dirty="0" smtClean="0"/>
              <a:t>j</a:t>
            </a:r>
            <a:r>
              <a:rPr lang="pl-PL" i="1" dirty="0" smtClean="0"/>
              <a:t>c</a:t>
            </a:r>
            <a:r>
              <a:rPr lang="pl-PL" i="1" baseline="30000" dirty="0" smtClean="0"/>
              <a:t>k</a:t>
            </a:r>
            <a:r>
              <a:rPr lang="pl-PL" dirty="0" smtClean="0"/>
              <a:t> </a:t>
            </a:r>
            <a:r>
              <a:rPr lang="pl-PL" dirty="0"/>
              <a:t>: </a:t>
            </a:r>
            <a:r>
              <a:rPr lang="pl-PL" i="1" dirty="0"/>
              <a:t>j</a:t>
            </a:r>
            <a:r>
              <a:rPr lang="pl-PL" dirty="0"/>
              <a:t> = max(</a:t>
            </a:r>
            <a:r>
              <a:rPr lang="pl-PL" i="1" dirty="0"/>
              <a:t>i</a:t>
            </a:r>
            <a:r>
              <a:rPr lang="pl-PL" dirty="0"/>
              <a:t>, </a:t>
            </a:r>
            <a:r>
              <a:rPr lang="pl-PL" i="1" dirty="0"/>
              <a:t>k</a:t>
            </a:r>
            <a:r>
              <a:rPr lang="pl-PL" dirty="0"/>
              <a:t>), </a:t>
            </a:r>
            <a:r>
              <a:rPr lang="pl-PL" i="1" dirty="0"/>
              <a:t>i</a:t>
            </a:r>
            <a:r>
              <a:rPr lang="pl-PL" dirty="0"/>
              <a:t>, </a:t>
            </a:r>
            <a:r>
              <a:rPr lang="pl-PL" i="1" dirty="0"/>
              <a:t>j</a:t>
            </a:r>
            <a:r>
              <a:rPr lang="pl-PL" dirty="0"/>
              <a:t>, </a:t>
            </a:r>
            <a:r>
              <a:rPr lang="pl-PL" i="1" dirty="0"/>
              <a:t>k</a:t>
            </a:r>
            <a:r>
              <a:rPr lang="pl-PL" dirty="0"/>
              <a:t> ≥ </a:t>
            </a:r>
            <a:r>
              <a:rPr lang="pl-PL" i="1" dirty="0"/>
              <a:t>0</a:t>
            </a:r>
            <a:r>
              <a:rPr lang="pl-PL" dirty="0" smtClean="0"/>
              <a:t>}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Justify </a:t>
            </a:r>
            <a:r>
              <a:rPr lang="en-US" dirty="0"/>
              <a:t>your answer. If context free show a PDA or CFG, if not apply Pumping Lemma for CFL</a:t>
            </a: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of the following languages L, state whether L is </a:t>
            </a:r>
            <a:r>
              <a:rPr lang="en-US" dirty="0" smtClean="0"/>
              <a:t>context-free </a:t>
            </a:r>
            <a:r>
              <a:rPr lang="en-US" dirty="0"/>
              <a:t>or </a:t>
            </a:r>
            <a:r>
              <a:rPr lang="en-US" dirty="0" smtClean="0"/>
              <a:t>not.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{</a:t>
            </a:r>
            <a:r>
              <a:rPr lang="en-US" i="1" dirty="0" smtClean="0"/>
              <a:t>a</a:t>
            </a:r>
            <a:r>
              <a:rPr lang="en-US" i="1" baseline="30000" dirty="0" smtClean="0"/>
              <a:t>i</a:t>
            </a:r>
            <a:r>
              <a:rPr lang="en-US" i="1" dirty="0" smtClean="0"/>
              <a:t>b</a:t>
            </a:r>
            <a:r>
              <a:rPr lang="en-US" i="1" baseline="30000" dirty="0" smtClean="0"/>
              <a:t>j</a:t>
            </a:r>
            <a:r>
              <a:rPr lang="en-US" i="1" dirty="0" smtClean="0"/>
              <a:t>c</a:t>
            </a:r>
            <a:r>
              <a:rPr lang="en-US" i="1" baseline="30000" dirty="0" smtClean="0"/>
              <a:t>k</a:t>
            </a:r>
            <a:r>
              <a:rPr lang="en-US" dirty="0" smtClean="0"/>
              <a:t> </a:t>
            </a:r>
            <a:r>
              <a:rPr lang="en-US" i="1" dirty="0"/>
              <a:t>: i</a:t>
            </a:r>
            <a:r>
              <a:rPr lang="en-US" dirty="0"/>
              <a:t> + </a:t>
            </a:r>
            <a:r>
              <a:rPr lang="en-US" i="1" dirty="0"/>
              <a:t>j</a:t>
            </a:r>
            <a:r>
              <a:rPr lang="en-US" dirty="0"/>
              <a:t> =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 ≥ </a:t>
            </a:r>
            <a:r>
              <a:rPr lang="en-US" i="1" dirty="0"/>
              <a:t>0</a:t>
            </a:r>
            <a:r>
              <a:rPr lang="en-US" dirty="0" smtClean="0"/>
              <a:t>}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Context-free.</a:t>
            </a:r>
          </a:p>
          <a:p>
            <a:pPr marL="457200" lvl="1" indent="0">
              <a:buNone/>
            </a:pPr>
            <a:r>
              <a:rPr lang="en-US" dirty="0" smtClean="0"/>
              <a:t>K = {a, b, c, S}</a:t>
            </a:r>
          </a:p>
          <a:p>
            <a:pPr marL="457200" lvl="1" indent="0">
              <a:buNone/>
            </a:pPr>
            <a:r>
              <a:rPr lang="el-GR" dirty="0" smtClean="0"/>
              <a:t>Σ</a:t>
            </a:r>
            <a:r>
              <a:rPr lang="en-US" dirty="0" smtClean="0"/>
              <a:t> = {a, b, c}</a:t>
            </a:r>
          </a:p>
          <a:p>
            <a:pPr marL="457200" lvl="1" indent="0">
              <a:buNone/>
            </a:pPr>
            <a:r>
              <a:rPr lang="en-US" dirty="0" smtClean="0"/>
              <a:t>R = { S -&gt; aSc, S-&gt; bSc, S -&gt; e}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2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of the following languages L, state whether L is </a:t>
            </a:r>
            <a:r>
              <a:rPr lang="en-US" dirty="0" smtClean="0"/>
              <a:t>context-free </a:t>
            </a:r>
            <a:r>
              <a:rPr lang="en-US" dirty="0"/>
              <a:t>or </a:t>
            </a:r>
            <a:r>
              <a:rPr lang="en-US" dirty="0" smtClean="0"/>
              <a:t>not.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{</a:t>
            </a:r>
            <a:r>
              <a:rPr lang="en-US" i="1" dirty="0" smtClean="0"/>
              <a:t>a</a:t>
            </a:r>
            <a:r>
              <a:rPr lang="en-US" i="1" baseline="30000" dirty="0" smtClean="0"/>
              <a:t>i</a:t>
            </a:r>
            <a:r>
              <a:rPr lang="en-US" i="1" dirty="0" smtClean="0"/>
              <a:t>b</a:t>
            </a:r>
            <a:r>
              <a:rPr lang="en-US" i="1" baseline="30000" dirty="0" smtClean="0"/>
              <a:t>j</a:t>
            </a:r>
            <a:r>
              <a:rPr lang="en-US" i="1" dirty="0" smtClean="0"/>
              <a:t>c</a:t>
            </a:r>
            <a:r>
              <a:rPr lang="en-US" i="1" baseline="30000" dirty="0" smtClean="0"/>
              <a:t>k</a:t>
            </a:r>
            <a:r>
              <a:rPr lang="en-US" dirty="0" smtClean="0"/>
              <a:t> </a:t>
            </a:r>
            <a:r>
              <a:rPr lang="en-US" i="1" dirty="0"/>
              <a:t>: i</a:t>
            </a:r>
            <a:r>
              <a:rPr lang="en-US" dirty="0"/>
              <a:t> + </a:t>
            </a:r>
            <a:r>
              <a:rPr lang="en-US" i="1" dirty="0"/>
              <a:t>j</a:t>
            </a:r>
            <a:r>
              <a:rPr lang="en-US" dirty="0"/>
              <a:t> =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 ≥ </a:t>
            </a:r>
            <a:r>
              <a:rPr lang="en-US" i="1" dirty="0"/>
              <a:t>0</a:t>
            </a:r>
            <a:r>
              <a:rPr lang="en-US" dirty="0" smtClean="0"/>
              <a:t>} Context-Free.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nn-NO" dirty="0"/>
              <a:t>{</a:t>
            </a:r>
            <a:r>
              <a:rPr lang="nn-NO" i="1" dirty="0" smtClean="0"/>
              <a:t>a</a:t>
            </a:r>
            <a:r>
              <a:rPr lang="nn-NO" i="1" baseline="30000" dirty="0" smtClean="0"/>
              <a:t>i</a:t>
            </a:r>
            <a:r>
              <a:rPr lang="nn-NO" i="1" dirty="0" smtClean="0"/>
              <a:t>b</a:t>
            </a:r>
            <a:r>
              <a:rPr lang="nn-NO" i="1" baseline="30000" dirty="0" smtClean="0"/>
              <a:t>i</a:t>
            </a:r>
            <a:r>
              <a:rPr lang="nn-NO" i="1" dirty="0" smtClean="0"/>
              <a:t>c</a:t>
            </a:r>
            <a:r>
              <a:rPr lang="nn-NO" i="1" baseline="30000" dirty="0" smtClean="0"/>
              <a:t>2i</a:t>
            </a:r>
            <a:r>
              <a:rPr lang="nn-NO" i="1" dirty="0" smtClean="0"/>
              <a:t> </a:t>
            </a:r>
            <a:r>
              <a:rPr lang="nn-NO" dirty="0"/>
              <a:t>: </a:t>
            </a:r>
            <a:r>
              <a:rPr lang="nn-NO" i="1" dirty="0"/>
              <a:t>i </a:t>
            </a:r>
            <a:r>
              <a:rPr lang="nn-NO" dirty="0"/>
              <a:t>≥ </a:t>
            </a:r>
            <a:r>
              <a:rPr lang="nn-NO" i="1" dirty="0"/>
              <a:t>0</a:t>
            </a:r>
            <a:r>
              <a:rPr lang="nn-NO" dirty="0" smtClean="0"/>
              <a:t>} Not Context Free.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7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of the following languages L, state whether L is </a:t>
            </a:r>
            <a:r>
              <a:rPr lang="en-US" dirty="0" smtClean="0"/>
              <a:t>context-free </a:t>
            </a:r>
            <a:r>
              <a:rPr lang="en-US" dirty="0"/>
              <a:t>or </a:t>
            </a:r>
            <a:r>
              <a:rPr lang="en-US" dirty="0" smtClean="0"/>
              <a:t>not. </a:t>
            </a:r>
          </a:p>
          <a:p>
            <a:pPr marL="971550" lvl="1" indent="-514350">
              <a:buFont typeface="+mj-lt"/>
              <a:buAutoNum type="alphaLcParenR" startAt="2"/>
            </a:pPr>
            <a:r>
              <a:rPr lang="nn-NO" i="1" dirty="0" smtClean="0"/>
              <a:t>L </a:t>
            </a:r>
            <a:r>
              <a:rPr lang="nn-NO" dirty="0" smtClean="0"/>
              <a:t>= {</a:t>
            </a:r>
            <a:r>
              <a:rPr lang="nn-NO" i="1" dirty="0" smtClean="0"/>
              <a:t>a</a:t>
            </a:r>
            <a:r>
              <a:rPr lang="nn-NO" i="1" baseline="30000" dirty="0" smtClean="0"/>
              <a:t>i</a:t>
            </a:r>
            <a:r>
              <a:rPr lang="nn-NO" i="1" dirty="0" smtClean="0"/>
              <a:t>b</a:t>
            </a:r>
            <a:r>
              <a:rPr lang="nn-NO" i="1" baseline="30000" dirty="0" smtClean="0"/>
              <a:t>i</a:t>
            </a:r>
            <a:r>
              <a:rPr lang="nn-NO" i="1" dirty="0" smtClean="0"/>
              <a:t>c</a:t>
            </a:r>
            <a:r>
              <a:rPr lang="nn-NO" i="1" baseline="30000" dirty="0" smtClean="0"/>
              <a:t>2i</a:t>
            </a:r>
            <a:r>
              <a:rPr lang="nn-NO" i="1" dirty="0" smtClean="0"/>
              <a:t> </a:t>
            </a:r>
            <a:r>
              <a:rPr lang="nn-NO" dirty="0"/>
              <a:t>: </a:t>
            </a:r>
            <a:r>
              <a:rPr lang="nn-NO" i="1" dirty="0"/>
              <a:t>i </a:t>
            </a:r>
            <a:r>
              <a:rPr lang="nn-NO" dirty="0"/>
              <a:t>≥ </a:t>
            </a:r>
            <a:r>
              <a:rPr lang="nn-NO" i="1" dirty="0"/>
              <a:t>0</a:t>
            </a:r>
            <a:r>
              <a:rPr lang="nn-NO" dirty="0" smtClean="0"/>
              <a:t>} Not Context Free.</a:t>
            </a:r>
          </a:p>
          <a:p>
            <a:pPr marL="457200" lvl="1" indent="0">
              <a:buNone/>
            </a:pPr>
            <a:r>
              <a:rPr lang="nn-NO" dirty="0" smtClean="0"/>
              <a:t>Proof.</a:t>
            </a:r>
          </a:p>
          <a:p>
            <a:pPr marL="457200" lvl="1" indent="0">
              <a:buNone/>
            </a:pPr>
            <a:r>
              <a:rPr lang="nn-NO" dirty="0" smtClean="0"/>
              <a:t>Assume </a:t>
            </a:r>
            <a:r>
              <a:rPr lang="nn-NO" i="1" dirty="0" smtClean="0"/>
              <a:t>L</a:t>
            </a:r>
            <a:r>
              <a:rPr lang="nn-NO" dirty="0" smtClean="0"/>
              <a:t> is context-free. </a:t>
            </a:r>
            <a:r>
              <a:rPr lang="en-US" dirty="0"/>
              <a:t>Let </a:t>
            </a:r>
            <a:r>
              <a:rPr lang="en-US" i="1" dirty="0"/>
              <a:t>N</a:t>
            </a:r>
            <a:r>
              <a:rPr lang="en-US" dirty="0"/>
              <a:t> be the integer in the </a:t>
            </a:r>
            <a:r>
              <a:rPr lang="en-US" dirty="0" smtClean="0"/>
              <a:t>Pumping Theorem. </a:t>
            </a:r>
            <a:endParaRPr lang="en-US" dirty="0"/>
          </a:p>
          <a:p>
            <a:pPr marL="457200" lvl="1" indent="0">
              <a:buNone/>
            </a:pPr>
            <a:r>
              <a:rPr lang="en-US" i="1" dirty="0" smtClean="0"/>
              <a:t>w</a:t>
            </a:r>
            <a:r>
              <a:rPr lang="en-US" dirty="0" smtClean="0"/>
              <a:t> = a</a:t>
            </a:r>
            <a:r>
              <a:rPr lang="en-US" i="1" baseline="30000" dirty="0" smtClean="0"/>
              <a:t>N</a:t>
            </a:r>
            <a:r>
              <a:rPr lang="en-US" i="1" dirty="0" smtClean="0"/>
              <a:t>b</a:t>
            </a:r>
            <a:r>
              <a:rPr lang="en-US" i="1" baseline="30000" dirty="0" smtClean="0"/>
              <a:t>N</a:t>
            </a:r>
            <a:r>
              <a:rPr lang="en-US" i="1" dirty="0" smtClean="0"/>
              <a:t>c</a:t>
            </a:r>
            <a:r>
              <a:rPr lang="en-US" i="1" baseline="30000" dirty="0" smtClean="0"/>
              <a:t>2N</a:t>
            </a:r>
            <a:r>
              <a:rPr lang="en-US" dirty="0" smtClean="0"/>
              <a:t> = </a:t>
            </a:r>
            <a:r>
              <a:rPr lang="en-US" i="1" dirty="0" smtClean="0"/>
              <a:t>uvxyz</a:t>
            </a:r>
            <a:r>
              <a:rPr lang="en-US" dirty="0" smtClean="0"/>
              <a:t>. |</a:t>
            </a:r>
            <a:r>
              <a:rPr lang="pt-BR" i="1" dirty="0" smtClean="0"/>
              <a:t>vy</a:t>
            </a:r>
            <a:r>
              <a:rPr lang="pt-BR" dirty="0" smtClean="0"/>
              <a:t>| &gt; </a:t>
            </a:r>
            <a:r>
              <a:rPr lang="pt-BR" i="1" dirty="0" smtClean="0"/>
              <a:t>0</a:t>
            </a:r>
            <a:r>
              <a:rPr lang="pt-BR" dirty="0" smtClean="0"/>
              <a:t> , </a:t>
            </a:r>
            <a:r>
              <a:rPr lang="pt-BR" dirty="0"/>
              <a:t>|</a:t>
            </a:r>
            <a:r>
              <a:rPr lang="pt-BR" i="1" dirty="0"/>
              <a:t>vxy</a:t>
            </a:r>
            <a:r>
              <a:rPr lang="pt-BR" dirty="0"/>
              <a:t>| ≤ </a:t>
            </a:r>
            <a:r>
              <a:rPr lang="pt-BR" i="1" dirty="0" smtClean="0"/>
              <a:t>N. </a:t>
            </a:r>
          </a:p>
          <a:p>
            <a:pPr marL="457200" lvl="1" indent="0">
              <a:buNone/>
            </a:pPr>
            <a:r>
              <a:rPr lang="pt-BR" i="1" dirty="0" smtClean="0"/>
              <a:t>vxy</a:t>
            </a:r>
            <a:r>
              <a:rPr lang="pt-BR" dirty="0" smtClean="0"/>
              <a:t> contains at most 2 alphebet(a or b or c or a,b or b,c).</a:t>
            </a:r>
          </a:p>
          <a:p>
            <a:pPr marL="457200" lvl="1" indent="0">
              <a:buNone/>
            </a:pPr>
            <a:r>
              <a:rPr lang="nn-NO" dirty="0" smtClean="0"/>
              <a:t>Show that,</a:t>
            </a:r>
          </a:p>
          <a:p>
            <a:pPr marL="457200" lvl="1" indent="0">
              <a:buNone/>
            </a:pPr>
            <a:r>
              <a:rPr lang="nn-NO" dirty="0"/>
              <a:t>	</a:t>
            </a:r>
            <a:r>
              <a:rPr lang="nn-NO" dirty="0"/>
              <a:t>For all cases</a:t>
            </a:r>
            <a:r>
              <a:rPr lang="nn-NO" i="1" dirty="0"/>
              <a:t>, </a:t>
            </a:r>
            <a:r>
              <a:rPr lang="nn-NO" dirty="0"/>
              <a:t>can find</a:t>
            </a:r>
            <a:r>
              <a:rPr lang="nn-NO" i="1" dirty="0"/>
              <a:t> i </a:t>
            </a:r>
            <a:r>
              <a:rPr lang="nn-NO" dirty="0"/>
              <a:t>such that </a:t>
            </a:r>
            <a:r>
              <a:rPr lang="nn-NO" i="1" dirty="0"/>
              <a:t>uv</a:t>
            </a:r>
            <a:r>
              <a:rPr lang="nn-NO" i="1" baseline="30000" dirty="0"/>
              <a:t>i</a:t>
            </a:r>
            <a:r>
              <a:rPr lang="nn-NO" i="1" dirty="0"/>
              <a:t>xy</a:t>
            </a:r>
            <a:r>
              <a:rPr lang="nn-NO" i="1" baseline="30000" dirty="0"/>
              <a:t>i</a:t>
            </a:r>
            <a:r>
              <a:rPr lang="nn-NO" i="1" dirty="0"/>
              <a:t>z </a:t>
            </a:r>
            <a:r>
              <a:rPr lang="nn-NO" dirty="0"/>
              <a:t>is not in</a:t>
            </a:r>
            <a:r>
              <a:rPr lang="nn-NO" i="1" dirty="0"/>
              <a:t> L.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725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of the following languages L, state whether L is </a:t>
            </a:r>
            <a:r>
              <a:rPr lang="en-US" dirty="0" smtClean="0"/>
              <a:t>context-free </a:t>
            </a:r>
            <a:r>
              <a:rPr lang="en-US" dirty="0"/>
              <a:t>or </a:t>
            </a:r>
            <a:r>
              <a:rPr lang="en-US" dirty="0" smtClean="0"/>
              <a:t>not.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{</a:t>
            </a:r>
            <a:r>
              <a:rPr lang="en-US" i="1" dirty="0" smtClean="0"/>
              <a:t>a</a:t>
            </a:r>
            <a:r>
              <a:rPr lang="en-US" i="1" baseline="30000" dirty="0" smtClean="0"/>
              <a:t>i</a:t>
            </a:r>
            <a:r>
              <a:rPr lang="en-US" i="1" dirty="0" smtClean="0"/>
              <a:t>b</a:t>
            </a:r>
            <a:r>
              <a:rPr lang="en-US" i="1" baseline="30000" dirty="0" smtClean="0"/>
              <a:t>j</a:t>
            </a:r>
            <a:r>
              <a:rPr lang="en-US" i="1" dirty="0" smtClean="0"/>
              <a:t>c</a:t>
            </a:r>
            <a:r>
              <a:rPr lang="en-US" i="1" baseline="30000" dirty="0" smtClean="0"/>
              <a:t>k</a:t>
            </a:r>
            <a:r>
              <a:rPr lang="en-US" dirty="0" smtClean="0"/>
              <a:t> </a:t>
            </a:r>
            <a:r>
              <a:rPr lang="en-US" i="1" dirty="0"/>
              <a:t>: i</a:t>
            </a:r>
            <a:r>
              <a:rPr lang="en-US" dirty="0"/>
              <a:t> + </a:t>
            </a:r>
            <a:r>
              <a:rPr lang="en-US" i="1" dirty="0"/>
              <a:t>j</a:t>
            </a:r>
            <a:r>
              <a:rPr lang="en-US" dirty="0"/>
              <a:t> =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 ≥ </a:t>
            </a:r>
            <a:r>
              <a:rPr lang="en-US" i="1" dirty="0"/>
              <a:t>0</a:t>
            </a:r>
            <a:r>
              <a:rPr lang="en-US" dirty="0" smtClean="0"/>
              <a:t>} Context-Free.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nn-NO" dirty="0"/>
              <a:t>{</a:t>
            </a:r>
            <a:r>
              <a:rPr lang="nn-NO" i="1" dirty="0" smtClean="0"/>
              <a:t>a</a:t>
            </a:r>
            <a:r>
              <a:rPr lang="nn-NO" i="1" baseline="30000" dirty="0" smtClean="0"/>
              <a:t>i</a:t>
            </a:r>
            <a:r>
              <a:rPr lang="nn-NO" i="1" dirty="0" smtClean="0"/>
              <a:t>b</a:t>
            </a:r>
            <a:r>
              <a:rPr lang="nn-NO" i="1" baseline="30000" dirty="0" smtClean="0"/>
              <a:t>i</a:t>
            </a:r>
            <a:r>
              <a:rPr lang="nn-NO" i="1" dirty="0" smtClean="0"/>
              <a:t>c</a:t>
            </a:r>
            <a:r>
              <a:rPr lang="nn-NO" i="1" baseline="30000" dirty="0" smtClean="0"/>
              <a:t>2i</a:t>
            </a:r>
            <a:r>
              <a:rPr lang="nn-NO" i="1" dirty="0" smtClean="0"/>
              <a:t> </a:t>
            </a:r>
            <a:r>
              <a:rPr lang="nn-NO" dirty="0"/>
              <a:t>: </a:t>
            </a:r>
            <a:r>
              <a:rPr lang="nn-NO" i="1" dirty="0"/>
              <a:t>i </a:t>
            </a:r>
            <a:r>
              <a:rPr lang="nn-NO" dirty="0"/>
              <a:t>≥ </a:t>
            </a:r>
            <a:r>
              <a:rPr lang="nn-NO" i="1" dirty="0"/>
              <a:t>0</a:t>
            </a:r>
            <a:r>
              <a:rPr lang="nn-NO" dirty="0" smtClean="0"/>
              <a:t>} Not Context-Free.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pl-PL" dirty="0"/>
              <a:t>{</a:t>
            </a:r>
            <a:r>
              <a:rPr lang="pl-PL" i="1" dirty="0" smtClean="0"/>
              <a:t>a</a:t>
            </a:r>
            <a:r>
              <a:rPr lang="pl-PL" i="1" baseline="30000" dirty="0" smtClean="0"/>
              <a:t>i</a:t>
            </a:r>
            <a:r>
              <a:rPr lang="pl-PL" i="1" dirty="0" smtClean="0"/>
              <a:t>b</a:t>
            </a:r>
            <a:r>
              <a:rPr lang="pl-PL" i="1" baseline="30000" dirty="0" smtClean="0"/>
              <a:t>j</a:t>
            </a:r>
            <a:r>
              <a:rPr lang="pl-PL" i="1" dirty="0" smtClean="0"/>
              <a:t>c</a:t>
            </a:r>
            <a:r>
              <a:rPr lang="pl-PL" i="1" baseline="30000" dirty="0" smtClean="0"/>
              <a:t>k</a:t>
            </a:r>
            <a:r>
              <a:rPr lang="pl-PL" dirty="0" smtClean="0"/>
              <a:t> </a:t>
            </a:r>
            <a:r>
              <a:rPr lang="pl-PL" dirty="0"/>
              <a:t>: </a:t>
            </a:r>
            <a:r>
              <a:rPr lang="pl-PL" i="1" dirty="0"/>
              <a:t>j</a:t>
            </a:r>
            <a:r>
              <a:rPr lang="pl-PL" dirty="0"/>
              <a:t> = max(</a:t>
            </a:r>
            <a:r>
              <a:rPr lang="pl-PL" i="1" dirty="0"/>
              <a:t>i</a:t>
            </a:r>
            <a:r>
              <a:rPr lang="pl-PL" dirty="0"/>
              <a:t>, </a:t>
            </a:r>
            <a:r>
              <a:rPr lang="pl-PL" i="1" dirty="0"/>
              <a:t>k</a:t>
            </a:r>
            <a:r>
              <a:rPr lang="pl-PL" dirty="0"/>
              <a:t>), </a:t>
            </a:r>
            <a:r>
              <a:rPr lang="pl-PL" i="1" dirty="0"/>
              <a:t>i</a:t>
            </a:r>
            <a:r>
              <a:rPr lang="pl-PL" dirty="0"/>
              <a:t>, </a:t>
            </a:r>
            <a:r>
              <a:rPr lang="pl-PL" i="1" dirty="0"/>
              <a:t>j</a:t>
            </a:r>
            <a:r>
              <a:rPr lang="pl-PL" dirty="0"/>
              <a:t>, </a:t>
            </a:r>
            <a:r>
              <a:rPr lang="pl-PL" i="1" dirty="0"/>
              <a:t>k</a:t>
            </a:r>
            <a:r>
              <a:rPr lang="pl-PL" dirty="0"/>
              <a:t> ≥ </a:t>
            </a:r>
            <a:r>
              <a:rPr lang="pl-PL" i="1" dirty="0"/>
              <a:t>0</a:t>
            </a:r>
            <a:r>
              <a:rPr lang="pl-PL" dirty="0" smtClean="0"/>
              <a:t>}</a:t>
            </a:r>
            <a:r>
              <a:rPr lang="en-US" dirty="0" smtClean="0"/>
              <a:t> Not Context-Free.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59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795</Words>
  <Application>Microsoft Office PowerPoint</Application>
  <PresentationFormat>On-screen Show (4:3)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COMP 3721</vt:lpstr>
      <vt:lpstr>Context-Free Language</vt:lpstr>
      <vt:lpstr>Pumping Theorem</vt:lpstr>
      <vt:lpstr>Pumping Theorem</vt:lpstr>
      <vt:lpstr>Pumping Theorem</vt:lpstr>
      <vt:lpstr>Pumping Theorem</vt:lpstr>
      <vt:lpstr>Pumping Theorem</vt:lpstr>
      <vt:lpstr>Pumping Theorem</vt:lpstr>
      <vt:lpstr>Pumping Theorem</vt:lpstr>
      <vt:lpstr>Pumping Theorem</vt:lpstr>
      <vt:lpstr>Pumping Theorem</vt:lpstr>
      <vt:lpstr>Closure Property of CFL</vt:lpstr>
      <vt:lpstr>Closure Property of CFL</vt:lpstr>
      <vt:lpstr>Closure Property of CFL</vt:lpstr>
      <vt:lpstr>Closure Property of CFL</vt:lpstr>
      <vt:lpstr>Closure Property of CFL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3721</dc:title>
  <dc:creator>cy</dc:creator>
  <cp:lastModifiedBy>cy</cp:lastModifiedBy>
  <cp:revision>38</cp:revision>
  <dcterms:created xsi:type="dcterms:W3CDTF">2016-10-12T11:06:52Z</dcterms:created>
  <dcterms:modified xsi:type="dcterms:W3CDTF">2016-10-14T02:52:40Z</dcterms:modified>
</cp:coreProperties>
</file>