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4" r:id="rId9"/>
    <p:sldId id="262" r:id="rId10"/>
    <p:sldId id="263" r:id="rId11"/>
    <p:sldId id="266" r:id="rId12"/>
    <p:sldId id="265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1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4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0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F80A-967D-4090-BC95-1BE5403E9CD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8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 startAt="3"/>
            </a:pPr>
            <a:r>
              <a:rPr lang="en-US" i="1" dirty="0" smtClean="0"/>
              <a:t>L </a:t>
            </a:r>
            <a:r>
              <a:rPr lang="en-US" dirty="0" smtClean="0"/>
              <a:t>= </a:t>
            </a:r>
            <a:r>
              <a:rPr lang="pl-PL" dirty="0" smtClean="0"/>
              <a:t>{</a:t>
            </a:r>
            <a:r>
              <a:rPr lang="pl-PL" i="1" dirty="0" smtClean="0"/>
              <a:t>a</a:t>
            </a:r>
            <a:r>
              <a:rPr lang="pl-PL" i="1" baseline="30000" dirty="0" smtClean="0"/>
              <a:t>i</a:t>
            </a:r>
            <a:r>
              <a:rPr lang="pl-PL" i="1" dirty="0" smtClean="0"/>
              <a:t>b</a:t>
            </a:r>
            <a:r>
              <a:rPr lang="pl-PL" i="1" baseline="30000" dirty="0" smtClean="0"/>
              <a:t>j</a:t>
            </a:r>
            <a:r>
              <a:rPr lang="pl-PL" i="1" dirty="0" smtClean="0"/>
              <a:t>c</a:t>
            </a:r>
            <a:r>
              <a:rPr lang="pl-PL" i="1" baseline="30000" dirty="0" smtClean="0"/>
              <a:t>k</a:t>
            </a:r>
            <a:r>
              <a:rPr lang="pl-PL" dirty="0" smtClean="0"/>
              <a:t> </a:t>
            </a:r>
            <a:r>
              <a:rPr lang="pl-PL" dirty="0"/>
              <a:t>: </a:t>
            </a:r>
            <a:r>
              <a:rPr lang="pl-PL" i="1" dirty="0"/>
              <a:t>j</a:t>
            </a:r>
            <a:r>
              <a:rPr lang="pl-PL" dirty="0"/>
              <a:t> = max(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), 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 ≥ </a:t>
            </a:r>
            <a:r>
              <a:rPr lang="pl-PL" i="1" dirty="0"/>
              <a:t>0</a:t>
            </a:r>
            <a:r>
              <a:rPr lang="pl-PL" dirty="0" smtClean="0"/>
              <a:t>}</a:t>
            </a:r>
            <a:r>
              <a:rPr lang="en-US" dirty="0" smtClean="0"/>
              <a:t> Not Context-Free.</a:t>
            </a:r>
          </a:p>
          <a:p>
            <a:pPr marL="457200" lvl="1" indent="0">
              <a:buNone/>
            </a:pPr>
            <a:r>
              <a:rPr lang="en-US" dirty="0" smtClean="0"/>
              <a:t>Proof.</a:t>
            </a:r>
          </a:p>
          <a:p>
            <a:pPr marL="457200" lvl="1" indent="0">
              <a:buNone/>
            </a:pPr>
            <a:r>
              <a:rPr lang="nn-NO" dirty="0"/>
              <a:t>Assume </a:t>
            </a:r>
            <a:r>
              <a:rPr lang="nn-NO" i="1" dirty="0"/>
              <a:t>L</a:t>
            </a:r>
            <a:r>
              <a:rPr lang="nn-NO" dirty="0"/>
              <a:t> is context-free. </a:t>
            </a:r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the integer in the Pumping Theorem. </a:t>
            </a:r>
          </a:p>
          <a:p>
            <a:pPr marL="457200" lvl="1" indent="0"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a</a:t>
            </a:r>
            <a:r>
              <a:rPr lang="en-US" i="1" baseline="30000" dirty="0" smtClean="0"/>
              <a:t>N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i="1" dirty="0" smtClean="0"/>
              <a:t>c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uvxyz</a:t>
            </a:r>
            <a:r>
              <a:rPr lang="en-US" dirty="0"/>
              <a:t>. |</a:t>
            </a:r>
            <a:r>
              <a:rPr lang="pt-BR" i="1" dirty="0"/>
              <a:t>vy</a:t>
            </a:r>
            <a:r>
              <a:rPr lang="pt-BR" dirty="0"/>
              <a:t>| &gt; </a:t>
            </a:r>
            <a:r>
              <a:rPr lang="pt-BR" i="1" dirty="0"/>
              <a:t>0</a:t>
            </a:r>
            <a:r>
              <a:rPr lang="pt-BR" dirty="0"/>
              <a:t> , |</a:t>
            </a:r>
            <a:r>
              <a:rPr lang="pt-BR" i="1" dirty="0"/>
              <a:t>vxy</a:t>
            </a:r>
            <a:r>
              <a:rPr lang="pt-BR" dirty="0"/>
              <a:t>| ≤ </a:t>
            </a:r>
            <a:r>
              <a:rPr lang="pt-BR" i="1" dirty="0"/>
              <a:t>N. </a:t>
            </a:r>
          </a:p>
          <a:p>
            <a:pPr marL="457200" lvl="1" indent="0">
              <a:buNone/>
            </a:pPr>
            <a:r>
              <a:rPr lang="pt-BR" i="1" dirty="0"/>
              <a:t>vxy</a:t>
            </a:r>
            <a:r>
              <a:rPr lang="pt-BR" dirty="0"/>
              <a:t> contains at most 2 alphebet(a or b or c or a,b or b,c).</a:t>
            </a:r>
          </a:p>
          <a:p>
            <a:pPr marL="457200" lvl="1" indent="0">
              <a:buNone/>
            </a:pPr>
            <a:r>
              <a:rPr lang="nn-NO" dirty="0" smtClean="0"/>
              <a:t>Show that,</a:t>
            </a:r>
          </a:p>
          <a:p>
            <a:pPr marL="457200" lvl="1" indent="0">
              <a:buNone/>
            </a:pPr>
            <a:r>
              <a:rPr lang="nn-NO" dirty="0"/>
              <a:t>	</a:t>
            </a:r>
            <a:r>
              <a:rPr lang="nn-NO" dirty="0" smtClean="0"/>
              <a:t>For </a:t>
            </a:r>
            <a:r>
              <a:rPr lang="nn-NO" dirty="0"/>
              <a:t>all cases</a:t>
            </a:r>
            <a:r>
              <a:rPr lang="nn-NO" i="1" dirty="0"/>
              <a:t>, </a:t>
            </a:r>
            <a:r>
              <a:rPr lang="nn-NO" dirty="0" smtClean="0"/>
              <a:t>can find</a:t>
            </a:r>
            <a:r>
              <a:rPr lang="nn-NO" i="1" dirty="0" smtClean="0"/>
              <a:t> i </a:t>
            </a:r>
            <a:r>
              <a:rPr lang="nn-NO" dirty="0" smtClean="0"/>
              <a:t>such that </a:t>
            </a:r>
            <a:r>
              <a:rPr lang="nn-NO" i="1" dirty="0" smtClean="0"/>
              <a:t>uv</a:t>
            </a:r>
            <a:r>
              <a:rPr lang="nn-NO" i="1" baseline="30000" dirty="0" smtClean="0"/>
              <a:t>i</a:t>
            </a:r>
            <a:r>
              <a:rPr lang="nn-NO" i="1" dirty="0" smtClean="0"/>
              <a:t>xy</a:t>
            </a:r>
            <a:r>
              <a:rPr lang="nn-NO" i="1" baseline="30000" dirty="0"/>
              <a:t>i</a:t>
            </a:r>
            <a:r>
              <a:rPr lang="nn-NO" i="1" dirty="0" smtClean="0"/>
              <a:t>z </a:t>
            </a:r>
            <a:r>
              <a:rPr lang="nn-NO" dirty="0"/>
              <a:t>is not in</a:t>
            </a:r>
            <a:r>
              <a:rPr lang="nn-NO" i="1" dirty="0"/>
              <a:t> L.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lphaLcParenR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71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nn-NO" dirty="0"/>
              <a:t>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 Not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{</a:t>
            </a:r>
            <a:r>
              <a:rPr lang="pl-PL" i="1" dirty="0" smtClean="0"/>
              <a:t>a</a:t>
            </a:r>
            <a:r>
              <a:rPr lang="pl-PL" i="1" baseline="30000" dirty="0" smtClean="0"/>
              <a:t>i</a:t>
            </a:r>
            <a:r>
              <a:rPr lang="pl-PL" i="1" dirty="0" smtClean="0"/>
              <a:t>b</a:t>
            </a:r>
            <a:r>
              <a:rPr lang="pl-PL" i="1" baseline="30000" dirty="0" smtClean="0"/>
              <a:t>j</a:t>
            </a:r>
            <a:r>
              <a:rPr lang="pl-PL" i="1" dirty="0" smtClean="0"/>
              <a:t>c</a:t>
            </a:r>
            <a:r>
              <a:rPr lang="pl-PL" i="1" baseline="30000" dirty="0" smtClean="0"/>
              <a:t>k</a:t>
            </a:r>
            <a:r>
              <a:rPr lang="pl-PL" dirty="0" smtClean="0"/>
              <a:t> </a:t>
            </a:r>
            <a:r>
              <a:rPr lang="pl-PL" dirty="0"/>
              <a:t>: </a:t>
            </a:r>
            <a:r>
              <a:rPr lang="pl-PL" i="1" dirty="0"/>
              <a:t>j</a:t>
            </a:r>
            <a:r>
              <a:rPr lang="pl-PL" dirty="0"/>
              <a:t> = max(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), 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 ≥ </a:t>
            </a:r>
            <a:r>
              <a:rPr lang="pl-PL" i="1" dirty="0"/>
              <a:t>0</a:t>
            </a:r>
            <a:r>
              <a:rPr lang="pl-PL" dirty="0" smtClean="0"/>
              <a:t>}</a:t>
            </a:r>
            <a:r>
              <a:rPr lang="en-US" dirty="0" smtClean="0"/>
              <a:t> Not Context-Free.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Property of CFL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4" y="1818958"/>
            <a:ext cx="7467600" cy="2381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4" y="4328477"/>
            <a:ext cx="9144000" cy="18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0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Property of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closure property of </a:t>
            </a:r>
            <a:r>
              <a:rPr lang="en-US" dirty="0" smtClean="0"/>
              <a:t>CFL </a:t>
            </a:r>
            <a:r>
              <a:rPr lang="en-US" dirty="0"/>
              <a:t>to show that the following languages are context-free.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 </a:t>
            </a:r>
            <a:r>
              <a:rPr lang="en-US" dirty="0"/>
              <a:t>: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≠</a:t>
            </a:r>
            <a:r>
              <a:rPr lang="en-US" dirty="0" smtClean="0"/>
              <a:t> </a:t>
            </a:r>
            <a:r>
              <a:rPr lang="en-US" i="1" dirty="0"/>
              <a:t>j</a:t>
            </a:r>
            <a:r>
              <a:rPr lang="en-US" dirty="0" smtClean="0"/>
              <a:t>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xx</a:t>
            </a:r>
            <a:r>
              <a:rPr lang="en-US" i="1" baseline="30000" dirty="0" smtClean="0"/>
              <a:t>R</a:t>
            </a:r>
            <a:r>
              <a:rPr lang="en-US" i="1" dirty="0" smtClean="0"/>
              <a:t>yy</a:t>
            </a:r>
            <a:r>
              <a:rPr lang="en-US" i="1" baseline="30000" dirty="0" smtClean="0"/>
              <a:t>R</a:t>
            </a:r>
            <a:r>
              <a:rPr lang="en-US" i="1" dirty="0" smtClean="0"/>
              <a:t>zz</a:t>
            </a:r>
            <a:r>
              <a:rPr lang="en-US" i="1" baseline="30000" dirty="0" smtClean="0"/>
              <a:t>R</a:t>
            </a:r>
            <a:r>
              <a:rPr lang="en-US" i="1" dirty="0" smtClean="0"/>
              <a:t> 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∈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 smtClean="0"/>
              <a:t>}</a:t>
            </a:r>
            <a:r>
              <a:rPr lang="en-US" baseline="30000" dirty="0" smtClean="0"/>
              <a:t>∗</a:t>
            </a:r>
            <a:r>
              <a:rPr lang="en-US" dirty="0"/>
              <a:t>}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− </a:t>
            </a:r>
            <a:r>
              <a:rPr lang="en-US" i="1" dirty="0"/>
              <a:t>R</a:t>
            </a:r>
            <a:r>
              <a:rPr lang="en-US" dirty="0"/>
              <a:t>, where </a:t>
            </a:r>
            <a:r>
              <a:rPr lang="en-US" i="1" dirty="0"/>
              <a:t>L</a:t>
            </a:r>
            <a:r>
              <a:rPr lang="en-US" dirty="0"/>
              <a:t> is context-free and </a:t>
            </a:r>
            <a:r>
              <a:rPr lang="en-US" i="1" dirty="0"/>
              <a:t>R</a:t>
            </a:r>
            <a:r>
              <a:rPr lang="en-US" dirty="0"/>
              <a:t> is regular.</a:t>
            </a:r>
          </a:p>
        </p:txBody>
      </p:sp>
    </p:spTree>
    <p:extLst>
      <p:ext uri="{BB962C8B-B14F-4D97-AF65-F5344CB8AC3E}">
        <p14:creationId xmlns:p14="http://schemas.microsoft.com/office/powerpoint/2010/main" val="9638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Property of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closure property of </a:t>
            </a:r>
            <a:r>
              <a:rPr lang="en-US" dirty="0" smtClean="0"/>
              <a:t>CFL </a:t>
            </a:r>
            <a:r>
              <a:rPr lang="en-US" dirty="0"/>
              <a:t>to show that the following languages are context-free.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 </a:t>
            </a:r>
            <a:r>
              <a:rPr lang="en-US" dirty="0"/>
              <a:t>: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≠</a:t>
            </a:r>
            <a:r>
              <a:rPr lang="en-US" dirty="0" smtClean="0"/>
              <a:t> </a:t>
            </a:r>
            <a:r>
              <a:rPr lang="en-US" i="1" dirty="0"/>
              <a:t>j</a:t>
            </a:r>
            <a:r>
              <a:rPr lang="en-US" dirty="0" smtClean="0"/>
              <a:t>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xx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yy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zz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∈ {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∗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−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where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context-free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regular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smtClean="0"/>
              <a:t>L</a:t>
            </a:r>
            <a:r>
              <a:rPr lang="en-US" dirty="0" smtClean="0"/>
              <a:t> is the union of: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L</a:t>
            </a:r>
            <a:r>
              <a:rPr lang="en-US" i="1" baseline="-25000" dirty="0" smtClean="0"/>
              <a:t>1</a:t>
            </a:r>
            <a:r>
              <a:rPr lang="en-US" dirty="0" smtClean="0"/>
              <a:t> =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i="1" baseline="30000" dirty="0"/>
              <a:t>i</a:t>
            </a:r>
            <a:r>
              <a:rPr lang="en-US" i="1" dirty="0"/>
              <a:t>b</a:t>
            </a:r>
            <a:r>
              <a:rPr lang="en-US" i="1" baseline="30000" dirty="0"/>
              <a:t>j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i="1" dirty="0"/>
              <a:t>j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i="1" dirty="0" smtClean="0"/>
              <a:t>L</a:t>
            </a:r>
            <a:r>
              <a:rPr lang="en-US" i="1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i="1" baseline="30000" dirty="0"/>
              <a:t>i</a:t>
            </a:r>
            <a:r>
              <a:rPr lang="en-US" i="1" dirty="0"/>
              <a:t>b</a:t>
            </a:r>
            <a:r>
              <a:rPr lang="en-US" i="1" baseline="30000" dirty="0"/>
              <a:t>j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i="1" dirty="0"/>
              <a:t>j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5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Property of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closure property of </a:t>
            </a:r>
            <a:r>
              <a:rPr lang="en-US" dirty="0" smtClean="0"/>
              <a:t>CFL </a:t>
            </a:r>
            <a:r>
              <a:rPr lang="en-US" dirty="0"/>
              <a:t>to show that the following languages are context-free.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≠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xx</a:t>
            </a:r>
            <a:r>
              <a:rPr lang="en-US" i="1" baseline="30000" dirty="0" smtClean="0"/>
              <a:t>R</a:t>
            </a:r>
            <a:r>
              <a:rPr lang="en-US" i="1" dirty="0" smtClean="0"/>
              <a:t>yy</a:t>
            </a:r>
            <a:r>
              <a:rPr lang="en-US" i="1" baseline="30000" dirty="0" smtClean="0"/>
              <a:t>R</a:t>
            </a:r>
            <a:r>
              <a:rPr lang="en-US" i="1" dirty="0" smtClean="0"/>
              <a:t>zz</a:t>
            </a:r>
            <a:r>
              <a:rPr lang="en-US" i="1" baseline="30000" dirty="0" smtClean="0"/>
              <a:t>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∈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 smtClean="0"/>
              <a:t>}</a:t>
            </a:r>
            <a:r>
              <a:rPr lang="en-US" baseline="30000" dirty="0" smtClean="0"/>
              <a:t>∗</a:t>
            </a:r>
            <a:r>
              <a:rPr lang="en-US" dirty="0"/>
              <a:t>}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−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where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context-free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regular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smtClean="0"/>
              <a:t>L</a:t>
            </a:r>
            <a:r>
              <a:rPr lang="en-US" dirty="0" smtClean="0"/>
              <a:t>’ = {</a:t>
            </a:r>
            <a:r>
              <a:rPr lang="en-US" i="1" dirty="0" smtClean="0"/>
              <a:t>w</a:t>
            </a:r>
            <a:r>
              <a:rPr lang="en-US" i="1" dirty="0"/>
              <a:t>w</a:t>
            </a:r>
            <a:r>
              <a:rPr lang="en-US" i="1" baseline="30000" dirty="0" smtClean="0"/>
              <a:t>R</a:t>
            </a:r>
            <a:r>
              <a:rPr lang="en-US" i="1" dirty="0" smtClean="0"/>
              <a:t> </a:t>
            </a:r>
            <a:r>
              <a:rPr lang="en-US" dirty="0"/>
              <a:t>: </a:t>
            </a:r>
            <a:r>
              <a:rPr lang="en-US" i="1" dirty="0" smtClean="0"/>
              <a:t>w </a:t>
            </a:r>
            <a:r>
              <a:rPr lang="en-US" dirty="0" smtClean="0"/>
              <a:t>∈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</a:t>
            </a:r>
            <a:r>
              <a:rPr lang="en-US" baseline="30000" dirty="0"/>
              <a:t>∗</a:t>
            </a:r>
            <a:r>
              <a:rPr lang="en-US" dirty="0"/>
              <a:t>}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7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Property of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Use closure property of CFL </a:t>
                </a:r>
                <a:r>
                  <a:rPr lang="en-US" dirty="0"/>
                  <a:t>to show that the following languages are context-free. </a:t>
                </a:r>
                <a:endParaRPr lang="en-US" dirty="0" smtClean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{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j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≠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j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}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{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xx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yy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zz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x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z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∈ {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b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}</a:t>
                </a:r>
                <a:r>
                  <a:rPr lang="en-US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∗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} 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</a:t>
                </a:r>
                <a:r>
                  <a:rPr lang="en-US" dirty="0"/>
                  <a:t>− </a:t>
                </a:r>
                <a:r>
                  <a:rPr lang="en-US" i="1" dirty="0"/>
                  <a:t>R</a:t>
                </a:r>
                <a:r>
                  <a:rPr lang="en-US" dirty="0"/>
                  <a:t>, where </a:t>
                </a:r>
                <a:r>
                  <a:rPr lang="en-US" i="1" dirty="0"/>
                  <a:t>L</a:t>
                </a:r>
                <a:r>
                  <a:rPr lang="en-US" dirty="0"/>
                  <a:t> is context-free and </a:t>
                </a:r>
                <a:r>
                  <a:rPr lang="en-US" i="1" dirty="0"/>
                  <a:t>R</a:t>
                </a:r>
                <a:r>
                  <a:rPr lang="en-US" dirty="0"/>
                  <a:t> is regular</a:t>
                </a:r>
                <a:r>
                  <a:rPr lang="en-US" dirty="0" smtClean="0"/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 smtClean="0"/>
                  <a:t>L – R</a:t>
                </a:r>
              </a:p>
              <a:p>
                <a:pPr marL="457200" lvl="1" indent="0">
                  <a:buNone/>
                </a:pPr>
                <a:r>
                  <a:rPr lang="en-US" i="1" dirty="0" smtClean="0"/>
                  <a:t>L </a:t>
                </a:r>
                <a:r>
                  <a:rPr lang="en-US" i="1" dirty="0"/>
                  <a:t>∩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9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</a:p>
          <a:p>
            <a:endParaRPr lang="en-US" dirty="0"/>
          </a:p>
          <a:p>
            <a:r>
              <a:rPr lang="en-US" dirty="0" smtClean="0"/>
              <a:t>Closure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</a:t>
            </a:r>
            <a:r>
              <a:rPr lang="en-US" dirty="0" smtClean="0"/>
              <a:t>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82006"/>
            <a:ext cx="7753350" cy="3838575"/>
          </a:xfrm>
        </p:spPr>
      </p:pic>
    </p:spTree>
    <p:extLst>
      <p:ext uri="{BB962C8B-B14F-4D97-AF65-F5344CB8AC3E}">
        <p14:creationId xmlns:p14="http://schemas.microsoft.com/office/powerpoint/2010/main" val="293481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67744"/>
            <a:ext cx="7848600" cy="3467100"/>
          </a:xfrm>
        </p:spPr>
      </p:pic>
    </p:spTree>
    <p:extLst>
      <p:ext uri="{BB962C8B-B14F-4D97-AF65-F5344CB8AC3E}">
        <p14:creationId xmlns:p14="http://schemas.microsoft.com/office/powerpoint/2010/main" val="188303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</a:t>
            </a:r>
          </a:p>
          <a:p>
            <a:pPr marL="971550" lvl="1" indent="-514350">
              <a:buFont typeface="+mj-lt"/>
              <a:buAutoNum type="alphaLcParenR"/>
            </a:pPr>
            <a:r>
              <a:rPr lang="nn-NO" dirty="0"/>
              <a:t>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{</a:t>
            </a:r>
            <a:r>
              <a:rPr lang="pl-PL" i="1" dirty="0" smtClean="0"/>
              <a:t>a</a:t>
            </a:r>
            <a:r>
              <a:rPr lang="pl-PL" i="1" baseline="30000" dirty="0" smtClean="0"/>
              <a:t>i</a:t>
            </a:r>
            <a:r>
              <a:rPr lang="pl-PL" i="1" dirty="0" smtClean="0"/>
              <a:t>b</a:t>
            </a:r>
            <a:r>
              <a:rPr lang="pl-PL" i="1" baseline="30000" dirty="0" smtClean="0"/>
              <a:t>j</a:t>
            </a:r>
            <a:r>
              <a:rPr lang="pl-PL" i="1" dirty="0" smtClean="0"/>
              <a:t>c</a:t>
            </a:r>
            <a:r>
              <a:rPr lang="pl-PL" i="1" baseline="30000" dirty="0" smtClean="0"/>
              <a:t>k</a:t>
            </a:r>
            <a:r>
              <a:rPr lang="pl-PL" dirty="0" smtClean="0"/>
              <a:t> </a:t>
            </a:r>
            <a:r>
              <a:rPr lang="pl-PL" dirty="0"/>
              <a:t>: </a:t>
            </a:r>
            <a:r>
              <a:rPr lang="pl-PL" i="1" dirty="0"/>
              <a:t>j</a:t>
            </a:r>
            <a:r>
              <a:rPr lang="pl-PL" dirty="0"/>
              <a:t> = max(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), 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 ≥ </a:t>
            </a:r>
            <a:r>
              <a:rPr lang="pl-PL" i="1" dirty="0"/>
              <a:t>0</a:t>
            </a:r>
            <a:r>
              <a:rPr lang="pl-PL" dirty="0" smtClean="0"/>
              <a:t>}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Justify </a:t>
            </a:r>
            <a:r>
              <a:rPr lang="en-US" dirty="0"/>
              <a:t>your answer. If context free show a PDA or CFG, if not apply Pumping Lemma for CFL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Context-free.</a:t>
            </a:r>
          </a:p>
          <a:p>
            <a:pPr marL="457200" lvl="1" indent="0">
              <a:buNone/>
            </a:pPr>
            <a:r>
              <a:rPr lang="en-US" dirty="0" smtClean="0"/>
              <a:t>K = {a, b, c, S}</a:t>
            </a:r>
          </a:p>
          <a:p>
            <a:pPr marL="457200" lvl="1" indent="0">
              <a:buNone/>
            </a:pPr>
            <a:r>
              <a:rPr lang="el-GR" dirty="0" smtClean="0"/>
              <a:t>Σ</a:t>
            </a:r>
            <a:r>
              <a:rPr lang="en-US" dirty="0" smtClean="0"/>
              <a:t> = {a, b, c}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 = { S -&gt; aSc, S-&gt; bSc, S -&gt; e</a:t>
            </a:r>
            <a:r>
              <a:rPr lang="en-US" dirty="0" smtClean="0">
                <a:solidFill>
                  <a:srgbClr val="FF0000"/>
                </a:solidFill>
              </a:rPr>
              <a:t>} NOT CORRECT!</a:t>
            </a:r>
          </a:p>
          <a:p>
            <a:pPr marL="457200" lvl="1" indent="0">
              <a:buNone/>
            </a:pPr>
            <a:r>
              <a:rPr lang="en-US" dirty="0" smtClean="0"/>
              <a:t>R = { S -&gt; </a:t>
            </a:r>
            <a:r>
              <a:rPr lang="en-US" dirty="0" err="1" smtClean="0"/>
              <a:t>e|A</a:t>
            </a:r>
            <a:r>
              <a:rPr lang="en-US" dirty="0" smtClean="0"/>
              <a:t>, A -&gt; </a:t>
            </a:r>
            <a:r>
              <a:rPr lang="en-US" dirty="0" err="1" smtClean="0"/>
              <a:t>aAc</a:t>
            </a:r>
            <a:r>
              <a:rPr lang="en-US" dirty="0" err="1" smtClean="0"/>
              <a:t>|B</a:t>
            </a:r>
            <a:r>
              <a:rPr lang="en-US" dirty="0" smtClean="0"/>
              <a:t>, B -&gt; </a:t>
            </a:r>
            <a:r>
              <a:rPr lang="en-US" dirty="0" err="1" smtClean="0"/>
              <a:t>bBc|e</a:t>
            </a:r>
            <a:r>
              <a:rPr lang="en-US" dirty="0" smtClean="0"/>
              <a:t>}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2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nn-NO" dirty="0"/>
              <a:t>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 Not Context Free.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7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nn-NO" i="1" dirty="0" smtClean="0"/>
              <a:t>L </a:t>
            </a:r>
            <a:r>
              <a:rPr lang="nn-NO" dirty="0" smtClean="0"/>
              <a:t>= 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 Not Context Free.</a:t>
            </a:r>
          </a:p>
          <a:p>
            <a:pPr marL="457200" lvl="1" indent="0">
              <a:buNone/>
            </a:pPr>
            <a:r>
              <a:rPr lang="nn-NO" dirty="0" smtClean="0"/>
              <a:t>Proof.</a:t>
            </a:r>
          </a:p>
          <a:p>
            <a:pPr marL="457200" lvl="1" indent="0">
              <a:buNone/>
            </a:pPr>
            <a:r>
              <a:rPr lang="nn-NO" dirty="0" smtClean="0"/>
              <a:t>Assume </a:t>
            </a:r>
            <a:r>
              <a:rPr lang="nn-NO" i="1" dirty="0" smtClean="0"/>
              <a:t>L</a:t>
            </a:r>
            <a:r>
              <a:rPr lang="nn-NO" dirty="0" smtClean="0"/>
              <a:t> is context-free. </a:t>
            </a:r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the integer in the </a:t>
            </a:r>
            <a:r>
              <a:rPr lang="en-US" dirty="0" smtClean="0"/>
              <a:t>Pumping Theorem. 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w</a:t>
            </a:r>
            <a:r>
              <a:rPr lang="en-US" dirty="0" smtClean="0"/>
              <a:t> = a</a:t>
            </a:r>
            <a:r>
              <a:rPr lang="en-US" i="1" baseline="30000" dirty="0" smtClean="0"/>
              <a:t>N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i="1" dirty="0" smtClean="0"/>
              <a:t>c</a:t>
            </a:r>
            <a:r>
              <a:rPr lang="en-US" i="1" baseline="30000" dirty="0" smtClean="0"/>
              <a:t>2N</a:t>
            </a:r>
            <a:r>
              <a:rPr lang="en-US" dirty="0" smtClean="0"/>
              <a:t> = </a:t>
            </a:r>
            <a:r>
              <a:rPr lang="en-US" i="1" dirty="0" smtClean="0"/>
              <a:t>uvxyz</a:t>
            </a:r>
            <a:r>
              <a:rPr lang="en-US" dirty="0" smtClean="0"/>
              <a:t>. |</a:t>
            </a:r>
            <a:r>
              <a:rPr lang="pt-BR" i="1" dirty="0" smtClean="0"/>
              <a:t>vy</a:t>
            </a:r>
            <a:r>
              <a:rPr lang="pt-BR" dirty="0" smtClean="0"/>
              <a:t>| &gt; </a:t>
            </a:r>
            <a:r>
              <a:rPr lang="pt-BR" i="1" dirty="0" smtClean="0"/>
              <a:t>0</a:t>
            </a:r>
            <a:r>
              <a:rPr lang="pt-BR" dirty="0" smtClean="0"/>
              <a:t> , </a:t>
            </a:r>
            <a:r>
              <a:rPr lang="pt-BR" dirty="0"/>
              <a:t>|</a:t>
            </a:r>
            <a:r>
              <a:rPr lang="pt-BR" i="1" dirty="0"/>
              <a:t>vxy</a:t>
            </a:r>
            <a:r>
              <a:rPr lang="pt-BR" dirty="0"/>
              <a:t>| ≤ </a:t>
            </a:r>
            <a:r>
              <a:rPr lang="pt-BR" i="1" dirty="0" smtClean="0"/>
              <a:t>N. </a:t>
            </a:r>
          </a:p>
          <a:p>
            <a:pPr marL="457200" lvl="1" indent="0">
              <a:buNone/>
            </a:pPr>
            <a:r>
              <a:rPr lang="pt-BR" i="1" dirty="0" smtClean="0"/>
              <a:t>vxy</a:t>
            </a:r>
            <a:r>
              <a:rPr lang="pt-BR" dirty="0" smtClean="0"/>
              <a:t> contains at most 2 alphebet(a or b or c or a,b or b,c).</a:t>
            </a:r>
          </a:p>
          <a:p>
            <a:pPr marL="457200" lvl="1" indent="0">
              <a:buNone/>
            </a:pPr>
            <a:r>
              <a:rPr lang="nn-NO" dirty="0" smtClean="0"/>
              <a:t>Show that,</a:t>
            </a:r>
          </a:p>
          <a:p>
            <a:pPr marL="457200" lvl="1" indent="0">
              <a:buNone/>
            </a:pPr>
            <a:r>
              <a:rPr lang="nn-NO" dirty="0"/>
              <a:t>	For all cases</a:t>
            </a:r>
            <a:r>
              <a:rPr lang="nn-NO" i="1" dirty="0"/>
              <a:t>, </a:t>
            </a:r>
            <a:r>
              <a:rPr lang="nn-NO" dirty="0"/>
              <a:t>can find</a:t>
            </a:r>
            <a:r>
              <a:rPr lang="nn-NO" i="1" dirty="0"/>
              <a:t> i </a:t>
            </a:r>
            <a:r>
              <a:rPr lang="nn-NO" dirty="0"/>
              <a:t>such that </a:t>
            </a:r>
            <a:r>
              <a:rPr lang="nn-NO" i="1" dirty="0"/>
              <a:t>uv</a:t>
            </a:r>
            <a:r>
              <a:rPr lang="nn-NO" i="1" baseline="30000" dirty="0"/>
              <a:t>i</a:t>
            </a:r>
            <a:r>
              <a:rPr lang="nn-NO" i="1" dirty="0"/>
              <a:t>xy</a:t>
            </a:r>
            <a:r>
              <a:rPr lang="nn-NO" i="1" baseline="30000" dirty="0"/>
              <a:t>i</a:t>
            </a:r>
            <a:r>
              <a:rPr lang="nn-NO" i="1" dirty="0"/>
              <a:t>z </a:t>
            </a:r>
            <a:r>
              <a:rPr lang="nn-NO" dirty="0"/>
              <a:t>is not in</a:t>
            </a:r>
            <a:r>
              <a:rPr lang="nn-NO" i="1" dirty="0"/>
              <a:t> L.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25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nn-NO" dirty="0"/>
              <a:t>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 Not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{</a:t>
            </a:r>
            <a:r>
              <a:rPr lang="pl-PL" i="1" dirty="0" smtClean="0"/>
              <a:t>a</a:t>
            </a:r>
            <a:r>
              <a:rPr lang="pl-PL" i="1" baseline="30000" dirty="0" smtClean="0"/>
              <a:t>i</a:t>
            </a:r>
            <a:r>
              <a:rPr lang="pl-PL" i="1" dirty="0" smtClean="0"/>
              <a:t>b</a:t>
            </a:r>
            <a:r>
              <a:rPr lang="pl-PL" i="1" baseline="30000" dirty="0" smtClean="0"/>
              <a:t>j</a:t>
            </a:r>
            <a:r>
              <a:rPr lang="pl-PL" i="1" dirty="0" smtClean="0"/>
              <a:t>c</a:t>
            </a:r>
            <a:r>
              <a:rPr lang="pl-PL" i="1" baseline="30000" dirty="0" smtClean="0"/>
              <a:t>k</a:t>
            </a:r>
            <a:r>
              <a:rPr lang="pl-PL" dirty="0" smtClean="0"/>
              <a:t> </a:t>
            </a:r>
            <a:r>
              <a:rPr lang="pl-PL" dirty="0"/>
              <a:t>: </a:t>
            </a:r>
            <a:r>
              <a:rPr lang="pl-PL" i="1" dirty="0"/>
              <a:t>j</a:t>
            </a:r>
            <a:r>
              <a:rPr lang="pl-PL" dirty="0"/>
              <a:t> = max(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), 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 ≥ </a:t>
            </a:r>
            <a:r>
              <a:rPr lang="pl-PL" i="1" dirty="0"/>
              <a:t>0</a:t>
            </a:r>
            <a:r>
              <a:rPr lang="pl-PL" dirty="0" smtClean="0"/>
              <a:t>}</a:t>
            </a:r>
            <a:r>
              <a:rPr lang="en-US" dirty="0" smtClean="0"/>
              <a:t> Not Context-Free.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5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813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COMP 3721</vt:lpstr>
      <vt:lpstr>Context-Free Language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Closure Property of CFL</vt:lpstr>
      <vt:lpstr>Closure Property of CFL</vt:lpstr>
      <vt:lpstr>Closure Property of CFL</vt:lpstr>
      <vt:lpstr>Closure Property of CFL</vt:lpstr>
      <vt:lpstr>Closure Property of CFL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3721</dc:title>
  <dc:creator>cy</dc:creator>
  <cp:lastModifiedBy>CHEN Yu</cp:lastModifiedBy>
  <cp:revision>39</cp:revision>
  <dcterms:created xsi:type="dcterms:W3CDTF">2016-10-12T11:06:52Z</dcterms:created>
  <dcterms:modified xsi:type="dcterms:W3CDTF">2016-11-22T03:40:38Z</dcterms:modified>
</cp:coreProperties>
</file>