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Faim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Faim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Faim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Slade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Selina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Selina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Slade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 Id="rId4"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flipH="1">
            <a:off x="2" y="-8"/>
            <a:ext cx="9144000" cy="5143509"/>
          </a:xfrm>
          <a:prstGeom prst="rect">
            <a:avLst/>
          </a:prstGeom>
          <a:noFill/>
          <a:ln>
            <a:noFill/>
          </a:ln>
        </p:spPr>
      </p:pic>
      <p:sp>
        <p:nvSpPr>
          <p:cNvPr id="55" name="Shape 55"/>
          <p:cNvSpPr txBox="1"/>
          <p:nvPr>
            <p:ph type="ctrTitle"/>
          </p:nvPr>
        </p:nvSpPr>
        <p:spPr>
          <a:xfrm>
            <a:off x="311700" y="287375"/>
            <a:ext cx="8520600" cy="1611300"/>
          </a:xfrm>
          <a:prstGeom prst="rect">
            <a:avLst/>
          </a:prstGeom>
        </p:spPr>
        <p:txBody>
          <a:bodyPr anchorCtr="0" anchor="b" bIns="91425" lIns="91425" rIns="91425" tIns="91425">
            <a:noAutofit/>
          </a:bodyPr>
          <a:lstStyle/>
          <a:p>
            <a:pPr lvl="0">
              <a:spcBef>
                <a:spcPts val="0"/>
              </a:spcBef>
              <a:buNone/>
            </a:pPr>
            <a:r>
              <a:rPr b="1" lang="en" sz="4800">
                <a:solidFill>
                  <a:srgbClr val="FFFFFF"/>
                </a:solidFill>
              </a:rPr>
              <a:t>Building a </a:t>
            </a:r>
            <a:r>
              <a:rPr b="1" lang="en" sz="4800">
                <a:solidFill>
                  <a:srgbClr val="FFFFFF"/>
                </a:solidFill>
              </a:rPr>
              <a:t>Campfire!</a:t>
            </a:r>
            <a:br>
              <a:rPr b="1" lang="en" sz="4800">
                <a:solidFill>
                  <a:srgbClr val="FFFFFF"/>
                </a:solidFill>
              </a:rPr>
            </a:br>
            <a:r>
              <a:rPr b="1" lang="en" sz="4000">
                <a:solidFill>
                  <a:srgbClr val="FFFFFF"/>
                </a:solidFill>
              </a:rPr>
              <a:t>Survival Skills</a:t>
            </a:r>
          </a:p>
        </p:txBody>
      </p:sp>
      <p:sp>
        <p:nvSpPr>
          <p:cNvPr id="56" name="Shape 56"/>
          <p:cNvSpPr txBox="1"/>
          <p:nvPr>
            <p:ph idx="4294967295" type="body"/>
          </p:nvPr>
        </p:nvSpPr>
        <p:spPr>
          <a:xfrm>
            <a:off x="2428525" y="2358100"/>
            <a:ext cx="5007900" cy="2073600"/>
          </a:xfrm>
          <a:prstGeom prst="rect">
            <a:avLst/>
          </a:prstGeom>
        </p:spPr>
        <p:txBody>
          <a:bodyPr anchorCtr="0" anchor="t" bIns="91425" lIns="91425" rIns="91425" tIns="91425">
            <a:noAutofit/>
          </a:bodyPr>
          <a:lstStyle/>
          <a:p>
            <a:pPr lvl="0" rtl="0" algn="r">
              <a:spcBef>
                <a:spcPts val="0"/>
              </a:spcBef>
              <a:buNone/>
            </a:pPr>
            <a:r>
              <a:rPr b="1" lang="en">
                <a:solidFill>
                  <a:srgbClr val="FFFFFF"/>
                </a:solidFill>
              </a:rPr>
              <a:t>Team - Super Hot Fire:</a:t>
            </a:r>
            <a:br>
              <a:rPr lang="en">
                <a:solidFill>
                  <a:srgbClr val="FFFFFF"/>
                </a:solidFill>
              </a:rPr>
            </a:br>
            <a:r>
              <a:rPr lang="en">
                <a:solidFill>
                  <a:srgbClr val="FFFFFF"/>
                </a:solidFill>
              </a:rPr>
              <a:t>Khandker Faim Hussain - 300773610</a:t>
            </a:r>
            <a:br>
              <a:rPr lang="en">
                <a:solidFill>
                  <a:srgbClr val="FFFFFF"/>
                </a:solidFill>
              </a:rPr>
            </a:br>
            <a:r>
              <a:rPr lang="en">
                <a:solidFill>
                  <a:srgbClr val="FFFFFF"/>
                </a:solidFill>
              </a:rPr>
              <a:t>Slade Sieger - 300814981</a:t>
            </a:r>
            <a:br>
              <a:rPr lang="en">
                <a:solidFill>
                  <a:srgbClr val="FFFFFF"/>
                </a:solidFill>
              </a:rPr>
            </a:br>
            <a:r>
              <a:rPr lang="en">
                <a:solidFill>
                  <a:srgbClr val="FFFFFF"/>
                </a:solidFill>
              </a:rPr>
              <a:t>Selina Daley - 300792374</a:t>
            </a:r>
          </a:p>
          <a:p>
            <a:pPr lvl="0" rtl="0" algn="r">
              <a:spcBef>
                <a:spcPts val="0"/>
              </a:spcBef>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0" y="0"/>
            <a:ext cx="9144000" cy="5143499"/>
          </a:xfrm>
          <a:prstGeom prst="rect">
            <a:avLst/>
          </a:prstGeom>
          <a:noFill/>
          <a:ln>
            <a:noFill/>
          </a:ln>
        </p:spPr>
      </p:pic>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a:solidFill>
                  <a:srgbClr val="FFFFFF"/>
                </a:solidFill>
              </a:rPr>
              <a:t>Why Learn This?</a:t>
            </a:r>
          </a:p>
        </p:txBody>
      </p:sp>
      <p:sp>
        <p:nvSpPr>
          <p:cNvPr id="63" name="Shape 63"/>
          <p:cNvSpPr txBox="1"/>
          <p:nvPr>
            <p:ph idx="1" type="body"/>
          </p:nvPr>
        </p:nvSpPr>
        <p:spPr>
          <a:xfrm>
            <a:off x="871650" y="1020300"/>
            <a:ext cx="7400700" cy="1578900"/>
          </a:xfrm>
          <a:prstGeom prst="rect">
            <a:avLst/>
          </a:prstGeom>
        </p:spPr>
        <p:txBody>
          <a:bodyPr anchorCtr="0" anchor="t" bIns="91425" lIns="91425" rIns="91425" tIns="91425">
            <a:noAutofit/>
          </a:bodyPr>
          <a:lstStyle/>
          <a:p>
            <a:pPr lvl="0" rtl="0">
              <a:spcBef>
                <a:spcPts val="0"/>
              </a:spcBef>
              <a:buNone/>
            </a:pPr>
            <a:r>
              <a:rPr b="1" lang="en">
                <a:solidFill>
                  <a:srgbClr val="FFFFFF"/>
                </a:solidFill>
              </a:rPr>
              <a:t>Creating a fire by hand is one of the most ancient techniques humans should know. This is important especially if they go camping or if they get lost in the forest and can’t go back home.</a:t>
            </a:r>
          </a:p>
        </p:txBody>
      </p:sp>
      <p:pic>
        <p:nvPicPr>
          <p:cNvPr id="64" name="Shape 64"/>
          <p:cNvPicPr preferRelativeResize="0"/>
          <p:nvPr/>
        </p:nvPicPr>
        <p:blipFill>
          <a:blip r:embed="rId4">
            <a:alphaModFix/>
          </a:blip>
          <a:stretch>
            <a:fillRect/>
          </a:stretch>
        </p:blipFill>
        <p:spPr>
          <a:xfrm>
            <a:off x="2100800" y="2295025"/>
            <a:ext cx="4942399" cy="259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0" y="0"/>
            <a:ext cx="9144000" cy="5143499"/>
          </a:xfrm>
          <a:prstGeom prst="rect">
            <a:avLst/>
          </a:prstGeom>
          <a:noFill/>
          <a:ln>
            <a:noFill/>
          </a:ln>
        </p:spPr>
      </p:pic>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a:solidFill>
                  <a:srgbClr val="FFFFFF"/>
                </a:solidFill>
              </a:rPr>
              <a:t>Gameplay</a:t>
            </a:r>
          </a:p>
        </p:txBody>
      </p:sp>
      <p:sp>
        <p:nvSpPr>
          <p:cNvPr id="71" name="Shape 71"/>
          <p:cNvSpPr txBox="1"/>
          <p:nvPr>
            <p:ph idx="1" type="body"/>
          </p:nvPr>
        </p:nvSpPr>
        <p:spPr>
          <a:xfrm>
            <a:off x="1188600" y="2370875"/>
            <a:ext cx="3619800" cy="1954800"/>
          </a:xfrm>
          <a:prstGeom prst="rect">
            <a:avLst/>
          </a:prstGeom>
        </p:spPr>
        <p:txBody>
          <a:bodyPr anchorCtr="0" anchor="t" bIns="91425" lIns="91425" rIns="91425" tIns="91425">
            <a:noAutofit/>
          </a:bodyPr>
          <a:lstStyle/>
          <a:p>
            <a:pPr lvl="0" rtl="0">
              <a:spcBef>
                <a:spcPts val="0"/>
              </a:spcBef>
              <a:buNone/>
            </a:pPr>
            <a:r>
              <a:rPr lang="en" sz="1600">
                <a:solidFill>
                  <a:srgbClr val="FFFFFF"/>
                </a:solidFill>
              </a:rPr>
              <a:t>The initial start of the game is where the player will be encouraged to find the required materials in the forest. The necessary materials will be using light sources to tell the player to take these items.</a:t>
            </a:r>
          </a:p>
        </p:txBody>
      </p:sp>
      <p:pic>
        <p:nvPicPr>
          <p:cNvPr descr="find-materials.PNG" id="72" name="Shape 72"/>
          <p:cNvPicPr preferRelativeResize="0"/>
          <p:nvPr/>
        </p:nvPicPr>
        <p:blipFill>
          <a:blip r:embed="rId4">
            <a:alphaModFix/>
          </a:blip>
          <a:stretch>
            <a:fillRect/>
          </a:stretch>
        </p:blipFill>
        <p:spPr>
          <a:xfrm>
            <a:off x="5381926" y="2031475"/>
            <a:ext cx="2581500" cy="1911849"/>
          </a:xfrm>
          <a:prstGeom prst="rect">
            <a:avLst/>
          </a:prstGeom>
          <a:noFill/>
          <a:ln>
            <a:noFill/>
          </a:ln>
        </p:spPr>
      </p:pic>
      <p:sp>
        <p:nvSpPr>
          <p:cNvPr id="73" name="Shape 73"/>
          <p:cNvSpPr txBox="1"/>
          <p:nvPr>
            <p:ph idx="1" type="body"/>
          </p:nvPr>
        </p:nvSpPr>
        <p:spPr>
          <a:xfrm>
            <a:off x="2014500" y="1083600"/>
            <a:ext cx="5115000" cy="508800"/>
          </a:xfrm>
          <a:prstGeom prst="rect">
            <a:avLst/>
          </a:prstGeom>
        </p:spPr>
        <p:txBody>
          <a:bodyPr anchorCtr="0" anchor="t" bIns="91425" lIns="91425" rIns="91425" tIns="91425">
            <a:noAutofit/>
          </a:bodyPr>
          <a:lstStyle/>
          <a:p>
            <a:pPr lvl="0" rtl="0">
              <a:spcBef>
                <a:spcPts val="0"/>
              </a:spcBef>
              <a:buNone/>
            </a:pPr>
            <a:r>
              <a:rPr b="1" lang="en">
                <a:solidFill>
                  <a:srgbClr val="FFFFFF"/>
                </a:solidFill>
              </a:rPr>
              <a:t>There will be two main portions to this game:</a:t>
            </a:r>
          </a:p>
        </p:txBody>
      </p:sp>
      <p:sp>
        <p:nvSpPr>
          <p:cNvPr id="74" name="Shape 74"/>
          <p:cNvSpPr txBox="1"/>
          <p:nvPr>
            <p:ph idx="1" type="body"/>
          </p:nvPr>
        </p:nvSpPr>
        <p:spPr>
          <a:xfrm>
            <a:off x="1188600" y="1820000"/>
            <a:ext cx="1383300" cy="5088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rPr>
              <a:t>Part 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0" y="0"/>
            <a:ext cx="9144000" cy="5143499"/>
          </a:xfrm>
          <a:prstGeom prst="rect">
            <a:avLst/>
          </a:prstGeom>
          <a:noFill/>
          <a:ln>
            <a:noFill/>
          </a:ln>
        </p:spPr>
      </p:pic>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a:solidFill>
                  <a:srgbClr val="FFFFFF"/>
                </a:solidFill>
              </a:rPr>
              <a:t>Gameplay cont’d</a:t>
            </a:r>
          </a:p>
        </p:txBody>
      </p:sp>
      <p:sp>
        <p:nvSpPr>
          <p:cNvPr id="81" name="Shape 81"/>
          <p:cNvSpPr txBox="1"/>
          <p:nvPr>
            <p:ph idx="1" type="body"/>
          </p:nvPr>
        </p:nvSpPr>
        <p:spPr>
          <a:xfrm>
            <a:off x="1054400" y="2342325"/>
            <a:ext cx="3933900" cy="1476000"/>
          </a:xfrm>
          <a:prstGeom prst="rect">
            <a:avLst/>
          </a:prstGeom>
        </p:spPr>
        <p:txBody>
          <a:bodyPr anchorCtr="0" anchor="t" bIns="91425" lIns="91425" rIns="91425" tIns="91425">
            <a:noAutofit/>
          </a:bodyPr>
          <a:lstStyle/>
          <a:p>
            <a:pPr lvl="0" rtl="0">
              <a:spcBef>
                <a:spcPts val="0"/>
              </a:spcBef>
              <a:buNone/>
            </a:pPr>
            <a:r>
              <a:rPr lang="en" sz="1600">
                <a:solidFill>
                  <a:srgbClr val="FFFFFF"/>
                </a:solidFill>
              </a:rPr>
              <a:t>The main part is where the player will use the collected materials to build the campfire via a mouse dragging mechanic and a UI indicating if the player is </a:t>
            </a:r>
            <a:r>
              <a:rPr lang="en" sz="1600">
                <a:solidFill>
                  <a:srgbClr val="FFFFFF"/>
                </a:solidFill>
              </a:rPr>
              <a:t>successful</a:t>
            </a:r>
            <a:r>
              <a:rPr lang="en" sz="1600">
                <a:solidFill>
                  <a:srgbClr val="FFFFFF"/>
                </a:solidFill>
              </a:rPr>
              <a:t> or not.</a:t>
            </a:r>
          </a:p>
          <a:p>
            <a:pPr lvl="0" rtl="0">
              <a:spcBef>
                <a:spcPts val="0"/>
              </a:spcBef>
              <a:buNone/>
            </a:pPr>
            <a:r>
              <a:t/>
            </a:r>
            <a:endParaRPr>
              <a:solidFill>
                <a:srgbClr val="FFFFFF"/>
              </a:solidFill>
            </a:endParaRPr>
          </a:p>
        </p:txBody>
      </p:sp>
      <p:pic>
        <p:nvPicPr>
          <p:cNvPr descr="use-materials-to-create-campfire.PNG" id="82" name="Shape 82"/>
          <p:cNvPicPr preferRelativeResize="0"/>
          <p:nvPr/>
        </p:nvPicPr>
        <p:blipFill>
          <a:blip r:embed="rId4">
            <a:alphaModFix/>
          </a:blip>
          <a:stretch>
            <a:fillRect/>
          </a:stretch>
        </p:blipFill>
        <p:spPr>
          <a:xfrm>
            <a:off x="5777025" y="1863675"/>
            <a:ext cx="2552359" cy="1911849"/>
          </a:xfrm>
          <a:prstGeom prst="rect">
            <a:avLst/>
          </a:prstGeom>
          <a:noFill/>
          <a:ln>
            <a:noFill/>
          </a:ln>
        </p:spPr>
      </p:pic>
      <p:sp>
        <p:nvSpPr>
          <p:cNvPr id="83" name="Shape 83"/>
          <p:cNvSpPr txBox="1"/>
          <p:nvPr>
            <p:ph idx="1" type="body"/>
          </p:nvPr>
        </p:nvSpPr>
        <p:spPr>
          <a:xfrm>
            <a:off x="1062375" y="1655225"/>
            <a:ext cx="1383300" cy="508800"/>
          </a:xfrm>
          <a:prstGeom prst="rect">
            <a:avLst/>
          </a:prstGeom>
        </p:spPr>
        <p:txBody>
          <a:bodyPr anchorCtr="0" anchor="t" bIns="91425" lIns="91425" rIns="91425" tIns="91425">
            <a:noAutofit/>
          </a:bodyPr>
          <a:lstStyle/>
          <a:p>
            <a:pPr lvl="0" rtl="0">
              <a:spcBef>
                <a:spcPts val="0"/>
              </a:spcBef>
              <a:buNone/>
            </a:pPr>
            <a:r>
              <a:rPr b="1" lang="en" u="sng">
                <a:solidFill>
                  <a:srgbClr val="FFFFFF"/>
                </a:solidFill>
              </a:rPr>
              <a:t>Part 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pic>
        <p:nvPicPr>
          <p:cNvPr id="88" name="Shape 88"/>
          <p:cNvPicPr preferRelativeResize="0"/>
          <p:nvPr/>
        </p:nvPicPr>
        <p:blipFill>
          <a:blip r:embed="rId3">
            <a:alphaModFix/>
          </a:blip>
          <a:stretch>
            <a:fillRect/>
          </a:stretch>
        </p:blipFill>
        <p:spPr>
          <a:xfrm>
            <a:off x="0" y="0"/>
            <a:ext cx="9144000" cy="5143499"/>
          </a:xfrm>
          <a:prstGeom prst="rect">
            <a:avLst/>
          </a:prstGeom>
          <a:noFill/>
          <a:ln>
            <a:noFill/>
          </a:ln>
        </p:spPr>
      </p:pic>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b="1" lang="en">
                <a:solidFill>
                  <a:srgbClr val="FFFFFF"/>
                </a:solidFill>
              </a:rPr>
              <a:t>Potential Future Features</a:t>
            </a:r>
          </a:p>
        </p:txBody>
      </p:sp>
      <p:sp>
        <p:nvSpPr>
          <p:cNvPr id="90" name="Shape 90"/>
          <p:cNvSpPr txBox="1"/>
          <p:nvPr>
            <p:ph idx="1" type="body"/>
          </p:nvPr>
        </p:nvSpPr>
        <p:spPr>
          <a:xfrm>
            <a:off x="311700" y="1152475"/>
            <a:ext cx="8092500" cy="3416400"/>
          </a:xfrm>
          <a:prstGeom prst="rect">
            <a:avLst/>
          </a:prstGeom>
        </p:spPr>
        <p:txBody>
          <a:bodyPr anchorCtr="0" anchor="t" bIns="91425" lIns="91425" rIns="91425" tIns="91425">
            <a:noAutofit/>
          </a:bodyPr>
          <a:lstStyle/>
          <a:p>
            <a:pPr indent="-355600" lvl="0" marL="457200" rtl="0">
              <a:spcBef>
                <a:spcPts val="0"/>
              </a:spcBef>
              <a:buClr>
                <a:srgbClr val="FFFFFF"/>
              </a:buClr>
              <a:buSzPct val="100000"/>
            </a:pPr>
            <a:r>
              <a:rPr lang="en" sz="2000">
                <a:solidFill>
                  <a:srgbClr val="FFFFFF"/>
                </a:solidFill>
              </a:rPr>
              <a:t>Difficulties</a:t>
            </a:r>
          </a:p>
          <a:p>
            <a:pPr indent="-330200" lvl="1" marL="914400" rtl="0">
              <a:spcBef>
                <a:spcPts val="0"/>
              </a:spcBef>
              <a:buClr>
                <a:srgbClr val="FFFFFF"/>
              </a:buClr>
              <a:buSzPct val="100000"/>
            </a:pPr>
            <a:r>
              <a:rPr lang="en" sz="1600">
                <a:solidFill>
                  <a:srgbClr val="FFFFFF"/>
                </a:solidFill>
              </a:rPr>
              <a:t>Easy and hard difficulties or an easy or hard level. The easy level could provide instructions for the user to learn; whereas, the hard level will let the user test their knowledge.</a:t>
            </a:r>
          </a:p>
          <a:p>
            <a:pPr indent="-330200" lvl="1" marL="914400" rtl="0">
              <a:spcBef>
                <a:spcPts val="0"/>
              </a:spcBef>
              <a:buClr>
                <a:srgbClr val="FFFFFF"/>
              </a:buClr>
              <a:buSzPct val="100000"/>
            </a:pPr>
            <a:r>
              <a:rPr lang="en" sz="1600">
                <a:solidFill>
                  <a:srgbClr val="FFFFFF"/>
                </a:solidFill>
              </a:rPr>
              <a:t>An idea for implementing and distinguishing difficulties is by using different methods on building a fire. IE. Easy mode will make the player use a match and hard mode will require the player to find and use wood and/or rocks to create the fire.</a:t>
            </a:r>
          </a:p>
          <a:p>
            <a:pPr indent="-330200" lvl="1" marL="914400">
              <a:spcBef>
                <a:spcPts val="0"/>
              </a:spcBef>
              <a:buClr>
                <a:srgbClr val="FFFFFF"/>
              </a:buClr>
              <a:buSzPct val="100000"/>
            </a:pPr>
            <a:r>
              <a:rPr lang="en" sz="1600">
                <a:solidFill>
                  <a:srgbClr val="FFFFFF"/>
                </a:solidFill>
              </a:rPr>
              <a:t>The </a:t>
            </a:r>
            <a:r>
              <a:rPr lang="en" sz="1600">
                <a:solidFill>
                  <a:srgbClr val="FFFFFF"/>
                </a:solidFill>
              </a:rPr>
              <a:t>difficulty</a:t>
            </a:r>
            <a:r>
              <a:rPr lang="en" sz="1600">
                <a:solidFill>
                  <a:srgbClr val="FFFFFF"/>
                </a:solidFill>
              </a:rPr>
              <a:t> selected by the player could be used to determine the method in which the player will light the fire. (ex: match, flint, sticks)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0" y="0"/>
            <a:ext cx="9144000" cy="5143499"/>
          </a:xfrm>
          <a:prstGeom prst="rect">
            <a:avLst/>
          </a:prstGeom>
          <a:noFill/>
          <a:ln>
            <a:noFill/>
          </a:ln>
        </p:spPr>
      </p:pic>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a:solidFill>
                  <a:srgbClr val="FFFFFF"/>
                </a:solidFill>
              </a:rPr>
              <a:t>Potential Future Features cont’d</a:t>
            </a:r>
          </a:p>
        </p:txBody>
      </p:sp>
      <p:sp>
        <p:nvSpPr>
          <p:cNvPr id="97" name="Shape 97"/>
          <p:cNvSpPr txBox="1"/>
          <p:nvPr>
            <p:ph idx="1" type="body"/>
          </p:nvPr>
        </p:nvSpPr>
        <p:spPr>
          <a:xfrm>
            <a:off x="311700" y="1152475"/>
            <a:ext cx="7734900" cy="3416400"/>
          </a:xfrm>
          <a:prstGeom prst="rect">
            <a:avLst/>
          </a:prstGeom>
        </p:spPr>
        <p:txBody>
          <a:bodyPr anchorCtr="0" anchor="t" bIns="91425" lIns="91425" rIns="91425" tIns="91425">
            <a:noAutofit/>
          </a:bodyPr>
          <a:lstStyle/>
          <a:p>
            <a:pPr indent="-355600" lvl="0" marL="457200" rtl="0">
              <a:spcBef>
                <a:spcPts val="0"/>
              </a:spcBef>
              <a:buClr>
                <a:srgbClr val="FFFFFF"/>
              </a:buClr>
              <a:buSzPct val="100000"/>
            </a:pPr>
            <a:r>
              <a:rPr lang="en" sz="2000">
                <a:solidFill>
                  <a:srgbClr val="FFFFFF"/>
                </a:solidFill>
              </a:rPr>
              <a:t>Mouse Dragging Tool</a:t>
            </a:r>
          </a:p>
          <a:p>
            <a:pPr indent="-330200" lvl="1" marL="914400" rtl="0">
              <a:spcBef>
                <a:spcPts val="0"/>
              </a:spcBef>
              <a:buClr>
                <a:srgbClr val="FFFFFF"/>
              </a:buClr>
              <a:buSzPct val="100000"/>
            </a:pPr>
            <a:r>
              <a:rPr lang="en" sz="1600">
                <a:solidFill>
                  <a:srgbClr val="FFFFFF"/>
                </a:solidFill>
              </a:rPr>
              <a:t>Using the mouse for the player to cut and collect materials needed for making a campfire.</a:t>
            </a:r>
          </a:p>
          <a:p>
            <a:pPr indent="-330200" lvl="1" marL="914400" rtl="0">
              <a:spcBef>
                <a:spcPts val="0"/>
              </a:spcBef>
              <a:buClr>
                <a:srgbClr val="FFFFFF"/>
              </a:buClr>
              <a:buSzPct val="100000"/>
            </a:pPr>
            <a:r>
              <a:rPr lang="en" sz="1600">
                <a:solidFill>
                  <a:srgbClr val="FFFFFF"/>
                </a:solidFill>
              </a:rPr>
              <a:t>To select collected items and place them on the ground</a:t>
            </a:r>
          </a:p>
          <a:p>
            <a:pPr indent="0" lvl="0" marL="457200" rtl="0">
              <a:spcBef>
                <a:spcPts val="0"/>
              </a:spcBef>
              <a:buNone/>
            </a:pPr>
            <a:r>
              <a:t/>
            </a:r>
            <a:endParaRPr sz="1600">
              <a:solidFill>
                <a:srgbClr val="FFFFFF"/>
              </a:solidFill>
            </a:endParaRPr>
          </a:p>
          <a:p>
            <a:pPr indent="-355600" lvl="0" marL="457200" rtl="0">
              <a:spcBef>
                <a:spcPts val="0"/>
              </a:spcBef>
              <a:buClr>
                <a:srgbClr val="FFFFFF"/>
              </a:buClr>
              <a:buSzPct val="100000"/>
            </a:pPr>
            <a:r>
              <a:rPr lang="en" sz="2000">
                <a:solidFill>
                  <a:srgbClr val="FFFFFF"/>
                </a:solidFill>
              </a:rPr>
              <a:t>Improve Item Light Source (Naughty Dog Style)</a:t>
            </a:r>
          </a:p>
          <a:p>
            <a:pPr indent="-330200" lvl="1" marL="914400" rtl="0">
              <a:spcBef>
                <a:spcPts val="0"/>
              </a:spcBef>
              <a:buClr>
                <a:srgbClr val="FFFFFF"/>
              </a:buClr>
              <a:buSzPct val="100000"/>
            </a:pPr>
            <a:r>
              <a:rPr lang="en" sz="1600">
                <a:solidFill>
                  <a:srgbClr val="FFFFFF"/>
                </a:solidFill>
              </a:rPr>
              <a:t>Finding a way to highlight the desired materials instead of just putting an obscure light source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0" y="0"/>
            <a:ext cx="9144000" cy="5143499"/>
          </a:xfrm>
          <a:prstGeom prst="rect">
            <a:avLst/>
          </a:prstGeom>
          <a:noFill/>
          <a:ln>
            <a:noFill/>
          </a:ln>
        </p:spPr>
      </p:pic>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solidFill>
                  <a:srgbClr val="FFFFFF"/>
                </a:solidFill>
              </a:rPr>
              <a:t>UML Diagram - Flowchart</a:t>
            </a:r>
          </a:p>
        </p:txBody>
      </p:sp>
      <p:pic>
        <p:nvPicPr>
          <p:cNvPr id="104" name="Shape 104"/>
          <p:cNvPicPr preferRelativeResize="0"/>
          <p:nvPr/>
        </p:nvPicPr>
        <p:blipFill rotWithShape="1">
          <a:blip r:embed="rId4">
            <a:alphaModFix/>
          </a:blip>
          <a:srcRect b="64913" l="0" r="33620" t="14632"/>
          <a:stretch/>
        </p:blipFill>
        <p:spPr>
          <a:xfrm>
            <a:off x="0" y="1788499"/>
            <a:ext cx="9143997" cy="1835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flipH="1">
            <a:off x="2" y="-8"/>
            <a:ext cx="9144000" cy="5143509"/>
          </a:xfrm>
          <a:prstGeom prst="rect">
            <a:avLst/>
          </a:prstGeom>
          <a:noFill/>
          <a:ln>
            <a:noFill/>
          </a:ln>
        </p:spPr>
      </p:pic>
      <p:sp>
        <p:nvSpPr>
          <p:cNvPr id="110" name="Shape 110"/>
          <p:cNvSpPr txBox="1"/>
          <p:nvPr>
            <p:ph idx="1" type="body"/>
          </p:nvPr>
        </p:nvSpPr>
        <p:spPr>
          <a:xfrm>
            <a:off x="311700" y="863550"/>
            <a:ext cx="8520600" cy="3416400"/>
          </a:xfrm>
          <a:prstGeom prst="rect">
            <a:avLst/>
          </a:prstGeom>
        </p:spPr>
        <p:txBody>
          <a:bodyPr anchorCtr="0" anchor="ctr" bIns="91425" lIns="91425" rIns="91425" tIns="91425">
            <a:noAutofit/>
          </a:bodyPr>
          <a:lstStyle/>
          <a:p>
            <a:pPr lvl="0" rtl="0" algn="ctr">
              <a:spcBef>
                <a:spcPts val="0"/>
              </a:spcBef>
              <a:buNone/>
            </a:pPr>
            <a:r>
              <a:rPr b="1" lang="en" sz="4800">
                <a:solidFill>
                  <a:srgbClr val="FFFFFF"/>
                </a:solidFill>
              </a:rPr>
              <a:t>Any Questions?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