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45"/>
  </p:notesMasterIdLst>
  <p:sldIdLst>
    <p:sldId id="363" r:id="rId2"/>
    <p:sldId id="371" r:id="rId3"/>
    <p:sldId id="259" r:id="rId4"/>
    <p:sldId id="424" r:id="rId5"/>
    <p:sldId id="425" r:id="rId6"/>
    <p:sldId id="418" r:id="rId7"/>
    <p:sldId id="426" r:id="rId8"/>
    <p:sldId id="428" r:id="rId9"/>
    <p:sldId id="430" r:id="rId10"/>
    <p:sldId id="454" r:id="rId11"/>
    <p:sldId id="435" r:id="rId12"/>
    <p:sldId id="461" r:id="rId13"/>
    <p:sldId id="436" r:id="rId14"/>
    <p:sldId id="462" r:id="rId15"/>
    <p:sldId id="441" r:id="rId16"/>
    <p:sldId id="459" r:id="rId17"/>
    <p:sldId id="434" r:id="rId18"/>
    <p:sldId id="463" r:id="rId19"/>
    <p:sldId id="437" r:id="rId20"/>
    <p:sldId id="455" r:id="rId21"/>
    <p:sldId id="456" r:id="rId22"/>
    <p:sldId id="458" r:id="rId23"/>
    <p:sldId id="438" r:id="rId24"/>
    <p:sldId id="452" r:id="rId25"/>
    <p:sldId id="421" r:id="rId26"/>
    <p:sldId id="420" r:id="rId27"/>
    <p:sldId id="464" r:id="rId28"/>
    <p:sldId id="439" r:id="rId29"/>
    <p:sldId id="453" r:id="rId30"/>
    <p:sldId id="422" r:id="rId31"/>
    <p:sldId id="447" r:id="rId32"/>
    <p:sldId id="448" r:id="rId33"/>
    <p:sldId id="449" r:id="rId34"/>
    <p:sldId id="440" r:id="rId35"/>
    <p:sldId id="465" r:id="rId36"/>
    <p:sldId id="444" r:id="rId37"/>
    <p:sldId id="451" r:id="rId38"/>
    <p:sldId id="466" r:id="rId39"/>
    <p:sldId id="450" r:id="rId40"/>
    <p:sldId id="423" r:id="rId41"/>
    <p:sldId id="460" r:id="rId42"/>
    <p:sldId id="468" r:id="rId43"/>
    <p:sldId id="46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initials="J" lastIdx="4" clrIdx="0">
    <p:extLst>
      <p:ext uri="{19B8F6BF-5375-455C-9EA6-DF929625EA0E}">
        <p15:presenceInfo xmlns:p15="http://schemas.microsoft.com/office/powerpoint/2012/main" userId="Jeffr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a:srgbClr val="5947FF"/>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68324" autoAdjust="0"/>
  </p:normalViewPr>
  <p:slideViewPr>
    <p:cSldViewPr snapToGrid="0">
      <p:cViewPr varScale="1">
        <p:scale>
          <a:sx n="73" d="100"/>
          <a:sy n="73" d="100"/>
        </p:scale>
        <p:origin x="588" y="72"/>
      </p:cViewPr>
      <p:guideLst/>
    </p:cSldViewPr>
  </p:slideViewPr>
  <p:notesTextViewPr>
    <p:cViewPr>
      <p:scale>
        <a:sx n="3" d="2"/>
        <a:sy n="3" d="2"/>
      </p:scale>
      <p:origin x="0" y="0"/>
    </p:cViewPr>
  </p:notesTextViewPr>
  <p:sorterViewPr>
    <p:cViewPr>
      <p:scale>
        <a:sx n="100" d="100"/>
        <a:sy n="100" d="100"/>
      </p:scale>
      <p:origin x="0" y="-24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ea typeface="+mn-ea"/>
              <a:cs typeface="Arial" panose="020B0604020202020204" pitchFamily="34" charset="0"/>
            </a:rPr>
            <a:t>1.Introduction</a:t>
          </a:r>
          <a:endParaRPr lang="fr-FR" sz="2300" b="1"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7087">
        <dgm:presLayoutVars>
          <dgm:chMax val="0"/>
          <dgm:chPref val="0"/>
          <dgm:bulletEnabled val="1"/>
        </dgm:presLayoutVars>
      </dgm:prSet>
      <dgm:spPr/>
      <dgm:t>
        <a:bodyPr/>
        <a:lstStyle/>
        <a:p>
          <a:endParaRPr lang="fr-FR"/>
        </a:p>
      </dgm:t>
    </dgm:pt>
  </dgm:ptLst>
  <dgm:cxnLst>
    <dgm:cxn modelId="{A749D8E7-615E-4AD8-9304-0FA49B05B389}" type="presOf" srcId="{7F957E12-3245-4277-BDAC-48FCF820589D}" destId="{59B1A8A0-D076-45E3-917D-8FFAF121FD99}"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EE4E70B2-882C-4147-AB17-F330F7B8DA4B}" type="presOf" srcId="{8344C7F1-2CD4-4703-BC87-104D0414A52B}" destId="{A66116A7-3E83-4766-AE3B-96CB049DD2E1}" srcOrd="0" destOrd="0" presId="urn:microsoft.com/office/officeart/2005/8/layout/chevron1"/>
    <dgm:cxn modelId="{A005C2F6-F344-4496-9619-ACDB8A67C4AF}"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X="213" custLinFactNeighborY="-5275">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5275">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5275">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ea typeface="+mn-ea"/>
              <a:cs typeface="Arial" panose="020B0604020202020204" pitchFamily="34" charset="0"/>
            </a:rPr>
            <a:t>1.Introduction</a:t>
          </a:r>
          <a:endParaRPr lang="fr-FR" sz="2300" b="1"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7087">
        <dgm:presLayoutVars>
          <dgm:chMax val="0"/>
          <dgm:chPref val="0"/>
          <dgm:bulletEnabled val="1"/>
        </dgm:presLayoutVars>
      </dgm:prSet>
      <dgm:spPr/>
      <dgm:t>
        <a:bodyPr/>
        <a:lstStyle/>
        <a:p>
          <a:endParaRPr lang="fr-FR"/>
        </a:p>
      </dgm:t>
    </dgm:pt>
  </dgm:ptLst>
  <dgm:cxnLst>
    <dgm:cxn modelId="{0BE4C340-5C00-4696-82AD-D499FAC5AC83}"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124B4B73-E318-42BA-9F8A-505C82693422}" type="presOf" srcId="{7F957E12-3245-4277-BDAC-48FCF820589D}" destId="{59B1A8A0-D076-45E3-917D-8FFAF121FD99}" srcOrd="0" destOrd="0" presId="urn:microsoft.com/office/officeart/2005/8/layout/chevron1"/>
    <dgm:cxn modelId="{38877657-0AF5-4C6D-AEC9-4A643E473EA8}"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5275">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5275">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aa-ET" sz="2300" b="1">
              <a:latin typeface="Century Schoolbook" panose="02040604050505020304" pitchFamily="18" charset="0"/>
              <a:cs typeface="Arial" panose="020B0604020202020204" pitchFamily="34" charset="0"/>
            </a:rPr>
            <a:t>4</a:t>
          </a:r>
          <a:r>
            <a:rPr lang="fr-FR" sz="2300" b="1">
              <a:latin typeface="Century Schoolbook" panose="02040604050505020304" pitchFamily="18" charset="0"/>
              <a:cs typeface="Arial" panose="020B0604020202020204" pitchFamily="34" charset="0"/>
            </a:rPr>
            <a:t>.</a:t>
          </a:r>
          <a:r>
            <a:rPr lang="aa-ET" sz="2300" b="1">
              <a:latin typeface="Century Schoolbook" panose="02040604050505020304" pitchFamily="18" charset="0"/>
              <a:cs typeface="Arial" panose="020B0604020202020204" pitchFamily="34" charset="0"/>
            </a:rPr>
            <a:t>Arguments </a:t>
          </a:r>
          <a:r>
            <a:rPr lang="fr-FR" sz="2300" b="1">
              <a:latin typeface="Century Schoolbook" panose="02040604050505020304" pitchFamily="18" charset="0"/>
              <a:cs typeface="Arial" panose="020B0604020202020204" pitchFamily="34" charset="0"/>
            </a:rPr>
            <a:t>des </a:t>
          </a:r>
          <a:r>
            <a:rPr lang="aa-ET" sz="2300" b="1">
              <a:latin typeface="Century Schoolbook" panose="02040604050505020304" pitchFamily="18" charset="0"/>
              <a:cs typeface="Arial" panose="020B0604020202020204" pitchFamily="34" charset="0"/>
            </a:rPr>
            <a:t>principaux packages </a:t>
          </a:r>
          <a:r>
            <a:rPr lang="fr-FR" sz="2300" b="1">
              <a:latin typeface="Century Schoolbook" panose="02040604050505020304" pitchFamily="18" charset="0"/>
              <a:cs typeface="Arial" panose="020B0604020202020204" pitchFamily="34" charset="0"/>
            </a:rPr>
            <a:t>usuelles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6812">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A0E0DDA9-8433-4380-AB23-2F46BECCC7CF}" type="presOf" srcId="{7F957E12-3245-4277-BDAC-48FCF820589D}" destId="{59B1A8A0-D076-45E3-917D-8FFAF121FD99}" srcOrd="0" destOrd="0" presId="urn:microsoft.com/office/officeart/2005/8/layout/chevron1"/>
    <dgm:cxn modelId="{621B9369-B068-49FA-99CD-2D9F662909A2}" type="presOf" srcId="{8344C7F1-2CD4-4703-BC87-104D0414A52B}" destId="{A66116A7-3E83-4766-AE3B-96CB049DD2E1}" srcOrd="0" destOrd="0" presId="urn:microsoft.com/office/officeart/2005/8/layout/chevron1"/>
    <dgm:cxn modelId="{E8BF3E8B-4655-41DB-AFD9-A3CB5D3A144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aa-ET" sz="2300" b="1" dirty="0">
              <a:latin typeface="Century Schoolbook" panose="02040604050505020304" pitchFamily="18" charset="0"/>
              <a:cs typeface="Arial" panose="020B0604020202020204" pitchFamily="34" charset="0"/>
            </a:rPr>
            <a:t>5</a:t>
          </a:r>
          <a:r>
            <a:rPr lang="fr-FR" sz="2300" b="1" dirty="0">
              <a:latin typeface="Century Schoolbook" panose="02040604050505020304" pitchFamily="18" charset="0"/>
              <a:cs typeface="Arial" panose="020B0604020202020204" pitchFamily="34" charset="0"/>
            </a:rPr>
            <a:t>.Cas particuliers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3CCF0508-0919-40A3-B2ED-8DB3FE1286F0}" type="presOf" srcId="{7F957E12-3245-4277-BDAC-48FCF820589D}" destId="{59B1A8A0-D076-45E3-917D-8FFAF121FD99}" srcOrd="0" destOrd="0" presId="urn:microsoft.com/office/officeart/2005/8/layout/chevron1"/>
    <dgm:cxn modelId="{9C2E37B6-EFF6-4282-A529-D37C830CD2A3}" type="presOf" srcId="{8344C7F1-2CD4-4703-BC87-104D0414A52B}" destId="{A66116A7-3E83-4766-AE3B-96CB049DD2E1}" srcOrd="0" destOrd="0" presId="urn:microsoft.com/office/officeart/2005/8/layout/chevron1"/>
    <dgm:cxn modelId="{C30021FB-00DE-4B1A-9F5D-575AD8733FC7}"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aa-ET" sz="2300" b="1" dirty="0">
              <a:latin typeface="Century Schoolbook" panose="02040604050505020304" pitchFamily="18" charset="0"/>
              <a:cs typeface="Arial" panose="020B0604020202020204" pitchFamily="34" charset="0"/>
            </a:rPr>
            <a:t>5</a:t>
          </a:r>
          <a:r>
            <a:rPr lang="fr-FR" sz="2300" b="1" dirty="0">
              <a:latin typeface="Century Schoolbook" panose="02040604050505020304" pitchFamily="18" charset="0"/>
              <a:cs typeface="Arial" panose="020B0604020202020204" pitchFamily="34" charset="0"/>
            </a:rPr>
            <a:t>.Cas particuliers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3CCF0508-0919-40A3-B2ED-8DB3FE1286F0}" type="presOf" srcId="{7F957E12-3245-4277-BDAC-48FCF820589D}" destId="{59B1A8A0-D076-45E3-917D-8FFAF121FD99}" srcOrd="0" destOrd="0" presId="urn:microsoft.com/office/officeart/2005/8/layout/chevron1"/>
    <dgm:cxn modelId="{9C2E37B6-EFF6-4282-A529-D37C830CD2A3}" type="presOf" srcId="{8344C7F1-2CD4-4703-BC87-104D0414A52B}" destId="{A66116A7-3E83-4766-AE3B-96CB049DD2E1}" srcOrd="0" destOrd="0" presId="urn:microsoft.com/office/officeart/2005/8/layout/chevron1"/>
    <dgm:cxn modelId="{C30021FB-00DE-4B1A-9F5D-575AD8733FC7}"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aa-ET" sz="2300" b="1">
              <a:latin typeface="Century Schoolbook" panose="02040604050505020304" pitchFamily="18" charset="0"/>
              <a:cs typeface="Arial" panose="020B0604020202020204" pitchFamily="34" charset="0"/>
            </a:rPr>
            <a:t>5</a:t>
          </a:r>
          <a:r>
            <a:rPr lang="fr-FR" sz="2300" b="1">
              <a:latin typeface="Century Schoolbook" panose="02040604050505020304" pitchFamily="18" charset="0"/>
              <a:cs typeface="Arial" panose="020B0604020202020204" pitchFamily="34" charset="0"/>
            </a:rPr>
            <a:t>.Cas particuliers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3CCF0508-0919-40A3-B2ED-8DB3FE1286F0}" type="presOf" srcId="{7F957E12-3245-4277-BDAC-48FCF820589D}" destId="{59B1A8A0-D076-45E3-917D-8FFAF121FD99}" srcOrd="0" destOrd="0" presId="urn:microsoft.com/office/officeart/2005/8/layout/chevron1"/>
    <dgm:cxn modelId="{9C2E37B6-EFF6-4282-A529-D37C830CD2A3}" type="presOf" srcId="{8344C7F1-2CD4-4703-BC87-104D0414A52B}" destId="{A66116A7-3E83-4766-AE3B-96CB049DD2E1}" srcOrd="0" destOrd="0" presId="urn:microsoft.com/office/officeart/2005/8/layout/chevron1"/>
    <dgm:cxn modelId="{C30021FB-00DE-4B1A-9F5D-575AD8733FC7}"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aa-ET" sz="2300" b="1">
              <a:latin typeface="Century Schoolbook" panose="02040604050505020304" pitchFamily="18" charset="0"/>
              <a:cs typeface="Arial" panose="020B0604020202020204" pitchFamily="34" charset="0"/>
            </a:rPr>
            <a:t>5</a:t>
          </a:r>
          <a:r>
            <a:rPr lang="fr-FR" sz="2300" b="1">
              <a:latin typeface="Century Schoolbook" panose="02040604050505020304" pitchFamily="18" charset="0"/>
              <a:cs typeface="Arial" panose="020B0604020202020204" pitchFamily="34" charset="0"/>
            </a:rPr>
            <a:t>.Cas particuliers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3CCF0508-0919-40A3-B2ED-8DB3FE1286F0}" type="presOf" srcId="{7F957E12-3245-4277-BDAC-48FCF820589D}" destId="{59B1A8A0-D076-45E3-917D-8FFAF121FD99}" srcOrd="0" destOrd="0" presId="urn:microsoft.com/office/officeart/2005/8/layout/chevron1"/>
    <dgm:cxn modelId="{9C2E37B6-EFF6-4282-A529-D37C830CD2A3}" type="presOf" srcId="{8344C7F1-2CD4-4703-BC87-104D0414A52B}" destId="{A66116A7-3E83-4766-AE3B-96CB049DD2E1}" srcOrd="0" destOrd="0" presId="urn:microsoft.com/office/officeart/2005/8/layout/chevron1"/>
    <dgm:cxn modelId="{C30021FB-00DE-4B1A-9F5D-575AD8733FC7}"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ea typeface="+mn-ea"/>
              <a:cs typeface="Arial" panose="020B0604020202020204" pitchFamily="34" charset="0"/>
            </a:rPr>
            <a:t>1.Introduction</a:t>
          </a:r>
          <a:endParaRPr lang="fr-FR" sz="2300" b="1"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69B7ADA4-0441-419E-A806-78B991AAF6EF}" type="presOf" srcId="{7F957E12-3245-4277-BDAC-48FCF820589D}" destId="{59B1A8A0-D076-45E3-917D-8FFAF121FD99}" srcOrd="0" destOrd="0" presId="urn:microsoft.com/office/officeart/2005/8/layout/chevron1"/>
    <dgm:cxn modelId="{2A70FC44-0124-4DD1-B449-4D0C91E49488}" type="presOf" srcId="{8344C7F1-2CD4-4703-BC87-104D0414A52B}" destId="{A66116A7-3E83-4766-AE3B-96CB049DD2E1}" srcOrd="0" destOrd="0" presId="urn:microsoft.com/office/officeart/2005/8/layout/chevron1"/>
    <dgm:cxn modelId="{C6CC0F91-9C9E-4406-B02E-83A40080B4C0}"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6.Cas pratique de résolution d’équations non linéaire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X="256" custLinFactNeighborY="6238">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E61622C3-0F8C-46EB-9FD0-EA296E9EF23E}" type="presOf" srcId="{7F957E12-3245-4277-BDAC-48FCF820589D}" destId="{59B1A8A0-D076-45E3-917D-8FFAF121FD99}" srcOrd="0" destOrd="0" presId="urn:microsoft.com/office/officeart/2005/8/layout/chevron1"/>
    <dgm:cxn modelId="{234F2A62-A656-4B99-AA9F-98A015AC6A9D}" type="presOf" srcId="{8344C7F1-2CD4-4703-BC87-104D0414A52B}" destId="{A66116A7-3E83-4766-AE3B-96CB049DD2E1}" srcOrd="0" destOrd="0" presId="urn:microsoft.com/office/officeart/2005/8/layout/chevron1"/>
    <dgm:cxn modelId="{DA66F47D-7470-4C34-8635-EF0BFCD4DCC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7.Conclusion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7E872360-0DC1-4AA1-8D6D-AB2F313915B4}"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B050CE0F-70DE-43F5-A978-C0BB9E475FAF}" type="presOf" srcId="{7F957E12-3245-4277-BDAC-48FCF820589D}" destId="{59B1A8A0-D076-45E3-917D-8FFAF121FD99}" srcOrd="0" destOrd="0" presId="urn:microsoft.com/office/officeart/2005/8/layout/chevron1"/>
    <dgm:cxn modelId="{6CDB614E-BE57-433E-B098-DEE3F6EDFC0C}"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Bibliographie</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7E872360-0DC1-4AA1-8D6D-AB2F313915B4}"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B050CE0F-70DE-43F5-A978-C0BB9E475FAF}" type="presOf" srcId="{7F957E12-3245-4277-BDAC-48FCF820589D}" destId="{59B1A8A0-D076-45E3-917D-8FFAF121FD99}" srcOrd="0" destOrd="0" presId="urn:microsoft.com/office/officeart/2005/8/layout/chevron1"/>
    <dgm:cxn modelId="{6CDB614E-BE57-433E-B098-DEE3F6EDFC0C}"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Espace Conseil</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100098" custLinFactNeighborY="-7087">
        <dgm:presLayoutVars>
          <dgm:chMax val="0"/>
          <dgm:chPref val="0"/>
          <dgm:bulletEnabled val="1"/>
        </dgm:presLayoutVars>
      </dgm:prSet>
      <dgm:spPr/>
      <dgm:t>
        <a:bodyPr/>
        <a:lstStyle/>
        <a:p>
          <a:endParaRPr lang="fr-FR"/>
        </a:p>
      </dgm:t>
    </dgm:pt>
  </dgm:ptLst>
  <dgm:cxnLst>
    <dgm:cxn modelId="{7E872360-0DC1-4AA1-8D6D-AB2F313915B4}"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B050CE0F-70DE-43F5-A978-C0BB9E475FAF}" type="presOf" srcId="{7F957E12-3245-4277-BDAC-48FCF820589D}" destId="{59B1A8A0-D076-45E3-917D-8FFAF121FD99}" srcOrd="0" destOrd="0" presId="urn:microsoft.com/office/officeart/2005/8/layout/chevron1"/>
    <dgm:cxn modelId="{6CDB614E-BE57-433E-B098-DEE3F6EDFC0C}"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2.Principe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DFF10C99-B9C9-41DC-B059-3D26DDCF3DAF}" type="presOf" srcId="{8344C7F1-2CD4-4703-BC87-104D0414A52B}" destId="{A66116A7-3E83-4766-AE3B-96CB049DD2E1}" srcOrd="0" destOrd="0" presId="urn:microsoft.com/office/officeart/2005/8/layout/chevron1"/>
    <dgm:cxn modelId="{514A57AB-9265-4B08-829A-E745BF4939DE}" type="presOf" srcId="{7F957E12-3245-4277-BDAC-48FCF820589D}" destId="{59B1A8A0-D076-45E3-917D-8FFAF121FD99}" srcOrd="0" destOrd="0" presId="urn:microsoft.com/office/officeart/2005/8/layout/chevron1"/>
    <dgm:cxn modelId="{CC69C4AB-2B63-4825-A9C8-8C73E3EE8CF3}"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2.Principe des systèmes d'équations non linéaires</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96A70354-F848-4DA7-8337-835053218A5E}" type="presOf" srcId="{7F957E12-3245-4277-BDAC-48FCF820589D}" destId="{59B1A8A0-D076-45E3-917D-8FFAF121FD99}" srcOrd="0" destOrd="0" presId="urn:microsoft.com/office/officeart/2005/8/layout/chevron1"/>
    <dgm:cxn modelId="{95CD04FA-9258-41B7-B254-88B1670C9465}" type="presOf" srcId="{8344C7F1-2CD4-4703-BC87-104D0414A52B}" destId="{A66116A7-3E83-4766-AE3B-96CB049DD2E1}" srcOrd="0" destOrd="0" presId="urn:microsoft.com/office/officeart/2005/8/layout/chevron1"/>
    <dgm:cxn modelId="{D4A33431-EDF0-4C0B-A9DE-09B170CE1B0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3.1. Méthodes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X="18614" custLinFactNeighborY="6396">
        <dgm:presLayoutVars>
          <dgm:chMax val="0"/>
          <dgm:chPref val="0"/>
          <dgm:bulletEnabled val="1"/>
        </dgm:presLayoutVars>
      </dgm:prSet>
      <dgm:spPr/>
      <dgm:t>
        <a:bodyPr/>
        <a:lstStyle/>
        <a:p>
          <a:endParaRPr lang="fr-FR"/>
        </a:p>
      </dgm:t>
    </dgm:pt>
  </dgm:ptLst>
  <dgm:cxnLst>
    <dgm:cxn modelId="{DA802748-B7FF-4E00-BBEB-7F2940424CCE}" srcId="{8344C7F1-2CD4-4703-BC87-104D0414A52B}" destId="{7F957E12-3245-4277-BDAC-48FCF820589D}" srcOrd="0" destOrd="0" parTransId="{570B702E-9181-47DF-B7BA-9BF0354E60A4}" sibTransId="{692CF929-71DA-441C-B859-955410680B20}"/>
    <dgm:cxn modelId="{FC76A04F-E9EE-4491-BA76-9B6CB622D8D6}" type="presOf" srcId="{8344C7F1-2CD4-4703-BC87-104D0414A52B}" destId="{A66116A7-3E83-4766-AE3B-96CB049DD2E1}" srcOrd="0" destOrd="0" presId="urn:microsoft.com/office/officeart/2005/8/layout/chevron1"/>
    <dgm:cxn modelId="{E0146CA9-29AF-4033-8566-F358994B3626}" type="presOf" srcId="{7F957E12-3245-4277-BDAC-48FCF820589D}" destId="{59B1A8A0-D076-45E3-917D-8FFAF121FD99}" srcOrd="0" destOrd="0" presId="urn:microsoft.com/office/officeart/2005/8/layout/chevron1"/>
    <dgm:cxn modelId="{29A7B752-3553-4CCE-B783-56A3902BCB9E}"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5" qsCatId="simple" csTypeId="urn:microsoft.com/office/officeart/2005/8/colors/accent1_2" csCatId="accent1" phldr="1"/>
      <dgm:spPr/>
    </dgm:pt>
    <dgm:pt modelId="{7F957E12-3245-4277-BDAC-48FCF820589D}">
      <dgm:prSet phldrT="[Texte]" custT="1"/>
      <dgm:spPr/>
      <dgm:t>
        <a:bodyPr/>
        <a:lstStyle/>
        <a:p>
          <a:r>
            <a:rPr lang="fr-FR" sz="2300" b="1" dirty="0">
              <a:latin typeface="Century Schoolbook" panose="02040604050505020304" pitchFamily="18" charset="0"/>
              <a:cs typeface="Arial" panose="020B0604020202020204" pitchFamily="34" charset="0"/>
            </a:rPr>
            <a:t>3. Méthodes et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Y="-100000" custLinFactNeighborX="-8702" custLinFactNeighborY="-141115">
        <dgm:presLayoutVars>
          <dgm:chMax val="0"/>
          <dgm:chPref val="0"/>
          <dgm:bulletEnabled val="1"/>
        </dgm:presLayoutVars>
      </dgm:prSet>
      <dgm:spPr/>
      <dgm:t>
        <a:bodyPr/>
        <a:lstStyle/>
        <a:p>
          <a:endParaRPr lang="fr-FR"/>
        </a:p>
      </dgm:t>
    </dgm:pt>
  </dgm:ptLst>
  <dgm:cxnLst>
    <dgm:cxn modelId="{53E891D3-BAAC-4CAF-B156-F54CF57930B3}" type="presOf" srcId="{7F957E12-3245-4277-BDAC-48FCF820589D}" destId="{59B1A8A0-D076-45E3-917D-8FFAF121FD99}"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F3A0D6F9-B972-4546-81C3-2A6FA97199AA}" type="presOf" srcId="{8344C7F1-2CD4-4703-BC87-104D0414A52B}" destId="{A66116A7-3E83-4766-AE3B-96CB049DD2E1}" srcOrd="0" destOrd="0" presId="urn:microsoft.com/office/officeart/2005/8/layout/chevron1"/>
    <dgm:cxn modelId="{7784D3C5-2119-4F56-9E99-240F17D8A02D}"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4C7F1-2CD4-4703-BC87-104D0414A52B}" type="doc">
      <dgm:prSet loTypeId="urn:microsoft.com/office/officeart/2005/8/layout/chevron1" loCatId="process" qsTypeId="urn:microsoft.com/office/officeart/2005/8/quickstyle/simple3" qsCatId="simple" csTypeId="urn:microsoft.com/office/officeart/2005/8/colors/accent1_2" csCatId="accent1" phldr="1"/>
      <dgm:spPr/>
    </dgm:pt>
    <dgm:pt modelId="{7F957E12-3245-4277-BDAC-48FCF820589D}">
      <dgm:prSet phldrT="[Texte]" custT="1"/>
      <dgm:spPr/>
      <dgm:t>
        <a:bodyPr/>
        <a:lstStyle/>
        <a:p>
          <a:r>
            <a:rPr lang="fr-FR" sz="2300" b="1">
              <a:latin typeface="Century Schoolbook" panose="02040604050505020304" pitchFamily="18" charset="0"/>
              <a:cs typeface="Arial" panose="020B0604020202020204" pitchFamily="34" charset="0"/>
            </a:rPr>
            <a:t>3.2. Packages de résolution</a:t>
          </a:r>
          <a:endParaRPr lang="fr-FR" sz="2300" dirty="0">
            <a:latin typeface="Century Schoolbook" panose="02040604050505020304" pitchFamily="18" charset="0"/>
            <a:cs typeface="Arial" panose="020B0604020202020204" pitchFamily="34" charset="0"/>
          </a:endParaRPr>
        </a:p>
      </dgm:t>
    </dgm:pt>
    <dgm:pt modelId="{570B702E-9181-47DF-B7BA-9BF0354E60A4}" type="parTrans" cxnId="{DA802748-B7FF-4E00-BBEB-7F2940424CCE}">
      <dgm:prSet/>
      <dgm:spPr/>
      <dgm:t>
        <a:bodyPr/>
        <a:lstStyle/>
        <a:p>
          <a:endParaRPr lang="fr-FR"/>
        </a:p>
      </dgm:t>
    </dgm:pt>
    <dgm:pt modelId="{692CF929-71DA-441C-B859-955410680B20}" type="sibTrans" cxnId="{DA802748-B7FF-4E00-BBEB-7F2940424CCE}">
      <dgm:prSet/>
      <dgm:spPr/>
      <dgm:t>
        <a:bodyPr/>
        <a:lstStyle/>
        <a:p>
          <a:endParaRPr lang="fr-FR"/>
        </a:p>
      </dgm:t>
    </dgm:pt>
    <dgm:pt modelId="{A66116A7-3E83-4766-AE3B-96CB049DD2E1}" type="pres">
      <dgm:prSet presAssocID="{8344C7F1-2CD4-4703-BC87-104D0414A52B}" presName="Name0" presStyleCnt="0">
        <dgm:presLayoutVars>
          <dgm:dir/>
          <dgm:animLvl val="lvl"/>
          <dgm:resizeHandles val="exact"/>
        </dgm:presLayoutVars>
      </dgm:prSet>
      <dgm:spPr/>
    </dgm:pt>
    <dgm:pt modelId="{59B1A8A0-D076-45E3-917D-8FFAF121FD99}" type="pres">
      <dgm:prSet presAssocID="{7F957E12-3245-4277-BDAC-48FCF820589D}" presName="parTxOnly" presStyleLbl="node1" presStyleIdx="0" presStyleCnt="1" custScaleX="90111" custLinFactNeighborY="-6812">
        <dgm:presLayoutVars>
          <dgm:chMax val="0"/>
          <dgm:chPref val="0"/>
          <dgm:bulletEnabled val="1"/>
        </dgm:presLayoutVars>
      </dgm:prSet>
      <dgm:spPr/>
      <dgm:t>
        <a:bodyPr/>
        <a:lstStyle/>
        <a:p>
          <a:endParaRPr lang="fr-FR"/>
        </a:p>
      </dgm:t>
    </dgm:pt>
  </dgm:ptLst>
  <dgm:cxnLst>
    <dgm:cxn modelId="{DA40A0A9-64B9-43E3-B7B3-D5FD8C51A088}" type="presOf" srcId="{8344C7F1-2CD4-4703-BC87-104D0414A52B}" destId="{A66116A7-3E83-4766-AE3B-96CB049DD2E1}" srcOrd="0" destOrd="0" presId="urn:microsoft.com/office/officeart/2005/8/layout/chevron1"/>
    <dgm:cxn modelId="{DA802748-B7FF-4E00-BBEB-7F2940424CCE}" srcId="{8344C7F1-2CD4-4703-BC87-104D0414A52B}" destId="{7F957E12-3245-4277-BDAC-48FCF820589D}" srcOrd="0" destOrd="0" parTransId="{570B702E-9181-47DF-B7BA-9BF0354E60A4}" sibTransId="{692CF929-71DA-441C-B859-955410680B20}"/>
    <dgm:cxn modelId="{58DC1DD8-2EEB-4A1A-8A98-ECF78B76FA26}" type="presOf" srcId="{7F957E12-3245-4277-BDAC-48FCF820589D}" destId="{59B1A8A0-D076-45E3-917D-8FFAF121FD99}" srcOrd="0" destOrd="0" presId="urn:microsoft.com/office/officeart/2005/8/layout/chevron1"/>
    <dgm:cxn modelId="{069F0941-313F-4E09-AC64-DDC34A1F40D4}" type="presParOf" srcId="{A66116A7-3E83-4766-AE3B-96CB049DD2E1}" destId="{59B1A8A0-D076-45E3-917D-8FFAF121FD99}"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03470"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64122" y="0"/>
        <a:ext cx="8192663" cy="5213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ea typeface="+mn-ea"/>
              <a:cs typeface="Arial" panose="020B0604020202020204" pitchFamily="34" charset="0"/>
            </a:rPr>
            <a:t>1.Introduction</a:t>
          </a:r>
          <a:endParaRPr lang="fr-FR" sz="2300" b="1"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389" y="0"/>
          <a:ext cx="11045151"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aa-ET" sz="2300" b="1" kern="1200">
              <a:latin typeface="Century Schoolbook" panose="02040604050505020304" pitchFamily="18" charset="0"/>
              <a:cs typeface="Arial" panose="020B0604020202020204" pitchFamily="34" charset="0"/>
            </a:rPr>
            <a:t>4</a:t>
          </a:r>
          <a:r>
            <a:rPr lang="fr-FR" sz="2300" b="1" kern="1200">
              <a:latin typeface="Century Schoolbook" panose="02040604050505020304" pitchFamily="18" charset="0"/>
              <a:cs typeface="Arial" panose="020B0604020202020204" pitchFamily="34" charset="0"/>
            </a:rPr>
            <a:t>.</a:t>
          </a:r>
          <a:r>
            <a:rPr lang="aa-ET" sz="2300" b="1" kern="1200">
              <a:latin typeface="Century Schoolbook" panose="02040604050505020304" pitchFamily="18" charset="0"/>
              <a:cs typeface="Arial" panose="020B0604020202020204" pitchFamily="34" charset="0"/>
            </a:rPr>
            <a:t>Arguments </a:t>
          </a:r>
          <a:r>
            <a:rPr lang="fr-FR" sz="2300" b="1" kern="1200">
              <a:latin typeface="Century Schoolbook" panose="02040604050505020304" pitchFamily="18" charset="0"/>
              <a:cs typeface="Arial" panose="020B0604020202020204" pitchFamily="34" charset="0"/>
            </a:rPr>
            <a:t>des </a:t>
          </a:r>
          <a:r>
            <a:rPr lang="aa-ET" sz="2300" b="1" kern="1200">
              <a:latin typeface="Century Schoolbook" panose="02040604050505020304" pitchFamily="18" charset="0"/>
              <a:cs typeface="Arial" panose="020B0604020202020204" pitchFamily="34" charset="0"/>
            </a:rPr>
            <a:t>principaux packages </a:t>
          </a:r>
          <a:r>
            <a:rPr lang="fr-FR" sz="2300" b="1" kern="1200">
              <a:latin typeface="Century Schoolbook" panose="02040604050505020304" pitchFamily="18" charset="0"/>
              <a:cs typeface="Arial" panose="020B0604020202020204" pitchFamily="34" charset="0"/>
            </a:rPr>
            <a:t>usuelles</a:t>
          </a:r>
          <a:endParaRPr lang="fr-FR" sz="2300" kern="1200" dirty="0">
            <a:latin typeface="Century Schoolbook" panose="02040604050505020304" pitchFamily="18" charset="0"/>
            <a:cs typeface="Arial" panose="020B0604020202020204" pitchFamily="34" charset="0"/>
          </a:endParaRPr>
        </a:p>
      </dsp:txBody>
      <dsp:txXfrm>
        <a:off x="266041" y="0"/>
        <a:ext cx="10523847" cy="5213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719" y="0"/>
          <a:ext cx="967027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aa-ET" sz="2300" b="1" kern="1200" dirty="0">
              <a:latin typeface="Century Schoolbook" panose="02040604050505020304" pitchFamily="18" charset="0"/>
              <a:cs typeface="Arial" panose="020B0604020202020204" pitchFamily="34" charset="0"/>
            </a:rPr>
            <a:t>5</a:t>
          </a:r>
          <a:r>
            <a:rPr lang="fr-FR" sz="2300" b="1" kern="1200" dirty="0">
              <a:latin typeface="Century Schoolbook" panose="02040604050505020304" pitchFamily="18" charset="0"/>
              <a:cs typeface="Arial" panose="020B0604020202020204" pitchFamily="34" charset="0"/>
            </a:rPr>
            <a:t>.Cas particuliers des systèmes d'équations non linéaires</a:t>
          </a:r>
          <a:endParaRPr lang="fr-FR" sz="2300" kern="1200" dirty="0">
            <a:latin typeface="Century Schoolbook" panose="02040604050505020304" pitchFamily="18" charset="0"/>
            <a:cs typeface="Arial" panose="020B0604020202020204" pitchFamily="34" charset="0"/>
          </a:endParaRPr>
        </a:p>
      </dsp:txBody>
      <dsp:txXfrm>
        <a:off x="265371" y="0"/>
        <a:ext cx="9148969" cy="52130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6.Cas pratique de résolution d’équations non linéaire</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6.Cas pratique de résolution d’équations non linéaire</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6.Cas pratique de résolution d’équations non linéaire</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6.Cas pratique de résolution d’équations non linéaire</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1050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6.Cas pratique de résolution d’équations non linéaire</a:t>
          </a:r>
          <a:endParaRPr lang="fr-FR" sz="2300" kern="1200" dirty="0">
            <a:latin typeface="Century Schoolbook" panose="02040604050505020304" pitchFamily="18" charset="0"/>
            <a:cs typeface="Arial" panose="020B0604020202020204" pitchFamily="34" charset="0"/>
          </a:endParaRPr>
        </a:p>
      </dsp:txBody>
      <dsp:txXfrm>
        <a:off x="271152" y="0"/>
        <a:ext cx="10237799" cy="521304"/>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7.Conclusion</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Bibliographie</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5250" y="0"/>
          <a:ext cx="10759103"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Espace Conseil</a:t>
          </a:r>
          <a:endParaRPr lang="fr-FR" sz="2300" kern="1200" dirty="0">
            <a:latin typeface="Century Schoolbook" panose="02040604050505020304" pitchFamily="18" charset="0"/>
            <a:cs typeface="Arial" panose="020B0604020202020204" pitchFamily="34" charset="0"/>
          </a:endParaRPr>
        </a:p>
      </dsp:txBody>
      <dsp:txXfrm>
        <a:off x="265902" y="0"/>
        <a:ext cx="10237799" cy="521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2.Principe des systèmes d'équations non linéaires</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635178" y="0"/>
          <a:ext cx="5731246" cy="5156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3.1. Méthodes de résolution</a:t>
          </a:r>
          <a:endParaRPr lang="fr-FR" sz="2300" kern="1200" dirty="0">
            <a:latin typeface="Century Schoolbook" panose="02040604050505020304" pitchFamily="18" charset="0"/>
            <a:cs typeface="Arial" panose="020B0604020202020204" pitchFamily="34" charset="0"/>
          </a:endParaRPr>
        </a:p>
      </dsp:txBody>
      <dsp:txXfrm>
        <a:off x="892980" y="0"/>
        <a:ext cx="5215642" cy="5156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0" y="0"/>
          <a:ext cx="4725693" cy="675789"/>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dirty="0">
              <a:latin typeface="Century Schoolbook" panose="02040604050505020304" pitchFamily="18" charset="0"/>
              <a:cs typeface="Arial" panose="020B0604020202020204" pitchFamily="34" charset="0"/>
            </a:rPr>
            <a:t>3. Méthodes et Packages de résolution</a:t>
          </a:r>
          <a:endParaRPr lang="fr-FR" sz="2300" kern="1200" dirty="0">
            <a:latin typeface="Century Schoolbook" panose="02040604050505020304" pitchFamily="18" charset="0"/>
            <a:cs typeface="Arial" panose="020B0604020202020204" pitchFamily="34" charset="0"/>
          </a:endParaRPr>
        </a:p>
      </dsp:txBody>
      <dsp:txXfrm>
        <a:off x="337895" y="0"/>
        <a:ext cx="4049904" cy="6757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A8A0-D076-45E3-917D-8FFAF121FD99}">
      <dsp:nvSpPr>
        <dsp:cNvPr id="0" name=""/>
        <dsp:cNvSpPr/>
      </dsp:nvSpPr>
      <dsp:spPr>
        <a:xfrm>
          <a:off x="482872" y="0"/>
          <a:ext cx="8713967" cy="521304"/>
        </a:xfrm>
        <a:prstGeom prst="chevron">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fr-FR" sz="2300" b="1" kern="1200">
              <a:latin typeface="Century Schoolbook" panose="02040604050505020304" pitchFamily="18" charset="0"/>
              <a:cs typeface="Arial" panose="020B0604020202020204" pitchFamily="34" charset="0"/>
            </a:rPr>
            <a:t>3.2. Packages de résolution</a:t>
          </a:r>
          <a:endParaRPr lang="fr-FR" sz="2300" kern="1200" dirty="0">
            <a:latin typeface="Century Schoolbook" panose="02040604050505020304" pitchFamily="18" charset="0"/>
            <a:cs typeface="Arial" panose="020B0604020202020204" pitchFamily="34" charset="0"/>
          </a:endParaRPr>
        </a:p>
      </dsp:txBody>
      <dsp:txXfrm>
        <a:off x="743524" y="0"/>
        <a:ext cx="8192663" cy="5213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9FB78-FA3C-408D-891F-52CC39C828BF}" type="datetimeFigureOut">
              <a:rPr lang="fr-FR" smtClean="0"/>
              <a:t>01/06/2024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00D8C-17E4-4F5D-B896-BB8061CF75CA}" type="slidenum">
              <a:rPr lang="fr-FR" smtClean="0"/>
              <a:t>‹N°›</a:t>
            </a:fld>
            <a:endParaRPr lang="fr-FR" dirty="0"/>
          </a:p>
        </p:txBody>
      </p:sp>
    </p:spTree>
    <p:extLst>
      <p:ext uri="{BB962C8B-B14F-4D97-AF65-F5344CB8AC3E}">
        <p14:creationId xmlns:p14="http://schemas.microsoft.com/office/powerpoint/2010/main" val="285743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Remercier le Jury</a:t>
            </a:r>
          </a:p>
          <a:p>
            <a:r>
              <a:rPr lang="fr-FR" dirty="0"/>
              <a:t>Le maître de stage</a:t>
            </a:r>
          </a:p>
          <a:p>
            <a:r>
              <a:rPr lang="fr-FR" dirty="0"/>
              <a:t>Et l’assistance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notre exposé, nous suivrons le plan ci-après</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0E0788-46FB-486A-96CB-27CFBC5AB6F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80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10</a:t>
            </a:fld>
            <a:endParaRPr lang="fr-FR"/>
          </a:p>
        </p:txBody>
      </p:sp>
    </p:spTree>
    <p:extLst>
      <p:ext uri="{BB962C8B-B14F-4D97-AF65-F5344CB8AC3E}">
        <p14:creationId xmlns:p14="http://schemas.microsoft.com/office/powerpoint/2010/main" val="359852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11</a:t>
            </a:fld>
            <a:endParaRPr lang="fr-FR"/>
          </a:p>
        </p:txBody>
      </p:sp>
    </p:spTree>
    <p:extLst>
      <p:ext uri="{BB962C8B-B14F-4D97-AF65-F5344CB8AC3E}">
        <p14:creationId xmlns:p14="http://schemas.microsoft.com/office/powerpoint/2010/main" val="364532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12</a:t>
            </a:fld>
            <a:endParaRPr lang="fr-FR"/>
          </a:p>
        </p:txBody>
      </p:sp>
    </p:spTree>
    <p:extLst>
      <p:ext uri="{BB962C8B-B14F-4D97-AF65-F5344CB8AC3E}">
        <p14:creationId xmlns:p14="http://schemas.microsoft.com/office/powerpoint/2010/main" val="59529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13</a:t>
            </a:fld>
            <a:endParaRPr lang="fr-FR"/>
          </a:p>
        </p:txBody>
      </p:sp>
    </p:spTree>
    <p:extLst>
      <p:ext uri="{BB962C8B-B14F-4D97-AF65-F5344CB8AC3E}">
        <p14:creationId xmlns:p14="http://schemas.microsoft.com/office/powerpoint/2010/main" val="2167253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14</a:t>
            </a:fld>
            <a:endParaRPr lang="fr-FR"/>
          </a:p>
        </p:txBody>
      </p:sp>
    </p:spTree>
    <p:extLst>
      <p:ext uri="{BB962C8B-B14F-4D97-AF65-F5344CB8AC3E}">
        <p14:creationId xmlns:p14="http://schemas.microsoft.com/office/powerpoint/2010/main" val="33512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15</a:t>
            </a:fld>
            <a:endParaRPr lang="fr-FR"/>
          </a:p>
        </p:txBody>
      </p:sp>
    </p:spTree>
    <p:extLst>
      <p:ext uri="{BB962C8B-B14F-4D97-AF65-F5344CB8AC3E}">
        <p14:creationId xmlns:p14="http://schemas.microsoft.com/office/powerpoint/2010/main" val="416984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16</a:t>
            </a:fld>
            <a:endParaRPr lang="fr-FR"/>
          </a:p>
        </p:txBody>
      </p:sp>
    </p:spTree>
    <p:extLst>
      <p:ext uri="{BB962C8B-B14F-4D97-AF65-F5344CB8AC3E}">
        <p14:creationId xmlns:p14="http://schemas.microsoft.com/office/powerpoint/2010/main" val="515179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17</a:t>
            </a:fld>
            <a:endParaRPr lang="fr-FR"/>
          </a:p>
        </p:txBody>
      </p:sp>
    </p:spTree>
    <p:extLst>
      <p:ext uri="{BB962C8B-B14F-4D97-AF65-F5344CB8AC3E}">
        <p14:creationId xmlns:p14="http://schemas.microsoft.com/office/powerpoint/2010/main" val="2716175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18</a:t>
            </a:fld>
            <a:endParaRPr lang="fr-FR"/>
          </a:p>
        </p:txBody>
      </p:sp>
    </p:spTree>
    <p:extLst>
      <p:ext uri="{BB962C8B-B14F-4D97-AF65-F5344CB8AC3E}">
        <p14:creationId xmlns:p14="http://schemas.microsoft.com/office/powerpoint/2010/main" val="3508707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19</a:t>
            </a:fld>
            <a:endParaRPr lang="fr-FR"/>
          </a:p>
        </p:txBody>
      </p:sp>
    </p:spTree>
    <p:extLst>
      <p:ext uri="{BB962C8B-B14F-4D97-AF65-F5344CB8AC3E}">
        <p14:creationId xmlns:p14="http://schemas.microsoft.com/office/powerpoint/2010/main" val="426176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0E0788-46FB-486A-96CB-27CFBC5AB6F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90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20</a:t>
            </a:fld>
            <a:endParaRPr lang="fr-FR"/>
          </a:p>
        </p:txBody>
      </p:sp>
    </p:spTree>
    <p:extLst>
      <p:ext uri="{BB962C8B-B14F-4D97-AF65-F5344CB8AC3E}">
        <p14:creationId xmlns:p14="http://schemas.microsoft.com/office/powerpoint/2010/main" val="3898621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21</a:t>
            </a:fld>
            <a:endParaRPr lang="fr-FR"/>
          </a:p>
        </p:txBody>
      </p:sp>
    </p:spTree>
    <p:extLst>
      <p:ext uri="{BB962C8B-B14F-4D97-AF65-F5344CB8AC3E}">
        <p14:creationId xmlns:p14="http://schemas.microsoft.com/office/powerpoint/2010/main" val="3371764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22</a:t>
            </a:fld>
            <a:endParaRPr lang="fr-FR"/>
          </a:p>
        </p:txBody>
      </p:sp>
    </p:spTree>
    <p:extLst>
      <p:ext uri="{BB962C8B-B14F-4D97-AF65-F5344CB8AC3E}">
        <p14:creationId xmlns:p14="http://schemas.microsoft.com/office/powerpoint/2010/main" val="400559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23</a:t>
            </a:fld>
            <a:endParaRPr lang="fr-FR"/>
          </a:p>
        </p:txBody>
      </p:sp>
    </p:spTree>
    <p:extLst>
      <p:ext uri="{BB962C8B-B14F-4D97-AF65-F5344CB8AC3E}">
        <p14:creationId xmlns:p14="http://schemas.microsoft.com/office/powerpoint/2010/main" val="408929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24</a:t>
            </a:fld>
            <a:endParaRPr lang="fr-FR"/>
          </a:p>
        </p:txBody>
      </p:sp>
    </p:spTree>
    <p:extLst>
      <p:ext uri="{BB962C8B-B14F-4D97-AF65-F5344CB8AC3E}">
        <p14:creationId xmlns:p14="http://schemas.microsoft.com/office/powerpoint/2010/main" val="205676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25</a:t>
            </a:fld>
            <a:endParaRPr lang="fr-FR"/>
          </a:p>
        </p:txBody>
      </p:sp>
    </p:spTree>
    <p:extLst>
      <p:ext uri="{BB962C8B-B14F-4D97-AF65-F5344CB8AC3E}">
        <p14:creationId xmlns:p14="http://schemas.microsoft.com/office/powerpoint/2010/main" val="4154084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26</a:t>
            </a:fld>
            <a:endParaRPr lang="fr-FR"/>
          </a:p>
        </p:txBody>
      </p:sp>
    </p:spTree>
    <p:extLst>
      <p:ext uri="{BB962C8B-B14F-4D97-AF65-F5344CB8AC3E}">
        <p14:creationId xmlns:p14="http://schemas.microsoft.com/office/powerpoint/2010/main" val="180252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27</a:t>
            </a:fld>
            <a:endParaRPr lang="fr-FR"/>
          </a:p>
        </p:txBody>
      </p:sp>
    </p:spTree>
    <p:extLst>
      <p:ext uri="{BB962C8B-B14F-4D97-AF65-F5344CB8AC3E}">
        <p14:creationId xmlns:p14="http://schemas.microsoft.com/office/powerpoint/2010/main" val="104146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28</a:t>
            </a:fld>
            <a:endParaRPr lang="fr-FR"/>
          </a:p>
        </p:txBody>
      </p:sp>
    </p:spTree>
    <p:extLst>
      <p:ext uri="{BB962C8B-B14F-4D97-AF65-F5344CB8AC3E}">
        <p14:creationId xmlns:p14="http://schemas.microsoft.com/office/powerpoint/2010/main" val="130719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29</a:t>
            </a:fld>
            <a:endParaRPr lang="fr-FR"/>
          </a:p>
        </p:txBody>
      </p:sp>
    </p:spTree>
    <p:extLst>
      <p:ext uri="{BB962C8B-B14F-4D97-AF65-F5344CB8AC3E}">
        <p14:creationId xmlns:p14="http://schemas.microsoft.com/office/powerpoint/2010/main" val="103767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a:t>
            </a:fld>
            <a:endParaRPr lang="fr-FR"/>
          </a:p>
        </p:txBody>
      </p:sp>
    </p:spTree>
    <p:extLst>
      <p:ext uri="{BB962C8B-B14F-4D97-AF65-F5344CB8AC3E}">
        <p14:creationId xmlns:p14="http://schemas.microsoft.com/office/powerpoint/2010/main" val="352915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30</a:t>
            </a:fld>
            <a:endParaRPr lang="fr-FR"/>
          </a:p>
        </p:txBody>
      </p:sp>
    </p:spTree>
    <p:extLst>
      <p:ext uri="{BB962C8B-B14F-4D97-AF65-F5344CB8AC3E}">
        <p14:creationId xmlns:p14="http://schemas.microsoft.com/office/powerpoint/2010/main" val="1687377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34</a:t>
            </a:fld>
            <a:endParaRPr lang="fr-FR"/>
          </a:p>
        </p:txBody>
      </p:sp>
    </p:spTree>
    <p:extLst>
      <p:ext uri="{BB962C8B-B14F-4D97-AF65-F5344CB8AC3E}">
        <p14:creationId xmlns:p14="http://schemas.microsoft.com/office/powerpoint/2010/main" val="1899408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0E0788-46FB-486A-96CB-27CFBC5AB6F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99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36</a:t>
            </a:fld>
            <a:endParaRPr lang="fr-FR"/>
          </a:p>
        </p:txBody>
      </p:sp>
    </p:spTree>
    <p:extLst>
      <p:ext uri="{BB962C8B-B14F-4D97-AF65-F5344CB8AC3E}">
        <p14:creationId xmlns:p14="http://schemas.microsoft.com/office/powerpoint/2010/main" val="4277950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37</a:t>
            </a:fld>
            <a:endParaRPr lang="fr-FR"/>
          </a:p>
        </p:txBody>
      </p:sp>
    </p:spTree>
    <p:extLst>
      <p:ext uri="{BB962C8B-B14F-4D97-AF65-F5344CB8AC3E}">
        <p14:creationId xmlns:p14="http://schemas.microsoft.com/office/powerpoint/2010/main" val="2414362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38</a:t>
            </a:fld>
            <a:endParaRPr lang="fr-FR"/>
          </a:p>
        </p:txBody>
      </p:sp>
    </p:spTree>
    <p:extLst>
      <p:ext uri="{BB962C8B-B14F-4D97-AF65-F5344CB8AC3E}">
        <p14:creationId xmlns:p14="http://schemas.microsoft.com/office/powerpoint/2010/main" val="3132692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39</a:t>
            </a:fld>
            <a:endParaRPr lang="fr-FR"/>
          </a:p>
        </p:txBody>
      </p:sp>
    </p:spTree>
    <p:extLst>
      <p:ext uri="{BB962C8B-B14F-4D97-AF65-F5344CB8AC3E}">
        <p14:creationId xmlns:p14="http://schemas.microsoft.com/office/powerpoint/2010/main" val="3947500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40</a:t>
            </a:fld>
            <a:endParaRPr lang="fr-FR"/>
          </a:p>
        </p:txBody>
      </p:sp>
    </p:spTree>
    <p:extLst>
      <p:ext uri="{BB962C8B-B14F-4D97-AF65-F5344CB8AC3E}">
        <p14:creationId xmlns:p14="http://schemas.microsoft.com/office/powerpoint/2010/main" val="2819370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41</a:t>
            </a:fld>
            <a:endParaRPr lang="fr-FR"/>
          </a:p>
        </p:txBody>
      </p:sp>
    </p:spTree>
    <p:extLst>
      <p:ext uri="{BB962C8B-B14F-4D97-AF65-F5344CB8AC3E}">
        <p14:creationId xmlns:p14="http://schemas.microsoft.com/office/powerpoint/2010/main" val="1305900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42</a:t>
            </a:fld>
            <a:endParaRPr lang="fr-FR"/>
          </a:p>
        </p:txBody>
      </p:sp>
    </p:spTree>
    <p:extLst>
      <p:ext uri="{BB962C8B-B14F-4D97-AF65-F5344CB8AC3E}">
        <p14:creationId xmlns:p14="http://schemas.microsoft.com/office/powerpoint/2010/main" val="259140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4</a:t>
            </a:fld>
            <a:endParaRPr lang="fr-FR"/>
          </a:p>
        </p:txBody>
      </p:sp>
    </p:spTree>
    <p:extLst>
      <p:ext uri="{BB962C8B-B14F-4D97-AF65-F5344CB8AC3E}">
        <p14:creationId xmlns:p14="http://schemas.microsoft.com/office/powerpoint/2010/main" val="890529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43</a:t>
            </a:fld>
            <a:endParaRPr lang="fr-FR"/>
          </a:p>
        </p:txBody>
      </p:sp>
    </p:spTree>
    <p:extLst>
      <p:ext uri="{BB962C8B-B14F-4D97-AF65-F5344CB8AC3E}">
        <p14:creationId xmlns:p14="http://schemas.microsoft.com/office/powerpoint/2010/main" val="245221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5</a:t>
            </a:fld>
            <a:endParaRPr lang="fr-FR"/>
          </a:p>
        </p:txBody>
      </p:sp>
    </p:spTree>
    <p:extLst>
      <p:ext uri="{BB962C8B-B14F-4D97-AF65-F5344CB8AC3E}">
        <p14:creationId xmlns:p14="http://schemas.microsoft.com/office/powerpoint/2010/main" val="176641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6</a:t>
            </a:fld>
            <a:endParaRPr lang="fr-FR"/>
          </a:p>
        </p:txBody>
      </p:sp>
    </p:spTree>
    <p:extLst>
      <p:ext uri="{BB962C8B-B14F-4D97-AF65-F5344CB8AC3E}">
        <p14:creationId xmlns:p14="http://schemas.microsoft.com/office/powerpoint/2010/main" val="4051450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7</a:t>
            </a:fld>
            <a:endParaRPr lang="fr-FR"/>
          </a:p>
        </p:txBody>
      </p:sp>
    </p:spTree>
    <p:extLst>
      <p:ext uri="{BB962C8B-B14F-4D97-AF65-F5344CB8AC3E}">
        <p14:creationId xmlns:p14="http://schemas.microsoft.com/office/powerpoint/2010/main" val="169399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8</a:t>
            </a:fld>
            <a:endParaRPr lang="fr-FR"/>
          </a:p>
        </p:txBody>
      </p:sp>
    </p:spTree>
    <p:extLst>
      <p:ext uri="{BB962C8B-B14F-4D97-AF65-F5344CB8AC3E}">
        <p14:creationId xmlns:p14="http://schemas.microsoft.com/office/powerpoint/2010/main" val="321150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dépendance vis-à-vis des importations alimentaires</a:t>
            </a:r>
          </a:p>
          <a:p>
            <a:r>
              <a:rPr lang="fr-FR" dirty="0"/>
              <a:t>la dégradation des ressources productives</a:t>
            </a:r>
          </a:p>
          <a:p>
            <a:endParaRPr lang="fr-FR" dirty="0"/>
          </a:p>
        </p:txBody>
      </p:sp>
      <p:sp>
        <p:nvSpPr>
          <p:cNvPr id="4" name="Espace réservé du numéro de diapositive 3"/>
          <p:cNvSpPr>
            <a:spLocks noGrp="1"/>
          </p:cNvSpPr>
          <p:nvPr>
            <p:ph type="sldNum" sz="quarter" idx="5"/>
          </p:nvPr>
        </p:nvSpPr>
        <p:spPr/>
        <p:txBody>
          <a:bodyPr/>
          <a:lstStyle/>
          <a:p>
            <a:fld id="{1C0E0788-46FB-486A-96CB-27CFBC5AB6FD}" type="slidenum">
              <a:rPr lang="fr-FR" smtClean="0"/>
              <a:t>9</a:t>
            </a:fld>
            <a:endParaRPr lang="fr-FR"/>
          </a:p>
        </p:txBody>
      </p:sp>
    </p:spTree>
    <p:extLst>
      <p:ext uri="{BB962C8B-B14F-4D97-AF65-F5344CB8AC3E}">
        <p14:creationId xmlns:p14="http://schemas.microsoft.com/office/powerpoint/2010/main" val="1438178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fr-FR"/>
              <a:t>JANVIER 2024</a:t>
            </a: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fr-FR"/>
              <a:t>Résolution des équations non linéaires (Optimisation) avec le Logiciel R</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61954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JANVIER 2024</a:t>
            </a:r>
          </a:p>
        </p:txBody>
      </p:sp>
      <p:sp>
        <p:nvSpPr>
          <p:cNvPr id="6" name="Footer Placeholder 5"/>
          <p:cNvSpPr>
            <a:spLocks noGrp="1"/>
          </p:cNvSpPr>
          <p:nvPr>
            <p:ph type="ftr" sz="quarter" idx="11"/>
          </p:nvPr>
        </p:nvSpPr>
        <p:spPr/>
        <p:txBody>
          <a:bodyPr/>
          <a:lstStyle/>
          <a:p>
            <a:r>
              <a:rPr lang="fr-FR"/>
              <a:t>Résolution des équations non linéaires (Optimisation) avec le Logiciel 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426204556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112486776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426892854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66445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a:t>JANVIER 2024</a:t>
            </a:r>
          </a:p>
        </p:txBody>
      </p:sp>
      <p:sp>
        <p:nvSpPr>
          <p:cNvPr id="8" name="Footer Placeholder 7"/>
          <p:cNvSpPr>
            <a:spLocks noGrp="1"/>
          </p:cNvSpPr>
          <p:nvPr>
            <p:ph type="ftr" sz="quarter" idx="11"/>
          </p:nvPr>
        </p:nvSpPr>
        <p:spPr/>
        <p:txBody>
          <a:bodyPr/>
          <a:lstStyle/>
          <a:p>
            <a:r>
              <a:rPr lang="fr-FR"/>
              <a:t>Résolution des équations non linéaires (Optimisation) avec le Logiciel R</a:t>
            </a:r>
          </a:p>
        </p:txBody>
      </p:sp>
      <p:sp>
        <p:nvSpPr>
          <p:cNvPr id="9" name="Slide Number Placeholder 8"/>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20332031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fr-FR"/>
              <a:t>JANVIER 2024</a:t>
            </a:r>
          </a:p>
        </p:txBody>
      </p:sp>
      <p:sp>
        <p:nvSpPr>
          <p:cNvPr id="8" name="Footer Placeholder 7"/>
          <p:cNvSpPr>
            <a:spLocks noGrp="1"/>
          </p:cNvSpPr>
          <p:nvPr>
            <p:ph type="ftr" sz="quarter" idx="11"/>
          </p:nvPr>
        </p:nvSpPr>
        <p:spPr>
          <a:xfrm>
            <a:off x="561111" y="6391838"/>
            <a:ext cx="3644282" cy="304801"/>
          </a:xfrm>
        </p:spPr>
        <p:txBody>
          <a:bodyPr/>
          <a:lstStyle/>
          <a:p>
            <a:r>
              <a:rPr lang="fr-FR"/>
              <a:t>Résolution des équations non linéaires (Optimisation) avec le Logiciel R</a:t>
            </a:r>
          </a:p>
        </p:txBody>
      </p:sp>
      <p:sp>
        <p:nvSpPr>
          <p:cNvPr id="9" name="Slide Number Placeholder 8"/>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5181000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333075329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202096575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227693343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JANVIER 2024</a:t>
            </a:r>
          </a:p>
        </p:txBody>
      </p:sp>
      <p:sp>
        <p:nvSpPr>
          <p:cNvPr id="5" name="Footer Placeholder 4"/>
          <p:cNvSpPr>
            <a:spLocks noGrp="1"/>
          </p:cNvSpPr>
          <p:nvPr>
            <p:ph type="ftr" sz="quarter" idx="11"/>
          </p:nvPr>
        </p:nvSpPr>
        <p:spPr/>
        <p:txBody>
          <a:bodyPr/>
          <a:lstStyle/>
          <a:p>
            <a:r>
              <a:rPr lang="fr-FR"/>
              <a:t>Résolution des équations non linéaires (Optimisation) avec le Logiciel 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408084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JANVIER 2024</a:t>
            </a:r>
          </a:p>
        </p:txBody>
      </p:sp>
      <p:sp>
        <p:nvSpPr>
          <p:cNvPr id="6" name="Footer Placeholder 5"/>
          <p:cNvSpPr>
            <a:spLocks noGrp="1"/>
          </p:cNvSpPr>
          <p:nvPr>
            <p:ph type="ftr" sz="quarter" idx="11"/>
          </p:nvPr>
        </p:nvSpPr>
        <p:spPr/>
        <p:txBody>
          <a:bodyPr/>
          <a:lstStyle/>
          <a:p>
            <a:r>
              <a:rPr lang="fr-FR"/>
              <a:t>Résolution des équations non linéaires (Optimisation) avec le Logiciel R</a:t>
            </a:r>
          </a:p>
        </p:txBody>
      </p:sp>
      <p:sp>
        <p:nvSpPr>
          <p:cNvPr id="7" name="Slide Number Placeholder 6"/>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350137731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JANVIER 2024</a:t>
            </a:r>
          </a:p>
        </p:txBody>
      </p:sp>
      <p:sp>
        <p:nvSpPr>
          <p:cNvPr id="8" name="Footer Placeholder 7"/>
          <p:cNvSpPr>
            <a:spLocks noGrp="1"/>
          </p:cNvSpPr>
          <p:nvPr>
            <p:ph type="ftr" sz="quarter" idx="11"/>
          </p:nvPr>
        </p:nvSpPr>
        <p:spPr/>
        <p:txBody>
          <a:bodyPr/>
          <a:lstStyle/>
          <a:p>
            <a:r>
              <a:rPr lang="fr-FR"/>
              <a:t>Résolution des équations non linéaires (Optimisation) avec le Logiciel R</a:t>
            </a:r>
          </a:p>
        </p:txBody>
      </p:sp>
      <p:sp>
        <p:nvSpPr>
          <p:cNvPr id="9" name="Slide Number Placeholder 8"/>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219356009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JANVIER 2024</a:t>
            </a:r>
          </a:p>
        </p:txBody>
      </p:sp>
      <p:sp>
        <p:nvSpPr>
          <p:cNvPr id="4" name="Footer Placeholder 3"/>
          <p:cNvSpPr>
            <a:spLocks noGrp="1"/>
          </p:cNvSpPr>
          <p:nvPr>
            <p:ph type="ftr" sz="quarter" idx="11"/>
          </p:nvPr>
        </p:nvSpPr>
        <p:spPr/>
        <p:txBody>
          <a:bodyPr/>
          <a:lstStyle/>
          <a:p>
            <a:r>
              <a:rPr lang="fr-FR"/>
              <a:t>Résolution des équations non linéaires (Optimisation) avec le Logiciel R</a:t>
            </a:r>
          </a:p>
        </p:txBody>
      </p:sp>
      <p:sp>
        <p:nvSpPr>
          <p:cNvPr id="5" name="Slide Number Placeholder 4"/>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2325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JANVIER 2024</a:t>
            </a:r>
          </a:p>
        </p:txBody>
      </p:sp>
      <p:sp>
        <p:nvSpPr>
          <p:cNvPr id="3" name="Footer Placeholder 2"/>
          <p:cNvSpPr>
            <a:spLocks noGrp="1"/>
          </p:cNvSpPr>
          <p:nvPr>
            <p:ph type="ftr" sz="quarter" idx="11"/>
          </p:nvPr>
        </p:nvSpPr>
        <p:spPr/>
        <p:txBody>
          <a:bodyPr/>
          <a:lstStyle/>
          <a:p>
            <a:r>
              <a:rPr lang="fr-FR"/>
              <a:t>Résolution des équations non linéaires (Optimisation) avec le Logiciel R</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199774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JANVIER 2024</a:t>
            </a:r>
          </a:p>
        </p:txBody>
      </p:sp>
      <p:sp>
        <p:nvSpPr>
          <p:cNvPr id="6" name="Footer Placeholder 5"/>
          <p:cNvSpPr>
            <a:spLocks noGrp="1"/>
          </p:cNvSpPr>
          <p:nvPr>
            <p:ph type="ftr" sz="quarter" idx="11"/>
          </p:nvPr>
        </p:nvSpPr>
        <p:spPr/>
        <p:txBody>
          <a:bodyPr/>
          <a:lstStyle/>
          <a:p>
            <a:r>
              <a:rPr lang="fr-FR"/>
              <a:t>Résolution des équations non linéaires (Optimisation) avec le Logiciel 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166324391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JANVIER 2024</a:t>
            </a:r>
          </a:p>
        </p:txBody>
      </p:sp>
      <p:sp>
        <p:nvSpPr>
          <p:cNvPr id="6" name="Footer Placeholder 5"/>
          <p:cNvSpPr>
            <a:spLocks noGrp="1"/>
          </p:cNvSpPr>
          <p:nvPr>
            <p:ph type="ftr" sz="quarter" idx="11"/>
          </p:nvPr>
        </p:nvSpPr>
        <p:spPr/>
        <p:txBody>
          <a:bodyPr/>
          <a:lstStyle/>
          <a:p>
            <a:r>
              <a:rPr lang="fr-FR"/>
              <a:t>Résolution des équations non linéaires (Optimisation) avec le Logiciel R</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E2FF18-CB60-4DC0-9334-4D318487F9D7}" type="slidenum">
              <a:rPr lang="fr-FR" smtClean="0"/>
              <a:t>‹N°›</a:t>
            </a:fld>
            <a:endParaRPr lang="fr-FR"/>
          </a:p>
        </p:txBody>
      </p:sp>
    </p:spTree>
    <p:extLst>
      <p:ext uri="{BB962C8B-B14F-4D97-AF65-F5344CB8AC3E}">
        <p14:creationId xmlns:p14="http://schemas.microsoft.com/office/powerpoint/2010/main" val="191614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fr-FR"/>
              <a:t>JANVIER 2024</a:t>
            </a: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fr-FR"/>
              <a:t>Résolution des équations non linéaires (Optimisation) avec le Logiciel R</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E2FF18-CB60-4DC0-9334-4D318487F9D7}" type="slidenum">
              <a:rPr lang="fr-FR" smtClean="0"/>
              <a:t>‹N°›</a:t>
            </a:fld>
            <a:endParaRPr lang="fr-FR"/>
          </a:p>
        </p:txBody>
      </p:sp>
    </p:spTree>
    <p:extLst>
      <p:ext uri="{BB962C8B-B14F-4D97-AF65-F5344CB8AC3E}">
        <p14:creationId xmlns:p14="http://schemas.microsoft.com/office/powerpoint/2010/main" val="255517173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25.xml"/><Relationship Id="rId7" Type="http://schemas.openxmlformats.org/officeDocument/2006/relationships/diagramColors" Target="../diagrams/colors2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QuickStyle" Target="../diagrams/quickStyle24.xml"/><Relationship Id="rId5" Type="http://schemas.openxmlformats.org/officeDocument/2006/relationships/diagramLayout" Target="../diagrams/layout24.xml"/><Relationship Id="rId10" Type="http://schemas.openxmlformats.org/officeDocument/2006/relationships/image" Target="../media/image11.emf"/><Relationship Id="rId4" Type="http://schemas.openxmlformats.org/officeDocument/2006/relationships/diagramData" Target="../diagrams/data24.xml"/><Relationship Id="rId9" Type="http://schemas.openxmlformats.org/officeDocument/2006/relationships/package" Target="../embeddings/Feuille_de_calcul_Microsoft_Excel1.xlsx"/></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31.xml"/><Relationship Id="rId11" Type="http://schemas.openxmlformats.org/officeDocument/2006/relationships/image" Target="../media/image23.png"/><Relationship Id="rId5" Type="http://schemas.openxmlformats.org/officeDocument/2006/relationships/diagramQuickStyle" Target="../diagrams/quickStyle31.xml"/><Relationship Id="rId10" Type="http://schemas.openxmlformats.org/officeDocument/2006/relationships/image" Target="../media/image22.png"/><Relationship Id="rId4" Type="http://schemas.openxmlformats.org/officeDocument/2006/relationships/diagramLayout" Target="../diagrams/layout31.xml"/><Relationship Id="rId9"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1.xml.rels><?xml version="1.0" encoding="UTF-8" standalone="yes"?>
<Relationships xmlns="http://schemas.openxmlformats.org/package/2006/relationships"><Relationship Id="rId8" Type="http://schemas.openxmlformats.org/officeDocument/2006/relationships/hyperlink" Target="https://www.developpez.com/" TargetMode="External"/><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 Id="rId9" Type="http://schemas.openxmlformats.org/officeDocument/2006/relationships/hyperlink" Target="https://bookdown.org/" TargetMode="Externa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EC88110-1150-4716-93A1-92E8DA42D5FC}"/>
              </a:ext>
            </a:extLst>
          </p:cNvPr>
          <p:cNvSpPr/>
          <p:nvPr/>
        </p:nvSpPr>
        <p:spPr>
          <a:xfrm>
            <a:off x="618835" y="924125"/>
            <a:ext cx="10954328" cy="1959429"/>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7000"/>
              </a:lnSpc>
              <a:spcAft>
                <a:spcPts val="800"/>
              </a:spcAft>
              <a:defRPr/>
            </a:pPr>
            <a:r>
              <a:rPr lang="fr-FR" sz="3600" b="1" dirty="0">
                <a:ln w="9525">
                  <a:solidFill>
                    <a:schemeClr val="bg1"/>
                  </a:solidFill>
                  <a:prstDash val="solid"/>
                </a:ln>
                <a:solidFill>
                  <a:schemeClr val="accent1">
                    <a:lumMod val="75000"/>
                  </a:schemeClr>
                </a:solidFill>
                <a:latin typeface="Century Schoolbook" panose="02040604050505020304" pitchFamily="18" charset="0"/>
                <a:cs typeface="Times New Roman" panose="02020603050405020304" pitchFamily="18" charset="0"/>
              </a:rPr>
              <a:t>Thème : Résolution des équations non linéaires (Optimisation) avec le Logiciel R</a:t>
            </a:r>
            <a:endParaRPr kumimoji="0" lang="fr-FR" sz="3600" b="1" i="0" u="none" strike="noStrike" kern="1200" normalizeH="0" baseline="0" noProof="0" dirty="0">
              <a:ln w="9525">
                <a:solidFill>
                  <a:schemeClr val="bg1"/>
                </a:solidFill>
                <a:prstDash val="solid"/>
              </a:ln>
              <a:solidFill>
                <a:schemeClr val="accent1">
                  <a:lumMod val="75000"/>
                </a:schemeClr>
              </a:solidFill>
              <a:uLnTx/>
              <a:uFillTx/>
              <a:latin typeface="Century Schoolbook" panose="020406040505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388B1D61-9A6D-4722-8B28-4E2C17DD428B}"/>
              </a:ext>
            </a:extLst>
          </p:cNvPr>
          <p:cNvSpPr/>
          <p:nvPr/>
        </p:nvSpPr>
        <p:spPr>
          <a:xfrm>
            <a:off x="4910820" y="5642403"/>
            <a:ext cx="2370359" cy="46501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800"/>
              </a:spcAft>
              <a:buClrTx/>
              <a:buSzTx/>
              <a:buFontTx/>
              <a:buNone/>
              <a:tabLst/>
              <a:defRPr/>
            </a:pPr>
            <a:r>
              <a:rPr kumimoji="0" lang="fr-FR" sz="1700" b="1" i="0" u="none" strike="noStrike" kern="1200" cap="none" spc="0" normalizeH="0" baseline="0" noProof="0" dirty="0" smtClean="0">
                <a:ln>
                  <a:noFill/>
                </a:ln>
                <a:solidFill>
                  <a:prstClr val="black"/>
                </a:solidFill>
                <a:effectLst/>
                <a:uLnTx/>
                <a:uFillTx/>
                <a:latin typeface="Century Schoolbook" panose="02040604050505020304" pitchFamily="18" charset="0"/>
                <a:ea typeface="Calibri" panose="020F0502020204030204" pitchFamily="34" charset="0"/>
                <a:cs typeface="Arial" panose="020B0604020202020204" pitchFamily="34" charset="0"/>
              </a:rPr>
              <a:t>1</a:t>
            </a:r>
            <a:r>
              <a:rPr kumimoji="0" lang="fr-FR" sz="1700" b="1" i="0" u="none" strike="noStrike" kern="1200" cap="none" spc="0" normalizeH="0" baseline="30000" noProof="0" dirty="0" smtClean="0">
                <a:ln>
                  <a:noFill/>
                </a:ln>
                <a:solidFill>
                  <a:prstClr val="black"/>
                </a:solidFill>
                <a:effectLst/>
                <a:uLnTx/>
                <a:uFillTx/>
                <a:latin typeface="Century Schoolbook" panose="02040604050505020304" pitchFamily="18" charset="0"/>
                <a:ea typeface="Calibri" panose="020F0502020204030204" pitchFamily="34" charset="0"/>
                <a:cs typeface="Arial" panose="020B0604020202020204" pitchFamily="34" charset="0"/>
              </a:rPr>
              <a:t>er</a:t>
            </a:r>
            <a:r>
              <a:rPr kumimoji="0" lang="fr-FR" sz="1700" b="1" i="0" u="none" strike="noStrike" kern="1200" cap="none" spc="0" normalizeH="0" baseline="0" noProof="0" dirty="0" smtClean="0">
                <a:ln>
                  <a:noFill/>
                </a:ln>
                <a:solidFill>
                  <a:prstClr val="black"/>
                </a:solidFill>
                <a:effectLst/>
                <a:uLnTx/>
                <a:uFillTx/>
                <a:latin typeface="Century Schoolbook" panose="02040604050505020304" pitchFamily="18" charset="0"/>
                <a:ea typeface="Calibri" panose="020F0502020204030204" pitchFamily="34" charset="0"/>
                <a:cs typeface="Arial" panose="020B0604020202020204" pitchFamily="34" charset="0"/>
              </a:rPr>
              <a:t> Juin </a:t>
            </a:r>
            <a:r>
              <a:rPr kumimoji="0" lang="fr-FR" sz="1700" b="1" i="0" u="none" strike="noStrike" kern="1200" cap="none" spc="0" normalizeH="0" baseline="0" noProof="0" dirty="0">
                <a:ln>
                  <a:noFill/>
                </a:ln>
                <a:solidFill>
                  <a:prstClr val="black"/>
                </a:solidFill>
                <a:effectLst/>
                <a:uLnTx/>
                <a:uFillTx/>
                <a:latin typeface="Century Schoolbook" panose="02040604050505020304" pitchFamily="18" charset="0"/>
                <a:ea typeface="Calibri" panose="020F0502020204030204" pitchFamily="34" charset="0"/>
                <a:cs typeface="Arial" panose="020B0604020202020204" pitchFamily="34" charset="0"/>
              </a:rPr>
              <a:t>2024</a:t>
            </a:r>
            <a:endParaRPr kumimoji="0" lang="en-GB" sz="1700" b="1" i="0" u="none" strike="noStrike" kern="1200" cap="none" spc="0" normalizeH="0" baseline="0" noProof="0" dirty="0">
              <a:ln>
                <a:noFill/>
              </a:ln>
              <a:solidFill>
                <a:prstClr val="black"/>
              </a:solidFill>
              <a:effectLst/>
              <a:uLnTx/>
              <a:uFillTx/>
              <a:latin typeface="Century Schoolbook" panose="02040604050505020304" pitchFamily="18" charset="0"/>
              <a:ea typeface="Calibri" panose="020F0502020204030204" pitchFamily="34" charset="0"/>
              <a:cs typeface="Arial" panose="020B0604020202020204" pitchFamily="34" charset="0"/>
            </a:endParaRPr>
          </a:p>
        </p:txBody>
      </p:sp>
      <p:sp>
        <p:nvSpPr>
          <p:cNvPr id="12" name="ZoneTexte 11">
            <a:extLst>
              <a:ext uri="{FF2B5EF4-FFF2-40B4-BE49-F238E27FC236}">
                <a16:creationId xmlns="" xmlns:a16="http://schemas.microsoft.com/office/drawing/2014/main" id="{6EF5E5BC-E065-FE15-008E-B4742CB110C0}"/>
              </a:ext>
            </a:extLst>
          </p:cNvPr>
          <p:cNvSpPr txBox="1"/>
          <p:nvPr/>
        </p:nvSpPr>
        <p:spPr>
          <a:xfrm>
            <a:off x="561865" y="4443998"/>
            <a:ext cx="4124129" cy="1708160"/>
          </a:xfrm>
          <a:prstGeom prst="rect">
            <a:avLst/>
          </a:prstGeom>
          <a:noFill/>
        </p:spPr>
        <p:txBody>
          <a:bodyPr wrap="square" rtlCol="0">
            <a:spAutoFit/>
          </a:bodyPr>
          <a:lstStyle/>
          <a:p>
            <a:pPr algn="ctr">
              <a:lnSpc>
                <a:spcPct val="150000"/>
              </a:lnSpc>
            </a:pPr>
            <a:r>
              <a:rPr lang="fr-CI" sz="1600" b="1" u="sng"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ea typeface="Calibri" panose="020F0502020204030204" pitchFamily="34" charset="0"/>
                <a:cs typeface="Arial" panose="020B0604020202020204" pitchFamily="34" charset="0"/>
              </a:rPr>
              <a:t>Présenté par :</a:t>
            </a:r>
          </a:p>
          <a:p>
            <a:pPr algn="ctr">
              <a:lnSpc>
                <a:spcPct val="150000"/>
              </a:lnSpc>
            </a:pPr>
            <a:r>
              <a:rPr lang="fr-CI" b="1"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ea typeface="Calibri" panose="020F0502020204030204" pitchFamily="34" charset="0"/>
                <a:cs typeface="Arial" panose="020B0604020202020204" pitchFamily="34" charset="0"/>
              </a:rPr>
              <a:t>COMPAORE Mohamadi Bassirou</a:t>
            </a:r>
          </a:p>
          <a:p>
            <a:pPr>
              <a:lnSpc>
                <a:spcPct val="150000"/>
              </a:lnSpc>
            </a:pPr>
            <a:r>
              <a:rPr lang="fr-FR" b="1"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ea typeface="Calibri" panose="020F0502020204030204" pitchFamily="34" charset="0"/>
                <a:cs typeface="Arial" panose="020B0604020202020204" pitchFamily="34" charset="0"/>
              </a:rPr>
              <a:t>AWOUTO Koffi Samson</a:t>
            </a:r>
          </a:p>
          <a:p>
            <a:pPr>
              <a:lnSpc>
                <a:spcPct val="150000"/>
              </a:lnSpc>
            </a:pPr>
            <a:r>
              <a:rPr lang="fr-FR" b="1"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ea typeface="Calibri" panose="020F0502020204030204" pitchFamily="34" charset="0"/>
                <a:cs typeface="Arial" panose="020B0604020202020204" pitchFamily="34" charset="0"/>
              </a:rPr>
              <a:t>DIOP Yague</a:t>
            </a:r>
            <a:endParaRPr lang="fr-CI" b="1"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ea typeface="Calibri" panose="020F0502020204030204" pitchFamily="34" charset="0"/>
              <a:cs typeface="Arial" panose="020B0604020202020204" pitchFamily="34" charset="0"/>
            </a:endParaRPr>
          </a:p>
        </p:txBody>
      </p:sp>
      <p:sp>
        <p:nvSpPr>
          <p:cNvPr id="13" name="ZoneTexte 12">
            <a:extLst>
              <a:ext uri="{FF2B5EF4-FFF2-40B4-BE49-F238E27FC236}">
                <a16:creationId xmlns="" xmlns:a16="http://schemas.microsoft.com/office/drawing/2014/main" id="{0AEA79EB-12C8-024A-D008-56A727779BFA}"/>
              </a:ext>
            </a:extLst>
          </p:cNvPr>
          <p:cNvSpPr txBox="1"/>
          <p:nvPr/>
        </p:nvSpPr>
        <p:spPr>
          <a:xfrm>
            <a:off x="7117612" y="4443998"/>
            <a:ext cx="4773139" cy="1198405"/>
          </a:xfrm>
          <a:prstGeom prst="rect">
            <a:avLst/>
          </a:prstGeom>
          <a:noFill/>
        </p:spPr>
        <p:txBody>
          <a:bodyPr wrap="square" rtlCol="0">
            <a:spAutoFit/>
          </a:bodyPr>
          <a:lstStyle/>
          <a:p>
            <a:pPr algn="ctr">
              <a:lnSpc>
                <a:spcPct val="150000"/>
              </a:lnSpc>
            </a:pPr>
            <a:r>
              <a:rPr lang="fr-CI" sz="1600" b="1" u="sng" noProof="1">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cs typeface="Arial" panose="020B0604020202020204" pitchFamily="34" charset="0"/>
              </a:rPr>
              <a:t>Supervisé par :</a:t>
            </a:r>
          </a:p>
          <a:p>
            <a:pPr algn="ctr">
              <a:lnSpc>
                <a:spcPct val="150000"/>
              </a:lnSpc>
            </a:pPr>
            <a:r>
              <a:rPr lang="fr-FR" b="1" dirty="0">
                <a:ln w="0"/>
                <a:solidFill>
                  <a:srgbClr val="ACCBF9">
                    <a:lumMod val="10000"/>
                  </a:srgbClr>
                </a:solidFill>
                <a:effectLst>
                  <a:outerShdw blurRad="38100" dist="25400" dir="5400000" algn="ctr" rotWithShape="0">
                    <a:srgbClr val="6E747A">
                      <a:alpha val="43000"/>
                    </a:srgbClr>
                  </a:outerShdw>
                </a:effectLst>
                <a:latin typeface="Century Schoolbook" panose="02040604050505020304" pitchFamily="18" charset="0"/>
                <a:cs typeface="Arial" panose="020B0604020202020204" pitchFamily="34" charset="0"/>
              </a:rPr>
              <a:t> M. HEMA  Aboubacar</a:t>
            </a:r>
            <a:r>
              <a:rPr lang="fr-FR" sz="1200" i="1" dirty="0">
                <a:latin typeface="Century Schoolbook" panose="02040604050505020304" pitchFamily="18" charset="0"/>
                <a:cs typeface="Arial" panose="020B0604020202020204" pitchFamily="34" charset="0"/>
              </a:rPr>
              <a:t/>
            </a:r>
            <a:br>
              <a:rPr lang="fr-FR" sz="1200" i="1" dirty="0">
                <a:latin typeface="Century Schoolbook" panose="02040604050505020304" pitchFamily="18" charset="0"/>
                <a:cs typeface="Arial" panose="020B0604020202020204" pitchFamily="34" charset="0"/>
              </a:rPr>
            </a:br>
            <a:r>
              <a:rPr lang="fr-FR" sz="1600" i="1" dirty="0">
                <a:ln w="0"/>
                <a:effectLst>
                  <a:outerShdw blurRad="38100" dist="25400" dir="5400000" algn="ctr" rotWithShape="0">
                    <a:srgbClr val="6E747A">
                      <a:alpha val="43000"/>
                    </a:srgbClr>
                  </a:outerShdw>
                </a:effectLst>
                <a:latin typeface="Century Schoolbook" panose="02040604050505020304" pitchFamily="18" charset="0"/>
                <a:cs typeface="Arial" panose="020B0604020202020204" pitchFamily="34" charset="0"/>
              </a:rPr>
              <a:t>Analyste de</a:t>
            </a:r>
            <a:r>
              <a:rPr lang="fr-FR" sz="1600" dirty="0">
                <a:ln w="0"/>
                <a:effectLst>
                  <a:outerShdw blurRad="38100" dist="25400" dir="5400000" algn="ctr" rotWithShape="0">
                    <a:srgbClr val="6E747A">
                      <a:alpha val="43000"/>
                    </a:srgbClr>
                  </a:outerShdw>
                </a:effectLst>
                <a:latin typeface="Century Schoolbook" panose="02040604050505020304" pitchFamily="18" charset="0"/>
                <a:cs typeface="Arial" panose="020B0604020202020204" pitchFamily="34" charset="0"/>
              </a:rPr>
              <a:t> Recherches </a:t>
            </a:r>
            <a:endParaRPr lang="fr-CI" sz="1600" noProof="1">
              <a:ln w="0"/>
              <a:effectLst>
                <a:outerShdw blurRad="38100" dist="25400" dir="5400000" algn="ctr" rotWithShape="0">
                  <a:srgbClr val="6E747A">
                    <a:alpha val="43000"/>
                  </a:srgbClr>
                </a:outerShdw>
              </a:effectLst>
              <a:latin typeface="Century Schoolbook" panose="02040604050505020304" pitchFamily="18" charset="0"/>
              <a:cs typeface="Arial" panose="020B0604020202020204" pitchFamily="34" charset="0"/>
            </a:endParaRPr>
          </a:p>
        </p:txBody>
      </p:sp>
      <p:sp>
        <p:nvSpPr>
          <p:cNvPr id="2" name="ZoneTexte 1"/>
          <p:cNvSpPr txBox="1"/>
          <p:nvPr/>
        </p:nvSpPr>
        <p:spPr>
          <a:xfrm>
            <a:off x="10685417" y="222069"/>
            <a:ext cx="470263" cy="477054"/>
          </a:xfrm>
          <a:prstGeom prst="rect">
            <a:avLst/>
          </a:prstGeom>
          <a:noFill/>
        </p:spPr>
        <p:txBody>
          <a:bodyPr wrap="square" rtlCol="0">
            <a:spAutoFit/>
          </a:bodyPr>
          <a:lstStyle/>
          <a:p>
            <a:r>
              <a:rPr lang="fr-FR" sz="2500" b="1" dirty="0" smtClean="0">
                <a:solidFill>
                  <a:schemeClr val="bg1"/>
                </a:solidFill>
              </a:rPr>
              <a:t>1</a:t>
            </a:r>
            <a:endParaRPr lang="fr-FR" sz="2500" b="1" dirty="0">
              <a:solidFill>
                <a:schemeClr val="bg1"/>
              </a:solidFill>
            </a:endParaRPr>
          </a:p>
        </p:txBody>
      </p:sp>
    </p:spTree>
    <p:extLst>
      <p:ext uri="{BB962C8B-B14F-4D97-AF65-F5344CB8AC3E}">
        <p14:creationId xmlns:p14="http://schemas.microsoft.com/office/powerpoint/2010/main" val="1221156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3E450B32-6F99-D1BB-00CE-3F500E1E6525}"/>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0C482AC5-09C9-9A97-3A24-14E22E67EB82}"/>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sz="2500" b="1" dirty="0" smtClean="0"/>
              <a:t>10</a:t>
            </a:r>
            <a:endParaRPr lang="fr-FR" sz="2500" b="1" dirty="0"/>
          </a:p>
        </p:txBody>
      </p:sp>
      <p:sp>
        <p:nvSpPr>
          <p:cNvPr id="6" name="ZoneTexte 5">
            <a:extLst>
              <a:ext uri="{FF2B5EF4-FFF2-40B4-BE49-F238E27FC236}">
                <a16:creationId xmlns="" xmlns:a16="http://schemas.microsoft.com/office/drawing/2014/main" id="{E1C9E5FB-4F6B-8674-27D7-9771F4800C5E}"/>
              </a:ext>
            </a:extLst>
          </p:cNvPr>
          <p:cNvSpPr txBox="1"/>
          <p:nvPr/>
        </p:nvSpPr>
        <p:spPr>
          <a:xfrm>
            <a:off x="483605" y="679572"/>
            <a:ext cx="10169499" cy="5521320"/>
          </a:xfrm>
          <a:prstGeom prst="rect">
            <a:avLst/>
          </a:prstGeom>
          <a:noFill/>
        </p:spPr>
        <p:txBody>
          <a:bodyPr wrap="square">
            <a:spAutoFit/>
          </a:bodyPr>
          <a:lstStyle/>
          <a:p>
            <a:pPr marL="342900" lvl="0" indent="-342900" algn="just">
              <a:lnSpc>
                <a:spcPct val="107000"/>
              </a:lnSpc>
              <a:spcAft>
                <a:spcPts val="800"/>
              </a:spcAft>
              <a:tabLst>
                <a:tab pos="457200" algn="l"/>
              </a:tabLst>
            </a:pPr>
            <a:r>
              <a:rPr lang="fr-SN" sz="1600" kern="100" dirty="0" err="1">
                <a:latin typeface="Times New Roman" panose="02020603050405020304" pitchFamily="18" charset="0"/>
                <a:ea typeface="Calibri" panose="020F0502020204030204" pitchFamily="34" charset="0"/>
                <a:cs typeface="Times New Roman" panose="02020603050405020304" pitchFamily="18" charset="0"/>
              </a:rPr>
              <a:t>equations</a:t>
            </a:r>
            <a:r>
              <a:rPr lang="fr-SN" sz="1600" kern="100" dirty="0">
                <a:latin typeface="Times New Roman" panose="02020603050405020304" pitchFamily="18" charset="0"/>
                <a:ea typeface="Calibri" panose="020F0502020204030204" pitchFamily="34" charset="0"/>
                <a:cs typeface="Times New Roman" panose="02020603050405020304" pitchFamily="18" charset="0"/>
              </a:rPr>
              <a:t> &lt;- </a:t>
            </a:r>
            <a:r>
              <a:rPr lang="fr-SN" sz="1600" kern="100" dirty="0" err="1">
                <a:latin typeface="Times New Roman" panose="02020603050405020304" pitchFamily="18" charset="0"/>
                <a:ea typeface="Calibri" panose="020F0502020204030204" pitchFamily="34" charset="0"/>
                <a:cs typeface="Times New Roman" panose="02020603050405020304" pitchFamily="18" charset="0"/>
              </a:rPr>
              <a:t>function</a:t>
            </a:r>
            <a:r>
              <a:rPr lang="fr-SN" sz="1600" kern="100" dirty="0">
                <a:latin typeface="Times New Roman" panose="02020603050405020304" pitchFamily="18" charset="0"/>
                <a:ea typeface="Calibri" panose="020F0502020204030204" pitchFamily="34" charset="0"/>
                <a:cs typeface="Times New Roman" panose="02020603050405020304" pitchFamily="18" charset="0"/>
              </a:rPr>
              <a:t>(x) {</a:t>
            </a:r>
          </a:p>
          <a:p>
            <a:pPr latinLnBrk="1">
              <a:spcAft>
                <a:spcPts val="1000"/>
              </a:spcAft>
            </a:pPr>
            <a:r>
              <a:rPr lang="fr-SN" sz="1600" kern="100" dirty="0">
                <a:latin typeface="Times New Roman" panose="02020603050405020304" pitchFamily="18" charset="0"/>
                <a:ea typeface="Calibri" panose="020F0502020204030204" pitchFamily="34" charset="0"/>
                <a:cs typeface="Times New Roman" panose="02020603050405020304" pitchFamily="18" charset="0"/>
              </a:rPr>
              <a:t>  </a:t>
            </a: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Définition du système d'équations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equations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function</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(x)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Définition des équations du système</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equation_1 </a:t>
            </a:r>
            <a:r>
              <a:rPr lang="fr-SN" sz="1600"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x[</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equation_2 </a:t>
            </a:r>
            <a:r>
              <a:rPr lang="fr-SN" sz="1600"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5</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x[</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x[</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4</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Retourner les équations sous forme de vecteur</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return</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(equation_1, equation_2))}</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Vecteur initial de valeurs approchées pour les variables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point_de_départ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Résolution du système d'équations non linéaires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solution </a:t>
            </a:r>
            <a:r>
              <a:rPr lang="fr-SN" sz="1600"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multiroot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f =</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equations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start =</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point_de_départ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err="1">
                <a:solidFill>
                  <a:srgbClr val="204A87"/>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r>
              <a:rPr lang="fr-SN" sz="1600" dirty="0" err="1">
                <a:solidFill>
                  <a:srgbClr val="CE5C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err="1">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root</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600" dirty="0">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[1] </a:t>
            </a:r>
            <a:r>
              <a:rPr lang="fr-SN" sz="1600" b="1" dirty="0">
                <a:solidFill>
                  <a:srgbClr val="000000"/>
                </a:solidFill>
                <a:highlight>
                  <a:srgbClr val="FFFF00"/>
                </a:highlight>
                <a:latin typeface="Consolas" panose="020B0609020204030204" pitchFamily="49" charset="0"/>
                <a:ea typeface="Cambria" panose="02040503050406030204" pitchFamily="18" charset="0"/>
                <a:cs typeface="Times New Roman" panose="02020603050405020304" pitchFamily="18" charset="0"/>
              </a:rPr>
              <a:t>0.05274924</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000000"/>
                </a:solidFill>
                <a:highlight>
                  <a:srgbClr val="FFFF00"/>
                </a:highlight>
                <a:latin typeface="Consolas" panose="020B0609020204030204" pitchFamily="49" charset="0"/>
                <a:ea typeface="Cambria" panose="02040503050406030204" pitchFamily="18" charset="0"/>
                <a:cs typeface="Times New Roman" panose="02020603050405020304" pitchFamily="18" charset="0"/>
              </a:rPr>
              <a:t>1.24316312</a:t>
            </a:r>
            <a:endParaRPr lang="fr-SN" sz="1600" b="1" dirty="0">
              <a:highlight>
                <a:srgbClr val="FFFF00"/>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AUTRES ARGUMENTS</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#tolerance =  : pour définir une tolérance plus stricte pour la convergence.</a:t>
            </a: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i="1" dirty="0">
                <a:solidFill>
                  <a:srgbClr val="8F5902"/>
                </a:solidFill>
                <a:highlight>
                  <a:srgbClr val="F8F8F8"/>
                </a:highlight>
                <a:latin typeface="Consolas" panose="020B0609020204030204" pitchFamily="49" charset="0"/>
                <a:ea typeface="Cambria" panose="02040503050406030204" pitchFamily="18" charset="0"/>
                <a:cs typeface="Times New Roman" panose="02020603050405020304" pitchFamily="18" charset="0"/>
              </a:rPr>
              <a:t>#maxiter: pour spécifier le nombre maximal d'itérations autorisées</a:t>
            </a:r>
            <a:endParaRPr lang="fr-SN" sz="1600" dirty="0">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187956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495978031"/>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1A23BCD5-7D06-183A-CD32-2115C771A83D}"/>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442073B0-C9E7-3246-1162-9FEA6598A51B}"/>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11</a:t>
            </a:r>
            <a:endParaRPr lang="fr-FR" b="1" dirty="0"/>
          </a:p>
        </p:txBody>
      </p:sp>
      <p:sp>
        <p:nvSpPr>
          <p:cNvPr id="4" name="ZoneTexte 3">
            <a:extLst>
              <a:ext uri="{FF2B5EF4-FFF2-40B4-BE49-F238E27FC236}">
                <a16:creationId xmlns="" xmlns:a16="http://schemas.microsoft.com/office/drawing/2014/main" id="{0A502CA6-9F10-DA1A-EDE5-C5770527084A}"/>
              </a:ext>
            </a:extLst>
          </p:cNvPr>
          <p:cNvSpPr txBox="1"/>
          <p:nvPr/>
        </p:nvSpPr>
        <p:spPr>
          <a:xfrm>
            <a:off x="1379039" y="1063416"/>
            <a:ext cx="7688826" cy="3399007"/>
          </a:xfrm>
          <a:prstGeom prst="rect">
            <a:avLst/>
          </a:prstGeom>
          <a:noFill/>
        </p:spPr>
        <p:txBody>
          <a:bodyPr wrap="square">
            <a:spAutoFit/>
          </a:bodyPr>
          <a:lstStyle/>
          <a:p>
            <a:pPr marL="342900" lvl="0" indent="-342900" algn="just">
              <a:lnSpc>
                <a:spcPct val="107000"/>
              </a:lnSpc>
              <a:spcAft>
                <a:spcPts val="800"/>
              </a:spcAft>
              <a:tabLst>
                <a:tab pos="457200" algn="l"/>
              </a:tabLst>
            </a:pPr>
            <a:r>
              <a:rPr lang="aa-ET" sz="2800" b="1" kern="100" dirty="0">
                <a:latin typeface="Tw Cen MT" panose="020B0602020104020603" pitchFamily="34" charset="0"/>
                <a:cs typeface="Calibri" panose="020F0502020204030204" pitchFamily="34" charset="0"/>
              </a:rPr>
              <a:t>Le </a:t>
            </a:r>
            <a:r>
              <a:rPr lang="fr-FR" sz="2800" b="1" kern="100" dirty="0">
                <a:latin typeface="Tw Cen MT" panose="020B0602020104020603" pitchFamily="34" charset="0"/>
                <a:cs typeface="Calibri" panose="020F0502020204030204" pitchFamily="34" charset="0"/>
              </a:rPr>
              <a:t>package </a:t>
            </a:r>
            <a:r>
              <a:rPr lang="fr-FR" sz="2800" b="1" kern="100" dirty="0" err="1">
                <a:latin typeface="Tw Cen MT" panose="020B0602020104020603" pitchFamily="34" charset="0"/>
                <a:cs typeface="Calibri" panose="020F0502020204030204" pitchFamily="34" charset="0"/>
              </a:rPr>
              <a:t>nleqslv</a:t>
            </a:r>
            <a:r>
              <a:rPr lang="fr-FR" sz="2800" b="1" kern="100" dirty="0">
                <a:latin typeface="Tw Cen MT" panose="020B0602020104020603" pitchFamily="34" charset="0"/>
                <a:cs typeface="Calibri" panose="020F0502020204030204" pitchFamily="34" charset="0"/>
              </a:rPr>
              <a:t> </a:t>
            </a:r>
            <a:r>
              <a:rPr lang="fr-FR" sz="2800" kern="100" dirty="0">
                <a:latin typeface="Tw Cen MT" panose="020B0602020104020603" pitchFamily="34" charset="0"/>
                <a:ea typeface="Calibri" panose="020F0502020204030204" pitchFamily="34" charset="0"/>
                <a:cs typeface="Calibri" panose="020F0502020204030204" pitchFamily="34" charset="0"/>
              </a:rPr>
              <a:t>: </a:t>
            </a:r>
          </a:p>
          <a:p>
            <a:pPr marL="342900" lvl="0" indent="-342900" algn="just">
              <a:lnSpc>
                <a:spcPct val="107000"/>
              </a:lnSpc>
              <a:spcAft>
                <a:spcPts val="800"/>
              </a:spcAft>
              <a:tabLst>
                <a:tab pos="457200" algn="l"/>
              </a:tabLst>
            </a:pPr>
            <a:r>
              <a:rPr lang="fr-FR" sz="2800" kern="100" dirty="0">
                <a:latin typeface="Tw Cen MT" panose="020B0602020104020603" pitchFamily="34" charset="0"/>
                <a:ea typeface="Calibri" panose="020F0502020204030204" pitchFamily="34" charset="0"/>
                <a:cs typeface="Calibri" panose="020F0502020204030204" pitchFamily="34" charset="0"/>
              </a:rPr>
              <a:t>   Ce package offre des méthodes de résolution avancées pour les équations non linéaires. Après le chargement du package, on utilise </a:t>
            </a:r>
            <a:r>
              <a:rPr lang="fr-FR" sz="24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la méthode de Newton </a:t>
            </a:r>
            <a:r>
              <a:rPr lang="fr-FR" sz="2800" kern="100" dirty="0">
                <a:latin typeface="Tw Cen MT" panose="020B0602020104020603" pitchFamily="34" charset="0"/>
                <a:ea typeface="Calibri" panose="020F0502020204030204" pitchFamily="34" charset="0"/>
                <a:cs typeface="Calibri" panose="020F0502020204030204" pitchFamily="34" charset="0"/>
              </a:rPr>
              <a:t>pour résoudre les équations. On peut </a:t>
            </a:r>
            <a:r>
              <a:rPr lang="fr-FR" sz="2800" kern="100" dirty="0">
                <a:latin typeface="Tw Cen MT" panose="020B0602020104020603" pitchFamily="34" charset="0"/>
                <a:cs typeface="Calibri" panose="020F0502020204030204" pitchFamily="34" charset="0"/>
              </a:rPr>
              <a:t>ajuster</a:t>
            </a:r>
            <a:r>
              <a:rPr lang="fr-FR" sz="2800" kern="100" dirty="0">
                <a:latin typeface="Tw Cen MT" panose="020B0602020104020603" pitchFamily="34" charset="0"/>
                <a:ea typeface="Calibri" panose="020F0502020204030204" pitchFamily="34" charset="0"/>
                <a:cs typeface="Calibri" panose="020F0502020204030204" pitchFamily="34" charset="0"/>
              </a:rPr>
              <a:t> la </a:t>
            </a:r>
            <a:r>
              <a:rPr lang="fr-FR" sz="24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tolérance</a:t>
            </a:r>
            <a:r>
              <a:rPr lang="fr-FR" sz="2800" kern="100" dirty="0">
                <a:latin typeface="Tw Cen MT" panose="020B0602020104020603" pitchFamily="34" charset="0"/>
                <a:ea typeface="Calibri" panose="020F0502020204030204" pitchFamily="34" charset="0"/>
                <a:cs typeface="Calibri" panose="020F0502020204030204" pitchFamily="34" charset="0"/>
              </a:rPr>
              <a:t>, le nombre maximal d'</a:t>
            </a:r>
            <a:r>
              <a:rPr lang="fr-FR" sz="24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itérations</a:t>
            </a:r>
            <a:r>
              <a:rPr lang="fr-FR" sz="2800" kern="100" dirty="0">
                <a:latin typeface="Tw Cen MT" panose="020B0602020104020603" pitchFamily="34" charset="0"/>
                <a:ea typeface="Calibri" panose="020F0502020204030204" pitchFamily="34" charset="0"/>
                <a:cs typeface="Calibri" panose="020F0502020204030204" pitchFamily="34" charset="0"/>
              </a:rPr>
              <a:t> et choisir parmi plusieurs méthodes de résolution.</a:t>
            </a:r>
          </a:p>
        </p:txBody>
      </p:sp>
    </p:spTree>
    <p:extLst>
      <p:ext uri="{BB962C8B-B14F-4D97-AF65-F5344CB8AC3E}">
        <p14:creationId xmlns:p14="http://schemas.microsoft.com/office/powerpoint/2010/main" val="21578433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1A23BCD5-7D06-183A-CD32-2115C771A83D}"/>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442073B0-C9E7-3246-1162-9FEA6598A51B}"/>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12</a:t>
            </a:r>
            <a:endParaRPr lang="fr-FR" b="1" dirty="0"/>
          </a:p>
        </p:txBody>
      </p:sp>
      <p:sp>
        <p:nvSpPr>
          <p:cNvPr id="5" name="ZoneTexte 4">
            <a:extLst>
              <a:ext uri="{FF2B5EF4-FFF2-40B4-BE49-F238E27FC236}">
                <a16:creationId xmlns="" xmlns:a16="http://schemas.microsoft.com/office/drawing/2014/main" id="{592646E2-D081-9358-34A0-6ADFB18A7EBA}"/>
              </a:ext>
            </a:extLst>
          </p:cNvPr>
          <p:cNvSpPr txBox="1"/>
          <p:nvPr/>
        </p:nvSpPr>
        <p:spPr>
          <a:xfrm>
            <a:off x="1949553" y="1048861"/>
            <a:ext cx="4942703" cy="4170372"/>
          </a:xfrm>
          <a:prstGeom prst="rect">
            <a:avLst/>
          </a:prstGeom>
          <a:noFill/>
        </p:spPr>
        <p:txBody>
          <a:bodyPr wrap="square" rtlCol="0">
            <a:spAutoFit/>
          </a:bodyPr>
          <a:lstStyle/>
          <a:p>
            <a:pPr>
              <a:spcBef>
                <a:spcPts val="1000"/>
              </a:spcBef>
            </a:pPr>
            <a:r>
              <a:rPr lang="fr-SN" sz="1500" b="1"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library</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nleqslv</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i="1"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Définition de la fonction du système d'équations</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systeme_equations</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&lt;-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function</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(x)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eq1 </a:t>
            </a:r>
            <a:r>
              <a:rPr lang="fr-SN" sz="1500"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&lt;-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3</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x[</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1</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x[</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1</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eq2 </a:t>
            </a:r>
            <a:r>
              <a:rPr lang="fr-SN" sz="1500"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&lt;-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5</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x[</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1</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x[</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2</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4</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return</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c</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(eq1, eq2))}</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i="1"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Résolution</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solution </a:t>
            </a:r>
            <a:r>
              <a:rPr lang="fr-SN" sz="1500"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&lt;-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b="1"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nleqslv</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b="1" dirty="0">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c</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1</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CF"/>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1</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systeme_equations</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method</a:t>
            </a:r>
            <a:r>
              <a:rPr lang="fr-SN" sz="1500" dirty="0">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4E9A06"/>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"Newton</a:t>
            </a:r>
            <a:r>
              <a:rPr lang="fr-SN" sz="1500" dirty="0" smtClean="0">
                <a:solidFill>
                  <a:srgbClr val="4E9A06"/>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smtClean="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endParaRPr lang="fr-SN" sz="1500" dirty="0">
              <a:solidFill>
                <a:srgbClr val="000000"/>
              </a:solidFill>
              <a:highlight>
                <a:srgbClr val="F8F8F8"/>
              </a:highlight>
              <a:latin typeface="Century Schoolbook" panose="02040604050505020304" pitchFamily="18" charset="0"/>
              <a:ea typeface="Cambria" panose="02040503050406030204" pitchFamily="18" charset="0"/>
              <a:cs typeface="Times New Roman" panose="02020603050405020304" pitchFamily="18" charset="0"/>
            </a:endParaRPr>
          </a:p>
          <a:p>
            <a:pPr>
              <a:spcBef>
                <a:spcPts val="1000"/>
              </a:spcBef>
            </a:pP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b="1"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print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solution</a:t>
            </a:r>
            <a:r>
              <a:rPr lang="fr-SN" sz="1500" b="1" dirty="0" err="1">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x</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endParaRPr lang="fr-SN" sz="1500" dirty="0">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endParaRPr>
          </a:p>
          <a:p>
            <a:pPr latinLnBrk="1">
              <a:spcAft>
                <a:spcPts val="1000"/>
              </a:spcAft>
            </a:pP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00"/>
                </a:solidFill>
                <a:effectLst/>
                <a:highlight>
                  <a:srgbClr val="FFFF00"/>
                </a:highlight>
                <a:latin typeface="Century Schoolbook" panose="02040604050505020304" pitchFamily="18" charset="0"/>
                <a:ea typeface="Cambria" panose="02040503050406030204" pitchFamily="18" charset="0"/>
                <a:cs typeface="Times New Roman" panose="02020603050405020304" pitchFamily="18" charset="0"/>
              </a:rPr>
              <a:t>[1] 0.0001561915</a:t>
            </a:r>
            <a:r>
              <a:rPr lang="fr-SN" sz="1500" dirty="0">
                <a:solidFill>
                  <a:srgbClr val="000000"/>
                </a:solidFill>
                <a:effectLst/>
                <a:latin typeface="Century Schoolbook" panose="02040604050505020304" pitchFamily="18" charset="0"/>
                <a:ea typeface="Cambria" panose="02040503050406030204" pitchFamily="18" charset="0"/>
                <a:cs typeface="Times New Roman" panose="02020603050405020304" pitchFamily="18" charset="0"/>
              </a:rPr>
              <a:t> </a:t>
            </a:r>
            <a:r>
              <a:rPr lang="fr-SN" sz="1500" dirty="0">
                <a:solidFill>
                  <a:srgbClr val="000000"/>
                </a:solidFill>
                <a:effectLst/>
                <a:highlight>
                  <a:srgbClr val="FFFF00"/>
                </a:highlight>
                <a:latin typeface="Century Schoolbook" panose="02040604050505020304" pitchFamily="18" charset="0"/>
                <a:ea typeface="Cambria" panose="02040503050406030204" pitchFamily="18" charset="0"/>
                <a:cs typeface="Times New Roman" panose="02020603050405020304" pitchFamily="18" charset="0"/>
              </a:rPr>
              <a:t>1.3416407895</a:t>
            </a:r>
            <a:endParaRPr lang="fr-SN" sz="1500" dirty="0">
              <a:effectLst/>
              <a:highlight>
                <a:srgbClr val="FFFF00"/>
              </a:highlight>
              <a:latin typeface="Century Schoolbook" panose="02040604050505020304" pitchFamily="18" charset="0"/>
              <a:ea typeface="Cambria" panose="02040503050406030204" pitchFamily="18" charset="0"/>
              <a:cs typeface="Times New Roman" panose="02020603050405020304" pitchFamily="18" charset="0"/>
            </a:endParaRPr>
          </a:p>
          <a:p>
            <a:pPr latinLnBrk="1">
              <a:spcAft>
                <a:spcPts val="1000"/>
              </a:spcAft>
            </a:pPr>
            <a:r>
              <a:rPr lang="fr-SN" sz="1500" b="1" i="1" dirty="0">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afficher le nombre d'</a:t>
            </a:r>
            <a:r>
              <a:rPr lang="fr-SN" sz="1500" b="1" i="1" dirty="0" err="1">
                <a:solidFill>
                  <a:srgbClr val="8F5902"/>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ittération</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a:r>
            <a:b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br>
            <a:r>
              <a:rPr lang="fr-SN" sz="1500" b="1" dirty="0" err="1">
                <a:solidFill>
                  <a:srgbClr val="204A87"/>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print</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solution</a:t>
            </a:r>
            <a:r>
              <a:rPr lang="fr-SN" sz="1500" b="1" dirty="0" err="1">
                <a:solidFill>
                  <a:srgbClr val="CE5C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r>
              <a:rPr lang="fr-SN" sz="1500" dirty="0" err="1">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iter</a:t>
            </a: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a:t>
            </a:r>
            <a:endParaRPr lang="fr-SN" sz="1500" dirty="0">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endParaRPr>
          </a:p>
          <a:p>
            <a:pPr latinLnBrk="1">
              <a:spcAft>
                <a:spcPts val="1000"/>
              </a:spcAft>
            </a:pPr>
            <a:r>
              <a:rPr lang="fr-SN" sz="1500" dirty="0">
                <a:solidFill>
                  <a:srgbClr val="000000"/>
                </a:solidFill>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rPr>
              <a:t>## [1] 11</a:t>
            </a:r>
            <a:endParaRPr lang="fr-SN" sz="1500" dirty="0">
              <a:effectLst/>
              <a:highlight>
                <a:srgbClr val="F8F8F8"/>
              </a:highlight>
              <a:latin typeface="Century Schoolbook" panose="020406040505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2672885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1877881747"/>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64B7D3EA-6C61-599D-FB8C-40B414C6A83B}"/>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6FC367BA-41BF-B98D-896B-A31C705D5860}"/>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a:t>13</a:t>
            </a:r>
          </a:p>
        </p:txBody>
      </p:sp>
      <p:sp>
        <p:nvSpPr>
          <p:cNvPr id="4" name="ZoneTexte 3">
            <a:extLst>
              <a:ext uri="{FF2B5EF4-FFF2-40B4-BE49-F238E27FC236}">
                <a16:creationId xmlns="" xmlns:a16="http://schemas.microsoft.com/office/drawing/2014/main" id="{071E9F22-469B-CFEB-B244-1BFDDA5E1A6C}"/>
              </a:ext>
            </a:extLst>
          </p:cNvPr>
          <p:cNvSpPr txBox="1"/>
          <p:nvPr/>
        </p:nvSpPr>
        <p:spPr>
          <a:xfrm>
            <a:off x="1199536" y="1145417"/>
            <a:ext cx="7944464" cy="3338286"/>
          </a:xfrm>
          <a:prstGeom prst="rect">
            <a:avLst/>
          </a:prstGeom>
          <a:noFill/>
        </p:spPr>
        <p:txBody>
          <a:bodyPr wrap="square">
            <a:spAutoFit/>
          </a:bodyPr>
          <a:lstStyle/>
          <a:p>
            <a:pPr marL="342900" lvl="0" indent="-342900" algn="just">
              <a:lnSpc>
                <a:spcPct val="107000"/>
              </a:lnSpc>
              <a:spcAft>
                <a:spcPts val="800"/>
              </a:spcAft>
              <a:tabLst>
                <a:tab pos="457200" algn="l"/>
              </a:tabLst>
            </a:pPr>
            <a:r>
              <a:rPr lang="aa-ET" sz="2400" b="1" kern="100" dirty="0">
                <a:latin typeface="Tw Cen MT" panose="020B0602020104020603" pitchFamily="34" charset="0"/>
                <a:ea typeface="Calibri" panose="020F0502020204030204" pitchFamily="34" charset="0"/>
                <a:cs typeface="Calibri" panose="020F0502020204030204" pitchFamily="34" charset="0"/>
              </a:rPr>
              <a:t>Le P</a:t>
            </a:r>
            <a:r>
              <a:rPr lang="fr-FR" sz="2400" b="1" kern="100" dirty="0" err="1">
                <a:effectLst/>
                <a:latin typeface="Tw Cen MT" panose="020B0602020104020603" pitchFamily="34" charset="0"/>
                <a:ea typeface="Calibri" panose="020F0502020204030204" pitchFamily="34" charset="0"/>
                <a:cs typeface="Calibri" panose="020F0502020204030204" pitchFamily="34" charset="0"/>
              </a:rPr>
              <a:t>ackage</a:t>
            </a:r>
            <a:r>
              <a:rPr lang="fr-FR" sz="2400" b="1" kern="100" dirty="0">
                <a:effectLst/>
                <a:latin typeface="Tw Cen MT" panose="020B0602020104020603" pitchFamily="34" charset="0"/>
                <a:ea typeface="Calibri" panose="020F0502020204030204" pitchFamily="34" charset="0"/>
                <a:cs typeface="Calibri" panose="020F0502020204030204" pitchFamily="34" charset="0"/>
              </a:rPr>
              <a:t> </a:t>
            </a:r>
            <a:r>
              <a:rPr lang="fr-FR" sz="2400" b="1" kern="100" dirty="0" err="1">
                <a:effectLst/>
                <a:latin typeface="Tw Cen MT" panose="020B0602020104020603" pitchFamily="34" charset="0"/>
                <a:ea typeface="Calibri" panose="020F0502020204030204" pitchFamily="34" charset="0"/>
                <a:cs typeface="Calibri" panose="020F0502020204030204" pitchFamily="34" charset="0"/>
              </a:rPr>
              <a:t>pracma</a:t>
            </a:r>
            <a:endParaRPr lang="fr-FR" sz="2400" kern="100" dirty="0">
              <a:effectLst/>
              <a:latin typeface="Tw Cen MT" panose="020B0602020104020603"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tabLst>
                <a:tab pos="457200" algn="l"/>
              </a:tabLst>
            </a:pPr>
            <a:r>
              <a:rPr lang="fr-FR" sz="2400" kern="100" dirty="0">
                <a:latin typeface="Tw Cen MT" panose="020B0602020104020603" pitchFamily="34" charset="0"/>
                <a:ea typeface="Calibri" panose="020F0502020204030204" pitchFamily="34" charset="0"/>
                <a:cs typeface="Calibri" panose="020F0502020204030204" pitchFamily="34" charset="0"/>
              </a:rPr>
              <a:t>   </a:t>
            </a:r>
            <a:r>
              <a:rPr lang="fr-FR" sz="2400" kern="100" dirty="0">
                <a:effectLst/>
                <a:latin typeface="Tw Cen MT" panose="020B0602020104020603" pitchFamily="34" charset="0"/>
                <a:ea typeface="Calibri" panose="020F0502020204030204" pitchFamily="34" charset="0"/>
                <a:cs typeface="Calibri" panose="020F0502020204030204" pitchFamily="34" charset="0"/>
              </a:rPr>
              <a:t> Le package </a:t>
            </a:r>
            <a:r>
              <a:rPr lang="fr-FR" sz="2400" b="1" kern="100" dirty="0" err="1">
                <a:solidFill>
                  <a:srgbClr val="C00000"/>
                </a:solidFill>
                <a:effectLst/>
                <a:latin typeface="Tw Cen MT" panose="020B0602020104020603" pitchFamily="34" charset="0"/>
                <a:ea typeface="Calibri" panose="020F0502020204030204" pitchFamily="34" charset="0"/>
                <a:cs typeface="Calibri" panose="020F0502020204030204" pitchFamily="34" charset="0"/>
              </a:rPr>
              <a:t>pracma</a:t>
            </a:r>
            <a:r>
              <a:rPr lang="fr-FR" sz="2400" b="1" kern="100" dirty="0">
                <a:solidFill>
                  <a:srgbClr val="C00000"/>
                </a:solidFill>
                <a:effectLst/>
                <a:latin typeface="Tw Cen MT" panose="020B0602020104020603" pitchFamily="34" charset="0"/>
                <a:ea typeface="Calibri" panose="020F0502020204030204" pitchFamily="34" charset="0"/>
                <a:cs typeface="Calibri" panose="020F0502020204030204" pitchFamily="34" charset="0"/>
              </a:rPr>
              <a:t> </a:t>
            </a:r>
            <a:r>
              <a:rPr lang="fr-FR" sz="2400" kern="100" dirty="0">
                <a:effectLst/>
                <a:latin typeface="Tw Cen MT" panose="020B0602020104020603" pitchFamily="34" charset="0"/>
                <a:ea typeface="Calibri" panose="020F0502020204030204" pitchFamily="34" charset="0"/>
                <a:cs typeface="Calibri" panose="020F0502020204030204" pitchFamily="34" charset="0"/>
              </a:rPr>
              <a:t>propose des outils pour résoudre divers problèmes mathématiques, y compris des systèmes d'équations non linéaires. Après l'installation et le chargement du package, on utilise la fonction </a:t>
            </a:r>
            <a:r>
              <a:rPr lang="fr-FR" sz="2400" b="1" kern="100" dirty="0" err="1">
                <a:solidFill>
                  <a:srgbClr val="C00000"/>
                </a:solidFill>
                <a:latin typeface="Tw Cen MT" panose="020B0602020104020603" pitchFamily="34" charset="0"/>
                <a:ea typeface="Calibri" panose="020F0502020204030204" pitchFamily="34" charset="0"/>
                <a:cs typeface="Calibri" panose="020F0502020204030204" pitchFamily="34" charset="0"/>
              </a:rPr>
              <a:t>fsolve</a:t>
            </a:r>
            <a:r>
              <a:rPr lang="fr-FR" sz="2400" kern="100" dirty="0">
                <a:effectLst/>
                <a:latin typeface="Tw Cen MT" panose="020B0602020104020603" pitchFamily="34" charset="0"/>
                <a:ea typeface="Calibri" panose="020F0502020204030204" pitchFamily="34" charset="0"/>
                <a:cs typeface="Calibri" panose="020F0502020204030204" pitchFamily="34" charset="0"/>
              </a:rPr>
              <a:t> pour trouver les solutions. Il est important de noter les problèmes potentiels de convergence et d'ajuster les paramètres en conséquence.</a:t>
            </a:r>
            <a:endParaRPr lang="fr-FR"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1530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64B7D3EA-6C61-599D-FB8C-40B414C6A83B}"/>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6FC367BA-41BF-B98D-896B-A31C705D5860}"/>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14</a:t>
            </a:r>
            <a:endParaRPr lang="fr-FR" b="1" dirty="0"/>
          </a:p>
        </p:txBody>
      </p:sp>
      <p:sp>
        <p:nvSpPr>
          <p:cNvPr id="4" name="ZoneTexte 3">
            <a:extLst>
              <a:ext uri="{FF2B5EF4-FFF2-40B4-BE49-F238E27FC236}">
                <a16:creationId xmlns="" xmlns:a16="http://schemas.microsoft.com/office/drawing/2014/main" id="{071E9F22-469B-CFEB-B244-1BFDDA5E1A6C}"/>
              </a:ext>
            </a:extLst>
          </p:cNvPr>
          <p:cNvSpPr txBox="1"/>
          <p:nvPr/>
        </p:nvSpPr>
        <p:spPr>
          <a:xfrm>
            <a:off x="1990871" y="885872"/>
            <a:ext cx="5757318" cy="5273238"/>
          </a:xfrm>
          <a:prstGeom prst="rect">
            <a:avLst/>
          </a:prstGeom>
          <a:noFill/>
        </p:spPr>
        <p:txBody>
          <a:bodyPr wrap="square">
            <a:spAutoFit/>
          </a:bodyPr>
          <a:lstStyle/>
          <a:p>
            <a:pPr>
              <a:spcBef>
                <a:spcPts val="1000"/>
              </a:spcBef>
            </a:pPr>
            <a:r>
              <a:rPr lang="fr-SN" sz="16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Chargement du package</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library</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pracma</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600" dirty="0">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a:spcBef>
                <a:spcPts val="1000"/>
              </a:spcBef>
            </a:pPr>
            <a:r>
              <a:rPr lang="en-US"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Définition du système d'équations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equations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function</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pracma_1 </a:t>
            </a:r>
            <a:r>
              <a:rPr lang="fr-SN" sz="16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200</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pracma_2 </a:t>
            </a:r>
            <a:r>
              <a:rPr lang="fr-SN" sz="16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1000</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return</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(pracma_1, pracma_2))}</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Spécification des valeurs initiales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initial_guess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Résolution du système d'équations non linéaires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 </a:t>
            </a:r>
            <a:r>
              <a:rPr lang="fr-SN" sz="16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fsolve</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equations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initial_guess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p>
          <a:p>
            <a:pPr>
              <a:spcBef>
                <a:spcPts val="1000"/>
              </a:spcBef>
            </a:pPr>
            <a:endParaRPr lang="fr-SN" sz="16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-20.000000   1.043737</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fval</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601.0894 -601.0894</a:t>
            </a:r>
            <a:endParaRPr lang="fr-SN" sz="16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244787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1051455527"/>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BA6EED7A-BE14-8510-4920-06E5FC835163}"/>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18E79D86-8ACF-B1DD-417D-50D2A900B557}"/>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15</a:t>
            </a:r>
            <a:endParaRPr lang="fr-FR" b="1" dirty="0"/>
          </a:p>
        </p:txBody>
      </p:sp>
      <p:sp>
        <p:nvSpPr>
          <p:cNvPr id="6" name="ZoneTexte 5">
            <a:extLst>
              <a:ext uri="{FF2B5EF4-FFF2-40B4-BE49-F238E27FC236}">
                <a16:creationId xmlns="" xmlns:a16="http://schemas.microsoft.com/office/drawing/2014/main" id="{4F3CA061-208E-0545-2028-3530941A85AC}"/>
              </a:ext>
            </a:extLst>
          </p:cNvPr>
          <p:cNvSpPr txBox="1"/>
          <p:nvPr/>
        </p:nvSpPr>
        <p:spPr>
          <a:xfrm>
            <a:off x="1452913" y="1361952"/>
            <a:ext cx="8308925" cy="3399007"/>
          </a:xfrm>
          <a:prstGeom prst="rect">
            <a:avLst/>
          </a:prstGeom>
          <a:noFill/>
        </p:spPr>
        <p:txBody>
          <a:bodyPr wrap="square">
            <a:spAutoFit/>
          </a:bodyPr>
          <a:lstStyle>
            <a:defPPr>
              <a:defRPr lang="fr-FR"/>
            </a:defPPr>
            <a:lvl1pPr marL="342900" lvl="0" indent="-342900" algn="just">
              <a:lnSpc>
                <a:spcPct val="107000"/>
              </a:lnSpc>
              <a:spcAft>
                <a:spcPts val="800"/>
              </a:spcAft>
              <a:tabLst>
                <a:tab pos="457200" algn="l"/>
              </a:tabLst>
              <a:defRPr b="1" kern="100">
                <a:effectLst/>
                <a:latin typeface="Tw Cen MT" panose="020B0602020104020603" pitchFamily="34" charset="0"/>
                <a:ea typeface="Calibri" panose="020F0502020204030204" pitchFamily="34" charset="0"/>
                <a:cs typeface="Calibri" panose="020F0502020204030204" pitchFamily="34" charset="0"/>
              </a:defRPr>
            </a:lvl1pPr>
          </a:lstStyle>
          <a:p>
            <a:r>
              <a:rPr lang="fr-FR" sz="2800" dirty="0"/>
              <a:t>Solution basée sur les matrices : </a:t>
            </a:r>
          </a:p>
          <a:p>
            <a:r>
              <a:rPr lang="fr-FR" sz="2800" b="0" dirty="0"/>
              <a:t>   Dans cette approche, on représente les équations sous </a:t>
            </a:r>
            <a:r>
              <a:rPr lang="fr-FR" sz="2800" dirty="0">
                <a:solidFill>
                  <a:srgbClr val="C00000"/>
                </a:solidFill>
              </a:rPr>
              <a:t>forme matricielle </a:t>
            </a:r>
            <a:r>
              <a:rPr lang="fr-FR" sz="2800" b="0" dirty="0"/>
              <a:t>et on résout le système à l'aide de </a:t>
            </a:r>
            <a:r>
              <a:rPr lang="fr-FR" sz="2800" dirty="0">
                <a:solidFill>
                  <a:srgbClr val="C00000"/>
                </a:solidFill>
              </a:rPr>
              <a:t>méthodes algébriques</a:t>
            </a:r>
            <a:r>
              <a:rPr lang="fr-FR" sz="2800" b="0" dirty="0"/>
              <a:t>. On définit la matrice des coefficients et le vecteur constant, puis on utilise des opérations matricielles pour trouver les solutions. Cette méthode est efficace pour les systèmes linéaires.</a:t>
            </a:r>
          </a:p>
        </p:txBody>
      </p:sp>
    </p:spTree>
    <p:extLst>
      <p:ext uri="{BB962C8B-B14F-4D97-AF65-F5344CB8AC3E}">
        <p14:creationId xmlns:p14="http://schemas.microsoft.com/office/powerpoint/2010/main" val="21363812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64B7D3EA-6C61-599D-FB8C-40B414C6A83B}"/>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6FC367BA-41BF-B98D-896B-A31C705D5860}"/>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16</a:t>
            </a:r>
            <a:endParaRPr lang="fr-FR" b="1" dirty="0"/>
          </a:p>
        </p:txBody>
      </p:sp>
      <p:sp>
        <p:nvSpPr>
          <p:cNvPr id="4" name="ZoneTexte 3">
            <a:extLst>
              <a:ext uri="{FF2B5EF4-FFF2-40B4-BE49-F238E27FC236}">
                <a16:creationId xmlns="" xmlns:a16="http://schemas.microsoft.com/office/drawing/2014/main" id="{C2FD051E-A52C-4684-14F3-FEDAEBD24364}"/>
              </a:ext>
            </a:extLst>
          </p:cNvPr>
          <p:cNvSpPr txBox="1"/>
          <p:nvPr/>
        </p:nvSpPr>
        <p:spPr>
          <a:xfrm>
            <a:off x="561110" y="1066565"/>
            <a:ext cx="3640187" cy="4570482"/>
          </a:xfrm>
          <a:prstGeom prst="rect">
            <a:avLst/>
          </a:prstGeom>
          <a:noFill/>
        </p:spPr>
        <p:txBody>
          <a:bodyPr wrap="square" rtlCol="0">
            <a:spAutoFit/>
          </a:bodyPr>
          <a:lstStyle/>
          <a:p>
            <a:pPr latinLnBrk="1">
              <a:spcAft>
                <a:spcPts val="1000"/>
              </a:spcAft>
            </a:pP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Définir</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la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matrice</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des coefficients</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 </a:t>
            </a:r>
            <a:r>
              <a:rPr lang="en-US" sz="14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matrix</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nrow</a:t>
            </a:r>
            <a:r>
              <a:rPr lang="en-US" sz="14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byrow</a:t>
            </a:r>
            <a:r>
              <a:rPr lang="en-US" sz="14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TRUE</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Définir</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le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vecteur</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B </a:t>
            </a:r>
            <a:r>
              <a:rPr lang="en-US" sz="14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11</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Résoudre</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le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système</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 </a:t>
            </a:r>
            <a:r>
              <a:rPr lang="en-US" sz="14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solve</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 B)</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a:t>
            </a:r>
            <a:endParaRPr lang="fr-SN" sz="14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1.545455 3.181818</a:t>
            </a:r>
            <a:endParaRPr lang="fr-SN" sz="14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Calculer</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AX</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AX</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 </a:t>
            </a:r>
            <a:r>
              <a:rPr lang="en-US" sz="14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Vérifier</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si</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AX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est</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4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égal</a:t>
            </a:r>
            <a:r>
              <a:rPr lang="en-US" sz="14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à B</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identical</a:t>
            </a: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(AX, B)</a:t>
            </a:r>
            <a:endParaRPr lang="fr-SN" sz="14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4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FALSE</a:t>
            </a:r>
            <a:endParaRPr lang="fr-SN" sz="14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pic>
        <p:nvPicPr>
          <p:cNvPr id="7" name="Image 6">
            <a:extLst>
              <a:ext uri="{FF2B5EF4-FFF2-40B4-BE49-F238E27FC236}">
                <a16:creationId xmlns="" xmlns:a16="http://schemas.microsoft.com/office/drawing/2014/main" id="{5C259C21-C115-378C-AD7C-0D8F91B37AC6}"/>
              </a:ext>
            </a:extLst>
          </p:cNvPr>
          <p:cNvPicPr>
            <a:picLocks noChangeAspect="1"/>
          </p:cNvPicPr>
          <p:nvPr/>
        </p:nvPicPr>
        <p:blipFill>
          <a:blip r:embed="rId8"/>
          <a:stretch>
            <a:fillRect/>
          </a:stretch>
        </p:blipFill>
        <p:spPr>
          <a:xfrm>
            <a:off x="6425513" y="1855585"/>
            <a:ext cx="4979773" cy="3333811"/>
          </a:xfrm>
          <a:prstGeom prst="rect">
            <a:avLst/>
          </a:prstGeom>
        </p:spPr>
      </p:pic>
    </p:spTree>
    <p:extLst>
      <p:ext uri="{BB962C8B-B14F-4D97-AF65-F5344CB8AC3E}">
        <p14:creationId xmlns:p14="http://schemas.microsoft.com/office/powerpoint/2010/main" val="36421111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3308219512"/>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1FC9B2E9-0B74-5764-FA2E-C29F0285A36C}"/>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9B987633-2C0B-36BD-2581-7479D377ED76}"/>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17</a:t>
            </a:r>
            <a:endParaRPr lang="fr-FR" b="1" dirty="0"/>
          </a:p>
        </p:txBody>
      </p:sp>
      <p:sp>
        <p:nvSpPr>
          <p:cNvPr id="4" name="Rectangle 2">
            <a:extLst>
              <a:ext uri="{FF2B5EF4-FFF2-40B4-BE49-F238E27FC236}">
                <a16:creationId xmlns="" xmlns:a16="http://schemas.microsoft.com/office/drawing/2014/main" id="{78869845-953E-3BEB-A1A6-871FDDD359DE}"/>
              </a:ext>
            </a:extLst>
          </p:cNvPr>
          <p:cNvSpPr>
            <a:spLocks noChangeArrowheads="1"/>
          </p:cNvSpPr>
          <p:nvPr/>
        </p:nvSpPr>
        <p:spPr bwMode="auto">
          <a:xfrm>
            <a:off x="1001261" y="937168"/>
            <a:ext cx="952669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aa-ET" sz="2200" b="1" kern="100" dirty="0">
                <a:latin typeface="Tw Cen MT" panose="020B0602020104020603" pitchFamily="34" charset="0"/>
                <a:ea typeface="Calibri" panose="020F0502020204030204" pitchFamily="34" charset="0"/>
                <a:cs typeface="Calibri" panose="020F0502020204030204" pitchFamily="34" charset="0"/>
              </a:rPr>
              <a:t>L</a:t>
            </a:r>
            <a:r>
              <a:rPr lang="fr-FR" sz="2200" b="1" kern="100" dirty="0">
                <a:latin typeface="Tw Cen MT" panose="020B0602020104020603" pitchFamily="34" charset="0"/>
                <a:ea typeface="Calibri" panose="020F0502020204030204" pitchFamily="34" charset="0"/>
                <a:cs typeface="Calibri" panose="020F0502020204030204" pitchFamily="34" charset="0"/>
              </a:rPr>
              <a:t>A FONCTION</a:t>
            </a:r>
            <a:r>
              <a:rPr lang="aa-ET" sz="2200" b="1" kern="100" dirty="0">
                <a:latin typeface="Tw Cen MT" panose="020B0602020104020603" pitchFamily="34" charset="0"/>
                <a:ea typeface="Calibri" panose="020F0502020204030204" pitchFamily="34" charset="0"/>
                <a:cs typeface="Calibri" panose="020F0502020204030204" pitchFamily="34" charset="0"/>
              </a:rPr>
              <a:t>  </a:t>
            </a:r>
            <a:r>
              <a:rPr lang="aa-ET" sz="2200" b="1" kern="100" dirty="0" err="1">
                <a:latin typeface="Tw Cen MT" panose="020B0602020104020603" pitchFamily="34" charset="0"/>
                <a:ea typeface="Calibri" panose="020F0502020204030204" pitchFamily="34" charset="0"/>
                <a:cs typeface="Calibri" panose="020F0502020204030204" pitchFamily="34" charset="0"/>
              </a:rPr>
              <a:t>Optim</a:t>
            </a:r>
            <a:r>
              <a:rPr lang="aa-ET" sz="2200" b="1" kern="100" dirty="0">
                <a:latin typeface="Tw Cen MT" panose="020B0602020104020603" pitchFamily="34" charset="0"/>
                <a:ea typeface="Calibri" panose="020F0502020204030204" pitchFamily="34" charset="0"/>
                <a:cs typeface="Calibri" panose="020F0502020204030204" pitchFamily="34" charset="0"/>
              </a:rPr>
              <a:t>()</a:t>
            </a:r>
            <a:endParaRPr lang="aa-ET" altLang="fr-FR" sz="2200" b="1" kern="100" dirty="0">
              <a:latin typeface="Tw Cen MT" panose="020B0602020104020603"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2400" kern="100" dirty="0" err="1">
                <a:latin typeface="Tw Cen MT" panose="020B0602020104020603" pitchFamily="34" charset="0"/>
                <a:ea typeface="Calibri" panose="020F0502020204030204" pitchFamily="34" charset="0"/>
                <a:cs typeface="Calibri" panose="020F0502020204030204" pitchFamily="34" charset="0"/>
              </a:rPr>
              <a:t>optim</a:t>
            </a:r>
            <a:r>
              <a:rPr lang="fr-FR" altLang="fr-FR" sz="2400" kern="100" dirty="0">
                <a:latin typeface="Tw Cen MT" panose="020B0602020104020603" pitchFamily="34" charset="0"/>
                <a:ea typeface="Calibri" panose="020F0502020204030204" pitchFamily="34" charset="0"/>
                <a:cs typeface="Calibri" panose="020F0502020204030204" pitchFamily="34" charset="0"/>
              </a:rPr>
              <a:t>() est une fonction en R qui aide à trouver la meilleure solution ou le meilleur ajustement pour un problème.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fr-FR" altLang="fr-FR" sz="2400" kern="100" dirty="0">
              <a:latin typeface="Tw Cen MT" panose="020B0602020104020603"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2400" kern="100" dirty="0">
                <a:latin typeface="Tw Cen MT" panose="020B0602020104020603" pitchFamily="34" charset="0"/>
                <a:ea typeface="Calibri" panose="020F0502020204030204" pitchFamily="34" charset="0"/>
                <a:cs typeface="Calibri" panose="020F0502020204030204" pitchFamily="34" charset="0"/>
              </a:rPr>
              <a:t>Elle utilise différentes techniques pour trouver cette meilleure solution, comme essayer différentes valeurs jusqu’à ce qu’elle trouve celle qui donne le meilleur résultat.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fr-FR" altLang="fr-FR" sz="2400" kern="100" dirty="0">
              <a:latin typeface="Tw Cen MT" panose="020B0602020104020603"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2400" kern="100" dirty="0">
                <a:latin typeface="Tw Cen MT" panose="020B0602020104020603" pitchFamily="34" charset="0"/>
                <a:ea typeface="Calibri" panose="020F0502020204030204" pitchFamily="34" charset="0"/>
                <a:cs typeface="Calibri" panose="020F0502020204030204" pitchFamily="34" charset="0"/>
              </a:rPr>
              <a:t>Par défaut, elle cherche la plus petite valeur possible, mais elle peut aussi chercher la plus grande si on lui demande.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fr-FR" altLang="fr-FR" sz="2400" kern="100" dirty="0">
              <a:latin typeface="Tw Cen MT" panose="020B0602020104020603" pitchFamily="34" charset="0"/>
              <a:ea typeface="Calibri" panose="020F0502020204030204" pitchFamily="34" charset="0"/>
              <a:cs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fr-FR" sz="2400" kern="100" dirty="0">
                <a:latin typeface="Tw Cen MT" panose="020B0602020104020603" pitchFamily="34" charset="0"/>
                <a:ea typeface="Calibri" panose="020F0502020204030204" pitchFamily="34" charset="0"/>
                <a:cs typeface="Calibri" panose="020F0502020204030204" pitchFamily="34" charset="0"/>
              </a:rPr>
              <a:t>Il existe d’autres outils similaires à </a:t>
            </a:r>
            <a:r>
              <a:rPr lang="fr-FR" altLang="fr-FR" sz="2400" kern="100" dirty="0" err="1">
                <a:solidFill>
                  <a:schemeClr val="accent6">
                    <a:lumMod val="75000"/>
                  </a:schemeClr>
                </a:solidFill>
                <a:latin typeface="Tw Cen MT" panose="020B0602020104020603" pitchFamily="34" charset="0"/>
                <a:ea typeface="Calibri" panose="020F0502020204030204" pitchFamily="34" charset="0"/>
                <a:cs typeface="Calibri" panose="020F0502020204030204" pitchFamily="34" charset="0"/>
              </a:rPr>
              <a:t>optim</a:t>
            </a:r>
            <a:r>
              <a:rPr lang="fr-FR" altLang="fr-FR" sz="2400" kern="100" dirty="0">
                <a:solidFill>
                  <a:schemeClr val="accent6">
                    <a:lumMod val="75000"/>
                  </a:schemeClr>
                </a:solidFill>
                <a:latin typeface="Tw Cen MT" panose="020B0602020104020603" pitchFamily="34" charset="0"/>
                <a:ea typeface="Calibri" panose="020F0502020204030204" pitchFamily="34" charset="0"/>
                <a:cs typeface="Calibri" panose="020F0502020204030204" pitchFamily="34" charset="0"/>
              </a:rPr>
              <a:t>()</a:t>
            </a:r>
            <a:r>
              <a:rPr lang="fr-FR" altLang="fr-FR" sz="2400" kern="100" dirty="0">
                <a:latin typeface="Tw Cen MT" panose="020B0602020104020603" pitchFamily="34" charset="0"/>
                <a:ea typeface="Calibri" panose="020F0502020204030204" pitchFamily="34" charset="0"/>
                <a:cs typeface="Calibri" panose="020F0502020204030204" pitchFamily="34" charset="0"/>
              </a:rPr>
              <a:t>, comme </a:t>
            </a:r>
            <a:r>
              <a:rPr lang="fr-FR" altLang="fr-FR" sz="2400" kern="100" dirty="0" err="1">
                <a:solidFill>
                  <a:schemeClr val="accent6">
                    <a:lumMod val="75000"/>
                  </a:schemeClr>
                </a:solidFill>
                <a:latin typeface="Tw Cen MT" panose="020B0602020104020603" pitchFamily="34" charset="0"/>
                <a:ea typeface="Calibri" panose="020F0502020204030204" pitchFamily="34" charset="0"/>
                <a:cs typeface="Calibri" panose="020F0502020204030204" pitchFamily="34" charset="0"/>
              </a:rPr>
              <a:t>optimx</a:t>
            </a:r>
            <a:r>
              <a:rPr lang="fr-FR" altLang="fr-FR" sz="2400" kern="100" dirty="0">
                <a:latin typeface="Tw Cen MT" panose="020B0602020104020603" pitchFamily="34" charset="0"/>
                <a:ea typeface="Calibri" panose="020F0502020204030204" pitchFamily="34" charset="0"/>
                <a:cs typeface="Calibri" panose="020F0502020204030204" pitchFamily="34" charset="0"/>
              </a:rPr>
              <a:t> et </a:t>
            </a:r>
            <a:r>
              <a:rPr lang="fr-FR" altLang="fr-FR" sz="2400" kern="100" dirty="0" err="1">
                <a:solidFill>
                  <a:schemeClr val="accent6">
                    <a:lumMod val="75000"/>
                  </a:schemeClr>
                </a:solidFill>
                <a:latin typeface="Tw Cen MT" panose="020B0602020104020603" pitchFamily="34" charset="0"/>
                <a:ea typeface="Calibri" panose="020F0502020204030204" pitchFamily="34" charset="0"/>
                <a:cs typeface="Calibri" panose="020F0502020204030204" pitchFamily="34" charset="0"/>
              </a:rPr>
              <a:t>optimr</a:t>
            </a:r>
            <a:r>
              <a:rPr lang="fr-FR" altLang="fr-FR" sz="2400" kern="100" dirty="0">
                <a:latin typeface="Tw Cen MT" panose="020B0602020104020603" pitchFamily="34" charset="0"/>
                <a:ea typeface="Calibri" panose="020F0502020204030204" pitchFamily="34" charset="0"/>
                <a:cs typeface="Calibri" panose="020F0502020204030204" pitchFamily="34" charset="0"/>
              </a:rPr>
              <a:t>, qui offrent plus d’options et de flexibilité</a:t>
            </a:r>
            <a:r>
              <a:rPr lang="aa-ET" altLang="fr-FR" sz="2400" kern="100" dirty="0">
                <a:latin typeface="Tw Cen MT" panose="020B0602020104020603" pitchFamily="34" charset="0"/>
                <a:ea typeface="Calibri" panose="020F0502020204030204" pitchFamily="34" charset="0"/>
                <a:cs typeface="Calibri" panose="020F0502020204030204" pitchFamily="34" charset="0"/>
              </a:rPr>
              <a:t> </a:t>
            </a:r>
            <a:r>
              <a:rPr lang="aa-ET" altLang="fr-FR" sz="2400" kern="100" dirty="0" smtClean="0">
                <a:latin typeface="Tw Cen MT" panose="020B0602020104020603" pitchFamily="34" charset="0"/>
                <a:ea typeface="Calibri" panose="020F0502020204030204" pitchFamily="34" charset="0"/>
                <a:cs typeface="Calibri" panose="020F0502020204030204" pitchFamily="34" charset="0"/>
              </a:rPr>
              <a:t>mais compliquées </a:t>
            </a:r>
            <a:r>
              <a:rPr lang="aa-ET" altLang="fr-FR" sz="2400" kern="100" dirty="0">
                <a:latin typeface="Tw Cen MT" panose="020B0602020104020603" pitchFamily="34" charset="0"/>
                <a:ea typeface="Calibri" panose="020F0502020204030204" pitchFamily="34" charset="0"/>
                <a:cs typeface="Calibri" panose="020F0502020204030204" pitchFamily="34" charset="0"/>
              </a:rPr>
              <a:t>à manipuler.</a:t>
            </a:r>
            <a:endParaRPr lang="fr-FR" altLang="fr-FR" sz="2400" kern="100" dirty="0">
              <a:latin typeface="Tw Cen MT" panose="020B0602020104020603"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403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1FC9B2E9-0B74-5764-FA2E-C29F0285A36C}"/>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9B987633-2C0B-36BD-2581-7479D377ED76}"/>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18</a:t>
            </a:r>
            <a:endParaRPr lang="fr-FR" b="1" dirty="0"/>
          </a:p>
        </p:txBody>
      </p:sp>
      <p:sp>
        <p:nvSpPr>
          <p:cNvPr id="4" name="ZoneTexte 3">
            <a:extLst>
              <a:ext uri="{FF2B5EF4-FFF2-40B4-BE49-F238E27FC236}">
                <a16:creationId xmlns="" xmlns:a16="http://schemas.microsoft.com/office/drawing/2014/main" id="{BC0F2FC3-177D-701E-8EC3-904D3AC354AF}"/>
              </a:ext>
            </a:extLst>
          </p:cNvPr>
          <p:cNvSpPr txBox="1"/>
          <p:nvPr/>
        </p:nvSpPr>
        <p:spPr>
          <a:xfrm>
            <a:off x="704335" y="951470"/>
            <a:ext cx="4670854" cy="4524315"/>
          </a:xfrm>
          <a:prstGeom prst="rect">
            <a:avLst/>
          </a:prstGeom>
          <a:noFill/>
        </p:spPr>
        <p:txBody>
          <a:bodyPr wrap="square" rtlCol="0">
            <a:spAutoFit/>
          </a:bodyPr>
          <a:lstStyle/>
          <a:p>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 </a:t>
            </a:r>
            <a:r>
              <a:rPr lang="en-US" sz="18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function</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xy</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 </a:t>
            </a:r>
            <a:r>
              <a:rPr lang="en-US" sz="18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xy</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y </a:t>
            </a:r>
            <a:r>
              <a:rPr lang="en-US" sz="18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xy</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return</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 </a:t>
            </a:r>
            <a:r>
              <a:rPr lang="en-US" sz="18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(y </a:t>
            </a:r>
            <a:r>
              <a:rPr lang="en-US" sz="18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Initialisation</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d'une</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valeur</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de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départ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initial </a:t>
            </a:r>
            <a:r>
              <a:rPr lang="en-US" sz="18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Utilisation</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de la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fonction</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optim</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 </a:t>
            </a:r>
            <a:r>
              <a:rPr lang="en-US" sz="18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optim</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(initial, f)</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Affichage</a:t>
            </a:r>
            <a:r>
              <a:rPr lang="en-US" sz="18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du </a:t>
            </a:r>
            <a:r>
              <a:rPr lang="en-US" sz="18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résultat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endParaRPr lang="fr-SN" sz="18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endParaRPr lang="fr-SN" dirty="0"/>
          </a:p>
        </p:txBody>
      </p:sp>
      <p:sp>
        <p:nvSpPr>
          <p:cNvPr id="5" name="ZoneTexte 4">
            <a:extLst>
              <a:ext uri="{FF2B5EF4-FFF2-40B4-BE49-F238E27FC236}">
                <a16:creationId xmlns="" xmlns:a16="http://schemas.microsoft.com/office/drawing/2014/main" id="{FE4CF32A-C36E-EAFD-9D5B-5F401EBEA811}"/>
              </a:ext>
            </a:extLst>
          </p:cNvPr>
          <p:cNvSpPr txBox="1"/>
          <p:nvPr/>
        </p:nvSpPr>
        <p:spPr>
          <a:xfrm>
            <a:off x="6841161" y="1054079"/>
            <a:ext cx="4349578" cy="4652556"/>
          </a:xfrm>
          <a:prstGeom prst="rect">
            <a:avLst/>
          </a:prstGeom>
          <a:noFill/>
        </p:spPr>
        <p:txBody>
          <a:bodyPr wrap="square" rtlCol="0">
            <a:spAutoFit/>
          </a:bodyPr>
          <a:lstStyle/>
          <a:p>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$par</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1.999823 -3.000005</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$value</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3.144259e-08</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$counts</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function gradient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65       NA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$convergence</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0</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$message</a:t>
            </a:r>
            <a:b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8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NULL</a:t>
            </a:r>
            <a:endParaRPr lang="fr-SN" sz="18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endParaRPr lang="fr-SN" dirty="0"/>
          </a:p>
        </p:txBody>
      </p:sp>
    </p:spTree>
    <p:extLst>
      <p:ext uri="{BB962C8B-B14F-4D97-AF65-F5344CB8AC3E}">
        <p14:creationId xmlns:p14="http://schemas.microsoft.com/office/powerpoint/2010/main" val="3385272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1433763705"/>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CBA1CE-96CE-963A-4F8C-7D2E5F1051F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385C25C4-6C9A-ED37-631C-6B7EF31EC701}"/>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19</a:t>
            </a:r>
            <a:endParaRPr lang="fr-FR" b="1" dirty="0"/>
          </a:p>
        </p:txBody>
      </p:sp>
      <p:sp>
        <p:nvSpPr>
          <p:cNvPr id="5" name="ZoneTexte 4">
            <a:extLst>
              <a:ext uri="{FF2B5EF4-FFF2-40B4-BE49-F238E27FC236}">
                <a16:creationId xmlns="" xmlns:a16="http://schemas.microsoft.com/office/drawing/2014/main" id="{FE5B1F04-72D4-0779-CF1B-8F78121C171F}"/>
              </a:ext>
            </a:extLst>
          </p:cNvPr>
          <p:cNvSpPr txBox="1"/>
          <p:nvPr/>
        </p:nvSpPr>
        <p:spPr>
          <a:xfrm>
            <a:off x="953728" y="1268167"/>
            <a:ext cx="8347588" cy="3401059"/>
          </a:xfrm>
          <a:prstGeom prst="rect">
            <a:avLst/>
          </a:prstGeom>
          <a:noFill/>
        </p:spPr>
        <p:txBody>
          <a:bodyPr wrap="square">
            <a:spAutoFit/>
          </a:bodyPr>
          <a:lstStyle/>
          <a:p>
            <a:pPr marL="342900" lvl="0" indent="-342900" algn="just">
              <a:lnSpc>
                <a:spcPct val="107000"/>
              </a:lnSpc>
              <a:spcAft>
                <a:spcPts val="800"/>
              </a:spcAft>
              <a:tabLst>
                <a:tab pos="457200" algn="l"/>
              </a:tabLst>
            </a:pPr>
            <a:r>
              <a:rPr lang="fr-FR" sz="2800" b="1" kern="100" dirty="0">
                <a:effectLst/>
                <a:latin typeface="Tw Cen MT" panose="020B0602020104020603" pitchFamily="34" charset="0"/>
                <a:ea typeface="Calibri" panose="020F0502020204030204" pitchFamily="34" charset="0"/>
                <a:cs typeface="Calibri" panose="020F0502020204030204" pitchFamily="34" charset="0"/>
              </a:rPr>
              <a:t>Solution graphique</a:t>
            </a:r>
            <a:endParaRPr lang="fr-FR" sz="2800" kern="100" dirty="0">
              <a:effectLst/>
              <a:latin typeface="Tw Cen MT" panose="020B0602020104020603"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tabLst>
                <a:tab pos="457200" algn="l"/>
              </a:tabLst>
            </a:pPr>
            <a:r>
              <a:rPr lang="fr-FR" sz="2800" kern="100" dirty="0">
                <a:latin typeface="Tw Cen MT" panose="020B0602020104020603" pitchFamily="34" charset="0"/>
                <a:ea typeface="Calibri" panose="020F0502020204030204" pitchFamily="34" charset="0"/>
                <a:cs typeface="Calibri" panose="020F0502020204030204" pitchFamily="34" charset="0"/>
              </a:rPr>
              <a:t>    </a:t>
            </a:r>
            <a:r>
              <a:rPr lang="fr-FR" sz="2800" kern="100" dirty="0">
                <a:effectLst/>
                <a:latin typeface="Tw Cen MT" panose="020B0602020104020603" pitchFamily="34" charset="0"/>
                <a:ea typeface="Calibri" panose="020F0502020204030204" pitchFamily="34" charset="0"/>
                <a:cs typeface="Calibri" panose="020F0502020204030204" pitchFamily="34" charset="0"/>
              </a:rPr>
              <a:t>Parfois, il est utile de visualiser les équations pour comprendre les interactions entre les variables. On trace les courbes des équations et on identifie les points d'intersection pour trouver les solutions. Cette approche est intuitive mais limitée aux systèmes simples et aux équations gnaphales.</a:t>
            </a:r>
            <a:endParaRPr lang="fr-FR"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8896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C3FF20B-801A-4A18-8F1E-321C27A2F132}"/>
              </a:ext>
            </a:extLst>
          </p:cNvPr>
          <p:cNvSpPr/>
          <p:nvPr/>
        </p:nvSpPr>
        <p:spPr>
          <a:xfrm>
            <a:off x="220484" y="14331"/>
            <a:ext cx="4153989" cy="596631"/>
          </a:xfrm>
          <a:prstGeom prst="rect">
            <a:avLst/>
          </a:prstGeom>
          <a:solidFill>
            <a:schemeClr val="accent2">
              <a:lumMod val="75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200" b="1" i="0" u="none" strike="noStrike" kern="1200" cap="none" spc="0" normalizeH="0" baseline="0" noProof="0" dirty="0">
                <a:ln>
                  <a:noFill/>
                </a:ln>
                <a:solidFill>
                  <a:prstClr val="white"/>
                </a:solidFill>
                <a:effectLst/>
                <a:uLnTx/>
                <a:uFillTx/>
                <a:latin typeface="Century Schoolbook" panose="02040604050505020304" pitchFamily="18" charset="0"/>
                <a:cs typeface="Arial" panose="020B0604020202020204" pitchFamily="34" charset="0"/>
              </a:rPr>
              <a:t>Plan de </a:t>
            </a:r>
            <a:r>
              <a:rPr lang="fr-FR" sz="2200" b="1" dirty="0">
                <a:solidFill>
                  <a:prstClr val="white"/>
                </a:solidFill>
                <a:latin typeface="Century Schoolbook" panose="02040604050505020304" pitchFamily="18" charset="0"/>
                <a:cs typeface="Arial" panose="020B0604020202020204" pitchFamily="34" charset="0"/>
              </a:rPr>
              <a:t>p</a:t>
            </a:r>
            <a:r>
              <a:rPr kumimoji="0" lang="fr-FR" sz="2200" b="1" i="0" u="none" strike="noStrike" kern="1200" cap="none" spc="0" normalizeH="0" baseline="0" noProof="0" dirty="0" err="1">
                <a:ln>
                  <a:noFill/>
                </a:ln>
                <a:solidFill>
                  <a:prstClr val="white"/>
                </a:solidFill>
                <a:effectLst/>
                <a:uLnTx/>
                <a:uFillTx/>
                <a:latin typeface="Century Schoolbook" panose="02040604050505020304" pitchFamily="18" charset="0"/>
                <a:cs typeface="Arial" panose="020B0604020202020204" pitchFamily="34" charset="0"/>
              </a:rPr>
              <a:t>résentation</a:t>
            </a:r>
            <a:endParaRPr kumimoji="0" lang="fr-FR" sz="2200" b="1" i="0" u="none" strike="noStrike" kern="1200" cap="none" spc="0" normalizeH="0" baseline="0" noProof="0" dirty="0">
              <a:ln>
                <a:noFill/>
              </a:ln>
              <a:solidFill>
                <a:prstClr val="white"/>
              </a:solidFill>
              <a:effectLst/>
              <a:uLnTx/>
              <a:uFillTx/>
              <a:latin typeface="Century Schoolbook" panose="02040604050505020304" pitchFamily="18" charset="0"/>
              <a:cs typeface="Arial" panose="020B0604020202020204" pitchFamily="34" charset="0"/>
            </a:endParaRPr>
          </a:p>
        </p:txBody>
      </p:sp>
      <p:sp>
        <p:nvSpPr>
          <p:cNvPr id="11" name="Organigramme : Connecteur 10">
            <a:extLst>
              <a:ext uri="{FF2B5EF4-FFF2-40B4-BE49-F238E27FC236}">
                <a16:creationId xmlns="" xmlns:a16="http://schemas.microsoft.com/office/drawing/2014/main" id="{CA0CC0B5-A197-47A5-8597-405C29B45E85}"/>
              </a:ext>
            </a:extLst>
          </p:cNvPr>
          <p:cNvSpPr/>
          <p:nvPr/>
        </p:nvSpPr>
        <p:spPr>
          <a:xfrm>
            <a:off x="1964875" y="2252953"/>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3</a:t>
            </a:r>
          </a:p>
        </p:txBody>
      </p:sp>
      <p:sp>
        <p:nvSpPr>
          <p:cNvPr id="12" name="Organigramme : Connecteur 11">
            <a:extLst>
              <a:ext uri="{FF2B5EF4-FFF2-40B4-BE49-F238E27FC236}">
                <a16:creationId xmlns="" xmlns:a16="http://schemas.microsoft.com/office/drawing/2014/main" id="{E667A342-9FFB-468B-BFE7-67154E304BFD}"/>
              </a:ext>
            </a:extLst>
          </p:cNvPr>
          <p:cNvSpPr/>
          <p:nvPr/>
        </p:nvSpPr>
        <p:spPr>
          <a:xfrm>
            <a:off x="1958014" y="3109952"/>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a:t>
            </a:r>
          </a:p>
        </p:txBody>
      </p:sp>
      <p:sp>
        <p:nvSpPr>
          <p:cNvPr id="13" name="Organigramme : Connecteur 12">
            <a:extLst>
              <a:ext uri="{FF2B5EF4-FFF2-40B4-BE49-F238E27FC236}">
                <a16:creationId xmlns="" xmlns:a16="http://schemas.microsoft.com/office/drawing/2014/main" id="{390154FE-4E1D-43C7-9E4B-930FE4894B8A}"/>
              </a:ext>
            </a:extLst>
          </p:cNvPr>
          <p:cNvSpPr/>
          <p:nvPr/>
        </p:nvSpPr>
        <p:spPr>
          <a:xfrm>
            <a:off x="1964875" y="3970601"/>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5</a:t>
            </a:r>
          </a:p>
        </p:txBody>
      </p:sp>
      <p:sp>
        <p:nvSpPr>
          <p:cNvPr id="4" name="Espace réservé de la date 3">
            <a:extLst>
              <a:ext uri="{FF2B5EF4-FFF2-40B4-BE49-F238E27FC236}">
                <a16:creationId xmlns="" xmlns:a16="http://schemas.microsoft.com/office/drawing/2014/main" id="{AAF03224-246D-40B1-42B9-4E9E17E8D6A1}"/>
              </a:ext>
            </a:extLst>
          </p:cNvPr>
          <p:cNvSpPr>
            <a:spLocks noGrp="1"/>
          </p:cNvSpPr>
          <p:nvPr>
            <p:ph type="dt" sz="half" idx="10"/>
          </p:nvPr>
        </p:nvSpPr>
        <p:spPr>
          <a:xfrm>
            <a:off x="10918574" y="6418352"/>
            <a:ext cx="990599" cy="304799"/>
          </a:xfrm>
        </p:spPr>
        <p:txBody>
          <a:bodyPr/>
          <a:lstStyle/>
          <a:p>
            <a:r>
              <a:rPr lang="fr-FR" dirty="0"/>
              <a:t>Juin 2024</a:t>
            </a:r>
          </a:p>
        </p:txBody>
      </p:sp>
      <p:sp>
        <p:nvSpPr>
          <p:cNvPr id="2" name="Espace réservé du pied de page 1">
            <a:extLst>
              <a:ext uri="{FF2B5EF4-FFF2-40B4-BE49-F238E27FC236}">
                <a16:creationId xmlns="" xmlns:a16="http://schemas.microsoft.com/office/drawing/2014/main" id="{E2850147-951A-2C15-FC2B-E89289131E22}"/>
              </a:ext>
            </a:extLst>
          </p:cNvPr>
          <p:cNvSpPr>
            <a:spLocks noGrp="1"/>
          </p:cNvSpPr>
          <p:nvPr>
            <p:ph type="ftr" sz="quarter" idx="11"/>
          </p:nvPr>
        </p:nvSpPr>
        <p:spPr/>
        <p:txBody>
          <a:bodyPr/>
          <a:lstStyle/>
          <a:p>
            <a:r>
              <a:rPr lang="fr-FR"/>
              <a:t>Résolution des équations non linéaires (Optimisation) avec le Logiciel R</a:t>
            </a:r>
          </a:p>
        </p:txBody>
      </p:sp>
      <p:sp>
        <p:nvSpPr>
          <p:cNvPr id="17" name="Espace réservé du numéro de diapositive 16">
            <a:extLst>
              <a:ext uri="{FF2B5EF4-FFF2-40B4-BE49-F238E27FC236}">
                <a16:creationId xmlns="" xmlns:a16="http://schemas.microsoft.com/office/drawing/2014/main" id="{20CF5D1E-8AAB-4903-B984-F5801A431684}"/>
              </a:ext>
            </a:extLst>
          </p:cNvPr>
          <p:cNvSpPr>
            <a:spLocks noGrp="1"/>
          </p:cNvSpPr>
          <p:nvPr>
            <p:ph type="sldNum" sz="quarter" idx="12"/>
          </p:nvPr>
        </p:nvSpPr>
        <p:spPr>
          <a:xfrm>
            <a:off x="9900458" y="6486679"/>
            <a:ext cx="1312025"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fr-FR" dirty="0">
                <a:latin typeface="Calibri" panose="020F0502020204030204"/>
              </a:rPr>
              <a:t>2</a:t>
            </a:r>
            <a:endParaRPr kumimoji="0" lang="fr-FR"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rganigramme : Connecteur 18">
            <a:extLst>
              <a:ext uri="{FF2B5EF4-FFF2-40B4-BE49-F238E27FC236}">
                <a16:creationId xmlns="" xmlns:a16="http://schemas.microsoft.com/office/drawing/2014/main" id="{90D338D1-4AA6-4CA3-B0B4-BB5FAC421568}"/>
              </a:ext>
            </a:extLst>
          </p:cNvPr>
          <p:cNvSpPr/>
          <p:nvPr/>
        </p:nvSpPr>
        <p:spPr>
          <a:xfrm>
            <a:off x="1958014" y="772300"/>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1</a:t>
            </a:r>
          </a:p>
        </p:txBody>
      </p:sp>
      <p:sp>
        <p:nvSpPr>
          <p:cNvPr id="21" name="Organigramme : Connecteur 20">
            <a:extLst>
              <a:ext uri="{FF2B5EF4-FFF2-40B4-BE49-F238E27FC236}">
                <a16:creationId xmlns="" xmlns:a16="http://schemas.microsoft.com/office/drawing/2014/main" id="{6743B5C8-4972-42CD-9A6B-60DFC0D4BDBE}"/>
              </a:ext>
            </a:extLst>
          </p:cNvPr>
          <p:cNvSpPr/>
          <p:nvPr/>
        </p:nvSpPr>
        <p:spPr>
          <a:xfrm>
            <a:off x="1958014" y="1499876"/>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a:t>
            </a:r>
          </a:p>
        </p:txBody>
      </p:sp>
      <p:sp>
        <p:nvSpPr>
          <p:cNvPr id="26" name="Rectangle 25">
            <a:extLst>
              <a:ext uri="{FF2B5EF4-FFF2-40B4-BE49-F238E27FC236}">
                <a16:creationId xmlns="" xmlns:a16="http://schemas.microsoft.com/office/drawing/2014/main" id="{98805FF2-7642-4AA8-BCAA-61C09BD1615D}"/>
              </a:ext>
            </a:extLst>
          </p:cNvPr>
          <p:cNvSpPr/>
          <p:nvPr/>
        </p:nvSpPr>
        <p:spPr>
          <a:xfrm>
            <a:off x="3037838" y="1733897"/>
            <a:ext cx="8174645" cy="473051"/>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7" name="Groupe 26">
            <a:extLst>
              <a:ext uri="{FF2B5EF4-FFF2-40B4-BE49-F238E27FC236}">
                <a16:creationId xmlns="" xmlns:a16="http://schemas.microsoft.com/office/drawing/2014/main" id="{2D2619D6-D28D-4983-BE55-9253CB8A3E26}"/>
              </a:ext>
            </a:extLst>
          </p:cNvPr>
          <p:cNvGrpSpPr/>
          <p:nvPr/>
        </p:nvGrpSpPr>
        <p:grpSpPr>
          <a:xfrm>
            <a:off x="3355992" y="1499876"/>
            <a:ext cx="7293535" cy="653435"/>
            <a:chOff x="353120" y="-101303"/>
            <a:chExt cx="4873111" cy="694011"/>
          </a:xfrm>
          <a:scene3d>
            <a:camera prst="orthographicFront"/>
            <a:lightRig rig="flat" dir="t"/>
          </a:scene3d>
        </p:grpSpPr>
        <p:sp>
          <p:nvSpPr>
            <p:cNvPr id="28" name="Rectangle : coins arrondis 27">
              <a:extLst>
                <a:ext uri="{FF2B5EF4-FFF2-40B4-BE49-F238E27FC236}">
                  <a16:creationId xmlns="" xmlns:a16="http://schemas.microsoft.com/office/drawing/2014/main" id="{1850C8A4-BDAE-4FA1-AEF4-9B57ED9E04BB}"/>
                </a:ext>
              </a:extLst>
            </p:cNvPr>
            <p:cNvSpPr/>
            <p:nvPr/>
          </p:nvSpPr>
          <p:spPr>
            <a:xfrm>
              <a:off x="353120" y="-101303"/>
              <a:ext cx="4873111" cy="694011"/>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9" name="Rectangle : coins arrondis 5">
              <a:extLst>
                <a:ext uri="{FF2B5EF4-FFF2-40B4-BE49-F238E27FC236}">
                  <a16:creationId xmlns="" xmlns:a16="http://schemas.microsoft.com/office/drawing/2014/main" id="{6189BF4E-9C2A-49BD-9BA1-482FE6FB32EA}"/>
                </a:ext>
              </a:extLst>
            </p:cNvPr>
            <p:cNvSpPr txBox="1"/>
            <p:nvPr/>
          </p:nvSpPr>
          <p:spPr>
            <a:xfrm>
              <a:off x="383165" y="-94862"/>
              <a:ext cx="4817292" cy="55939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lvl="0" defTabSz="1022350">
                <a:lnSpc>
                  <a:spcPct val="90000"/>
                </a:lnSpc>
                <a:spcBef>
                  <a:spcPct val="0"/>
                </a:spcBef>
                <a:spcAft>
                  <a:spcPct val="35000"/>
                </a:spcAft>
                <a:defRPr/>
              </a:pPr>
              <a:r>
                <a:rPr lang="fr-FR" sz="2100" b="1" dirty="0">
                  <a:solidFill>
                    <a:prstClr val="black"/>
                  </a:solidFill>
                  <a:latin typeface="Century Schoolbook" panose="02040604050505020304" pitchFamily="18" charset="0"/>
                  <a:cs typeface="Arial" panose="020B0604020202020204" pitchFamily="34" charset="0"/>
                </a:rPr>
                <a:t>Principe des systèmes d'équations non linéaires</a:t>
              </a:r>
              <a:endParaRPr kumimoji="0" lang="fr-FR" sz="2100" b="1" i="0" u="none" strike="noStrike" kern="1200" cap="none" spc="0" normalizeH="0" baseline="0" noProof="0" dirty="0">
                <a:ln>
                  <a:noFill/>
                </a:ln>
                <a:solidFill>
                  <a:prstClr val="black"/>
                </a:solidFill>
                <a:effectLst/>
                <a:uLnTx/>
                <a:uFillTx/>
                <a:latin typeface="Century Schoolbook" panose="02040604050505020304" pitchFamily="18" charset="0"/>
                <a:cs typeface="Arial" panose="020B0604020202020204" pitchFamily="34" charset="0"/>
              </a:endParaRPr>
            </a:p>
          </p:txBody>
        </p:sp>
      </p:grpSp>
      <p:sp>
        <p:nvSpPr>
          <p:cNvPr id="30" name="Rectangle 29">
            <a:extLst>
              <a:ext uri="{FF2B5EF4-FFF2-40B4-BE49-F238E27FC236}">
                <a16:creationId xmlns="" xmlns:a16="http://schemas.microsoft.com/office/drawing/2014/main" id="{8BF0116C-1217-43CC-B197-3FE7C3B61110}"/>
              </a:ext>
            </a:extLst>
          </p:cNvPr>
          <p:cNvSpPr/>
          <p:nvPr/>
        </p:nvSpPr>
        <p:spPr>
          <a:xfrm>
            <a:off x="3037837" y="2500176"/>
            <a:ext cx="8174644" cy="4603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1" name="Groupe 30">
            <a:extLst>
              <a:ext uri="{FF2B5EF4-FFF2-40B4-BE49-F238E27FC236}">
                <a16:creationId xmlns="" xmlns:a16="http://schemas.microsoft.com/office/drawing/2014/main" id="{8006E2BA-484E-4F2F-85F3-83FBB7BA1C01}"/>
              </a:ext>
            </a:extLst>
          </p:cNvPr>
          <p:cNvGrpSpPr/>
          <p:nvPr/>
        </p:nvGrpSpPr>
        <p:grpSpPr>
          <a:xfrm>
            <a:off x="3355992" y="2282655"/>
            <a:ext cx="7248242" cy="556221"/>
            <a:chOff x="348415" y="-752823"/>
            <a:chExt cx="4877816" cy="1170192"/>
          </a:xfrm>
          <a:scene3d>
            <a:camera prst="orthographicFront"/>
            <a:lightRig rig="flat" dir="t"/>
          </a:scene3d>
        </p:grpSpPr>
        <p:sp>
          <p:nvSpPr>
            <p:cNvPr id="32" name="Rectangle : coins arrondis 31">
              <a:extLst>
                <a:ext uri="{FF2B5EF4-FFF2-40B4-BE49-F238E27FC236}">
                  <a16:creationId xmlns="" xmlns:a16="http://schemas.microsoft.com/office/drawing/2014/main" id="{91F5F745-A06E-4C79-A4CB-F7F3CD789B65}"/>
                </a:ext>
              </a:extLst>
            </p:cNvPr>
            <p:cNvSpPr/>
            <p:nvPr/>
          </p:nvSpPr>
          <p:spPr>
            <a:xfrm>
              <a:off x="348415" y="-752823"/>
              <a:ext cx="4877816" cy="117019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3" name="Rectangle : coins arrondis 5">
              <a:extLst>
                <a:ext uri="{FF2B5EF4-FFF2-40B4-BE49-F238E27FC236}">
                  <a16:creationId xmlns="" xmlns:a16="http://schemas.microsoft.com/office/drawing/2014/main" id="{4D719986-9976-4F63-BB1B-B5AB083FB558}"/>
                </a:ext>
              </a:extLst>
            </p:cNvPr>
            <p:cNvSpPr txBox="1"/>
            <p:nvPr/>
          </p:nvSpPr>
          <p:spPr>
            <a:xfrm>
              <a:off x="378677" y="-567575"/>
              <a:ext cx="4817292" cy="89537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lvl="0" defTabSz="1022350">
                <a:lnSpc>
                  <a:spcPct val="90000"/>
                </a:lnSpc>
                <a:spcBef>
                  <a:spcPct val="0"/>
                </a:spcBef>
                <a:spcAft>
                  <a:spcPct val="35000"/>
                </a:spcAft>
                <a:defRPr/>
              </a:pPr>
              <a:r>
                <a:rPr lang="fr-FR" sz="2100" b="1" dirty="0">
                  <a:solidFill>
                    <a:prstClr val="black"/>
                  </a:solidFill>
                  <a:latin typeface="Century Schoolbook" panose="02040604050505020304" pitchFamily="18" charset="0"/>
                  <a:cs typeface="Arial" panose="020B0604020202020204" pitchFamily="34" charset="0"/>
                </a:rPr>
                <a:t>Méthodes et Packages de résolution</a:t>
              </a:r>
              <a:endParaRPr kumimoji="0" lang="fr-FR" sz="2100" b="1" i="0" u="none" strike="noStrike" kern="1200" cap="none" spc="0" normalizeH="0" baseline="0" noProof="0" dirty="0">
                <a:ln>
                  <a:noFill/>
                </a:ln>
                <a:solidFill>
                  <a:prstClr val="black"/>
                </a:solidFill>
                <a:effectLst/>
                <a:uLnTx/>
                <a:uFillTx/>
                <a:latin typeface="Century Schoolbook" panose="02040604050505020304" pitchFamily="18" charset="0"/>
                <a:cs typeface="Arial" panose="020B0604020202020204" pitchFamily="34" charset="0"/>
              </a:endParaRPr>
            </a:p>
          </p:txBody>
        </p:sp>
      </p:grpSp>
      <p:sp>
        <p:nvSpPr>
          <p:cNvPr id="34" name="Rectangle 33">
            <a:extLst>
              <a:ext uri="{FF2B5EF4-FFF2-40B4-BE49-F238E27FC236}">
                <a16:creationId xmlns="" xmlns:a16="http://schemas.microsoft.com/office/drawing/2014/main" id="{39975A7A-5E8D-4B83-9E23-62820D300260}"/>
              </a:ext>
            </a:extLst>
          </p:cNvPr>
          <p:cNvSpPr/>
          <p:nvPr/>
        </p:nvSpPr>
        <p:spPr>
          <a:xfrm>
            <a:off x="3037837" y="3336934"/>
            <a:ext cx="8174644" cy="5292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5" name="Groupe 34">
            <a:extLst>
              <a:ext uri="{FF2B5EF4-FFF2-40B4-BE49-F238E27FC236}">
                <a16:creationId xmlns="" xmlns:a16="http://schemas.microsoft.com/office/drawing/2014/main" id="{2C176C30-0950-4C01-A679-9D1E3E16416D}"/>
              </a:ext>
            </a:extLst>
          </p:cNvPr>
          <p:cNvGrpSpPr/>
          <p:nvPr/>
        </p:nvGrpSpPr>
        <p:grpSpPr>
          <a:xfrm>
            <a:off x="3112190" y="3109952"/>
            <a:ext cx="7492044" cy="688051"/>
            <a:chOff x="184345" y="13671"/>
            <a:chExt cx="5041886" cy="688051"/>
          </a:xfrm>
          <a:scene3d>
            <a:camera prst="orthographicFront"/>
            <a:lightRig rig="flat" dir="t"/>
          </a:scene3d>
        </p:grpSpPr>
        <p:sp>
          <p:nvSpPr>
            <p:cNvPr id="36" name="Rectangle : coins arrondis 35">
              <a:extLst>
                <a:ext uri="{FF2B5EF4-FFF2-40B4-BE49-F238E27FC236}">
                  <a16:creationId xmlns="" xmlns:a16="http://schemas.microsoft.com/office/drawing/2014/main" id="{67698AA1-4D3F-4F61-96BB-B57AE189E527}"/>
                </a:ext>
              </a:extLst>
            </p:cNvPr>
            <p:cNvSpPr/>
            <p:nvPr/>
          </p:nvSpPr>
          <p:spPr>
            <a:xfrm>
              <a:off x="348415" y="13671"/>
              <a:ext cx="4877816" cy="6199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7" name="Rectangle : coins arrondis 5">
              <a:extLst>
                <a:ext uri="{FF2B5EF4-FFF2-40B4-BE49-F238E27FC236}">
                  <a16:creationId xmlns="" xmlns:a16="http://schemas.microsoft.com/office/drawing/2014/main" id="{2A3D5C6E-069B-431B-9448-1E33D6D1740D}"/>
                </a:ext>
              </a:extLst>
            </p:cNvPr>
            <p:cNvSpPr txBox="1"/>
            <p:nvPr/>
          </p:nvSpPr>
          <p:spPr>
            <a:xfrm>
              <a:off x="184345" y="142326"/>
              <a:ext cx="4817292" cy="55939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defTabSz="1022350">
                <a:lnSpc>
                  <a:spcPct val="90000"/>
                </a:lnSpc>
                <a:spcBef>
                  <a:spcPct val="0"/>
                </a:spcBef>
                <a:spcAft>
                  <a:spcPct val="35000"/>
                </a:spcAft>
                <a:defRPr/>
              </a:pPr>
              <a:r>
                <a:rPr lang="aa-ET" sz="2000" b="1" dirty="0">
                  <a:solidFill>
                    <a:prstClr val="black"/>
                  </a:solidFill>
                  <a:latin typeface="Century Schoolbook" panose="02040604050505020304" pitchFamily="18" charset="0"/>
                  <a:cs typeface="Arial" panose="020B0604020202020204" pitchFamily="34" charset="0"/>
                </a:rPr>
                <a:t>   Arguments </a:t>
              </a:r>
              <a:r>
                <a:rPr lang="fr-FR" sz="2000" b="1" dirty="0">
                  <a:solidFill>
                    <a:prstClr val="black"/>
                  </a:solidFill>
                  <a:latin typeface="Century Schoolbook" panose="02040604050505020304" pitchFamily="18" charset="0"/>
                  <a:cs typeface="Arial" panose="020B0604020202020204" pitchFamily="34" charset="0"/>
                </a:rPr>
                <a:t>des </a:t>
              </a:r>
              <a:r>
                <a:rPr lang="aa-ET" sz="2000" b="1" dirty="0">
                  <a:solidFill>
                    <a:prstClr val="black"/>
                  </a:solidFill>
                  <a:latin typeface="Century Schoolbook" panose="02040604050505020304" pitchFamily="18" charset="0"/>
                  <a:cs typeface="Arial" panose="020B0604020202020204" pitchFamily="34" charset="0"/>
                </a:rPr>
                <a:t>principaux packages </a:t>
              </a:r>
              <a:r>
                <a:rPr lang="fr-FR" sz="2000" b="1" dirty="0">
                  <a:solidFill>
                    <a:prstClr val="black"/>
                  </a:solidFill>
                  <a:latin typeface="Century Schoolbook" panose="02040604050505020304" pitchFamily="18" charset="0"/>
                  <a:cs typeface="Arial" panose="020B0604020202020204" pitchFamily="34" charset="0"/>
                </a:rPr>
                <a:t>usuelles</a:t>
              </a:r>
              <a:endParaRPr lang="fr-FR" sz="2000" dirty="0">
                <a:latin typeface="Century Schoolbook" panose="02040604050505020304" pitchFamily="18" charset="0"/>
                <a:cs typeface="Arial" panose="020B0604020202020204" pitchFamily="34" charset="0"/>
              </a:endParaRPr>
            </a:p>
          </p:txBody>
        </p:sp>
      </p:grpSp>
      <p:sp>
        <p:nvSpPr>
          <p:cNvPr id="44" name="Rectangle 43">
            <a:extLst>
              <a:ext uri="{FF2B5EF4-FFF2-40B4-BE49-F238E27FC236}">
                <a16:creationId xmlns="" xmlns:a16="http://schemas.microsoft.com/office/drawing/2014/main" id="{6CA2201E-9ADF-407F-9840-4AD943A56EAF}"/>
              </a:ext>
            </a:extLst>
          </p:cNvPr>
          <p:cNvSpPr/>
          <p:nvPr/>
        </p:nvSpPr>
        <p:spPr>
          <a:xfrm>
            <a:off x="3037840" y="5140702"/>
            <a:ext cx="8174641" cy="446504"/>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5" name="Groupe 44">
            <a:extLst>
              <a:ext uri="{FF2B5EF4-FFF2-40B4-BE49-F238E27FC236}">
                <a16:creationId xmlns="" xmlns:a16="http://schemas.microsoft.com/office/drawing/2014/main" id="{D71FAE73-D012-4A3C-9941-DE97B2944469}"/>
              </a:ext>
            </a:extLst>
          </p:cNvPr>
          <p:cNvGrpSpPr/>
          <p:nvPr/>
        </p:nvGrpSpPr>
        <p:grpSpPr>
          <a:xfrm>
            <a:off x="3393297" y="4879395"/>
            <a:ext cx="8161394" cy="619920"/>
            <a:chOff x="348415" y="13671"/>
            <a:chExt cx="5483134" cy="619920"/>
          </a:xfrm>
          <a:scene3d>
            <a:camera prst="orthographicFront"/>
            <a:lightRig rig="flat" dir="t"/>
          </a:scene3d>
        </p:grpSpPr>
        <p:sp>
          <p:nvSpPr>
            <p:cNvPr id="46" name="Rectangle : coins arrondis 45">
              <a:extLst>
                <a:ext uri="{FF2B5EF4-FFF2-40B4-BE49-F238E27FC236}">
                  <a16:creationId xmlns="" xmlns:a16="http://schemas.microsoft.com/office/drawing/2014/main" id="{9FA8C562-FE7B-402E-B803-AF44C79A2B23}"/>
                </a:ext>
              </a:extLst>
            </p:cNvPr>
            <p:cNvSpPr/>
            <p:nvPr/>
          </p:nvSpPr>
          <p:spPr>
            <a:xfrm>
              <a:off x="348415" y="13671"/>
              <a:ext cx="4877816" cy="6199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7" name="Rectangle : coins arrondis 5">
              <a:extLst>
                <a:ext uri="{FF2B5EF4-FFF2-40B4-BE49-F238E27FC236}">
                  <a16:creationId xmlns="" xmlns:a16="http://schemas.microsoft.com/office/drawing/2014/main" id="{E1D889BE-5753-4DB2-8324-4AF229C60A96}"/>
                </a:ext>
              </a:extLst>
            </p:cNvPr>
            <p:cNvSpPr txBox="1"/>
            <p:nvPr/>
          </p:nvSpPr>
          <p:spPr>
            <a:xfrm>
              <a:off x="378676" y="43933"/>
              <a:ext cx="5452873" cy="55939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lvl="0" defTabSz="1022350">
                <a:lnSpc>
                  <a:spcPct val="90000"/>
                </a:lnSpc>
                <a:spcBef>
                  <a:spcPct val="0"/>
                </a:spcBef>
                <a:spcAft>
                  <a:spcPct val="35000"/>
                </a:spcAft>
                <a:defRPr/>
              </a:pPr>
              <a:r>
                <a:rPr lang="fr-FR" sz="2100" b="1" dirty="0">
                  <a:solidFill>
                    <a:prstClr val="black"/>
                  </a:solidFill>
                  <a:latin typeface="Century Schoolbook" panose="02040604050505020304" pitchFamily="18" charset="0"/>
                  <a:cs typeface="Arial" panose="020B0604020202020204" pitchFamily="34" charset="0"/>
                </a:rPr>
                <a:t>Optimisation : cas pratique</a:t>
              </a:r>
            </a:p>
          </p:txBody>
        </p:sp>
      </p:grpSp>
      <p:sp>
        <p:nvSpPr>
          <p:cNvPr id="38" name="Rectangle 37">
            <a:extLst>
              <a:ext uri="{FF2B5EF4-FFF2-40B4-BE49-F238E27FC236}">
                <a16:creationId xmlns="" xmlns:a16="http://schemas.microsoft.com/office/drawing/2014/main" id="{98805FF2-7642-4AA8-BCAA-61C09BD1615D}"/>
              </a:ext>
            </a:extLst>
          </p:cNvPr>
          <p:cNvSpPr/>
          <p:nvPr/>
        </p:nvSpPr>
        <p:spPr>
          <a:xfrm>
            <a:off x="3037837" y="953775"/>
            <a:ext cx="8174646" cy="492463"/>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9" name="Groupe 38">
            <a:extLst>
              <a:ext uri="{FF2B5EF4-FFF2-40B4-BE49-F238E27FC236}">
                <a16:creationId xmlns="" xmlns:a16="http://schemas.microsoft.com/office/drawing/2014/main" id="{2D2619D6-D28D-4983-BE55-9253CB8A3E26}"/>
              </a:ext>
            </a:extLst>
          </p:cNvPr>
          <p:cNvGrpSpPr/>
          <p:nvPr/>
        </p:nvGrpSpPr>
        <p:grpSpPr>
          <a:xfrm>
            <a:off x="3355992" y="809246"/>
            <a:ext cx="7293535" cy="544875"/>
            <a:chOff x="348415" y="13671"/>
            <a:chExt cx="4877816" cy="619920"/>
          </a:xfrm>
          <a:scene3d>
            <a:camera prst="orthographicFront"/>
            <a:lightRig rig="flat" dir="t"/>
          </a:scene3d>
        </p:grpSpPr>
        <p:sp>
          <p:nvSpPr>
            <p:cNvPr id="40" name="Rectangle : coins arrondis 27">
              <a:extLst>
                <a:ext uri="{FF2B5EF4-FFF2-40B4-BE49-F238E27FC236}">
                  <a16:creationId xmlns="" xmlns:a16="http://schemas.microsoft.com/office/drawing/2014/main" id="{1850C8A4-BDAE-4FA1-AEF4-9B57ED9E04BB}"/>
                </a:ext>
              </a:extLst>
            </p:cNvPr>
            <p:cNvSpPr/>
            <p:nvPr/>
          </p:nvSpPr>
          <p:spPr>
            <a:xfrm>
              <a:off x="348415" y="13671"/>
              <a:ext cx="4877816" cy="6199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ectangle : coins arrondis 5">
              <a:extLst>
                <a:ext uri="{FF2B5EF4-FFF2-40B4-BE49-F238E27FC236}">
                  <a16:creationId xmlns="" xmlns:a16="http://schemas.microsoft.com/office/drawing/2014/main" id="{6189BF4E-9C2A-49BD-9BA1-482FE6FB32EA}"/>
                </a:ext>
              </a:extLst>
            </p:cNvPr>
            <p:cNvSpPr txBox="1"/>
            <p:nvPr/>
          </p:nvSpPr>
          <p:spPr>
            <a:xfrm>
              <a:off x="378677" y="43933"/>
              <a:ext cx="4817292" cy="55939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lvl="0" defTabSz="1022350">
                <a:lnSpc>
                  <a:spcPct val="90000"/>
                </a:lnSpc>
                <a:spcBef>
                  <a:spcPct val="0"/>
                </a:spcBef>
                <a:spcAft>
                  <a:spcPct val="35000"/>
                </a:spcAft>
                <a:defRPr/>
              </a:pPr>
              <a:r>
                <a:rPr lang="fr-FR" sz="2100" b="1" dirty="0">
                  <a:solidFill>
                    <a:prstClr val="black"/>
                  </a:solidFill>
                  <a:latin typeface="Century Schoolbook" panose="02040604050505020304" pitchFamily="18" charset="0"/>
                  <a:cs typeface="Arial" panose="020B0604020202020204" pitchFamily="34" charset="0"/>
                </a:rPr>
                <a:t>Introduction</a:t>
              </a:r>
              <a:endParaRPr kumimoji="0" lang="fr-FR" sz="2100" b="1" i="0" u="none" strike="noStrike" kern="1200" cap="none" spc="0" normalizeH="0" baseline="0" noProof="0" dirty="0">
                <a:ln>
                  <a:noFill/>
                </a:ln>
                <a:solidFill>
                  <a:prstClr val="black"/>
                </a:solidFill>
                <a:effectLst/>
                <a:uLnTx/>
                <a:uFillTx/>
                <a:latin typeface="Century Schoolbook" panose="02040604050505020304" pitchFamily="18" charset="0"/>
                <a:cs typeface="Arial" panose="020B0604020202020204" pitchFamily="34" charset="0"/>
              </a:endParaRPr>
            </a:p>
          </p:txBody>
        </p:sp>
      </p:grpSp>
      <p:sp>
        <p:nvSpPr>
          <p:cNvPr id="42" name="Rectangle 41">
            <a:extLst>
              <a:ext uri="{FF2B5EF4-FFF2-40B4-BE49-F238E27FC236}">
                <a16:creationId xmlns="" xmlns:a16="http://schemas.microsoft.com/office/drawing/2014/main" id="{39975A7A-5E8D-4B83-9E23-62820D300260}"/>
              </a:ext>
            </a:extLst>
          </p:cNvPr>
          <p:cNvSpPr/>
          <p:nvPr/>
        </p:nvSpPr>
        <p:spPr>
          <a:xfrm>
            <a:off x="3037837" y="4124250"/>
            <a:ext cx="8236694" cy="5292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3" name="Groupe 42">
            <a:extLst>
              <a:ext uri="{FF2B5EF4-FFF2-40B4-BE49-F238E27FC236}">
                <a16:creationId xmlns="" xmlns:a16="http://schemas.microsoft.com/office/drawing/2014/main" id="{2C176C30-0950-4C01-A679-9D1E3E16416D}"/>
              </a:ext>
            </a:extLst>
          </p:cNvPr>
          <p:cNvGrpSpPr/>
          <p:nvPr/>
        </p:nvGrpSpPr>
        <p:grpSpPr>
          <a:xfrm>
            <a:off x="3274778" y="4007100"/>
            <a:ext cx="7248242" cy="1103339"/>
            <a:chOff x="348415" y="-81721"/>
            <a:chExt cx="4877816" cy="1103339"/>
          </a:xfrm>
          <a:scene3d>
            <a:camera prst="orthographicFront"/>
            <a:lightRig rig="flat" dir="t"/>
          </a:scene3d>
        </p:grpSpPr>
        <p:sp>
          <p:nvSpPr>
            <p:cNvPr id="48" name="Rectangle : coins arrondis 35">
              <a:extLst>
                <a:ext uri="{FF2B5EF4-FFF2-40B4-BE49-F238E27FC236}">
                  <a16:creationId xmlns="" xmlns:a16="http://schemas.microsoft.com/office/drawing/2014/main" id="{67698AA1-4D3F-4F61-96BB-B57AE189E527}"/>
                </a:ext>
              </a:extLst>
            </p:cNvPr>
            <p:cNvSpPr/>
            <p:nvPr/>
          </p:nvSpPr>
          <p:spPr>
            <a:xfrm>
              <a:off x="348415" y="13671"/>
              <a:ext cx="4877816" cy="6199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9" name="Rectangle : coins arrondis 5">
              <a:extLst>
                <a:ext uri="{FF2B5EF4-FFF2-40B4-BE49-F238E27FC236}">
                  <a16:creationId xmlns="" xmlns:a16="http://schemas.microsoft.com/office/drawing/2014/main" id="{2A3D5C6E-069B-431B-9448-1E33D6D1740D}"/>
                </a:ext>
              </a:extLst>
            </p:cNvPr>
            <p:cNvSpPr txBox="1"/>
            <p:nvPr/>
          </p:nvSpPr>
          <p:spPr>
            <a:xfrm>
              <a:off x="572957" y="-81721"/>
              <a:ext cx="4483334" cy="110333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defTabSz="1022350">
                <a:lnSpc>
                  <a:spcPct val="90000"/>
                </a:lnSpc>
                <a:spcBef>
                  <a:spcPct val="0"/>
                </a:spcBef>
                <a:spcAft>
                  <a:spcPct val="35000"/>
                </a:spcAft>
                <a:defRPr/>
              </a:pPr>
              <a:r>
                <a:rPr lang="fr-FR" sz="2100" b="1" dirty="0">
                  <a:solidFill>
                    <a:prstClr val="black"/>
                  </a:solidFill>
                  <a:latin typeface="Century Schoolbook" panose="02040604050505020304" pitchFamily="18" charset="0"/>
                  <a:cs typeface="Arial" panose="020B0604020202020204" pitchFamily="34" charset="0"/>
                </a:rPr>
                <a:t>Cas particuliers des systèmes d'équations non linéaires</a:t>
              </a:r>
              <a:endParaRPr kumimoji="0" lang="fr-FR" sz="2100" b="1" i="0" u="none" strike="noStrike" kern="1200" cap="none" spc="0" normalizeH="0" baseline="0" noProof="0" dirty="0">
                <a:ln>
                  <a:noFill/>
                </a:ln>
                <a:solidFill>
                  <a:prstClr val="black"/>
                </a:solidFill>
                <a:effectLst/>
                <a:uLnTx/>
                <a:uFillTx/>
                <a:latin typeface="Century Schoolbook" panose="02040604050505020304" pitchFamily="18" charset="0"/>
                <a:cs typeface="Arial" panose="020B0604020202020204" pitchFamily="34" charset="0"/>
              </a:endParaRPr>
            </a:p>
            <a:p>
              <a:pPr lvl="0" defTabSz="1022350">
                <a:lnSpc>
                  <a:spcPct val="90000"/>
                </a:lnSpc>
                <a:spcBef>
                  <a:spcPct val="0"/>
                </a:spcBef>
                <a:spcAft>
                  <a:spcPct val="35000"/>
                </a:spcAft>
                <a:defRPr/>
              </a:pPr>
              <a:endParaRPr kumimoji="0" lang="fr-FR" sz="2100" b="1" i="0" u="none" strike="noStrike" kern="1200" cap="none" spc="0" normalizeH="0" baseline="0" noProof="0" dirty="0">
                <a:ln>
                  <a:noFill/>
                </a:ln>
                <a:solidFill>
                  <a:prstClr val="black"/>
                </a:solidFill>
                <a:effectLst/>
                <a:uLnTx/>
                <a:uFillTx/>
                <a:latin typeface="Century Schoolbook" panose="02040604050505020304" pitchFamily="18" charset="0"/>
                <a:cs typeface="Arial" panose="020B0604020202020204" pitchFamily="34" charset="0"/>
              </a:endParaRPr>
            </a:p>
          </p:txBody>
        </p:sp>
      </p:grpSp>
      <p:sp>
        <p:nvSpPr>
          <p:cNvPr id="54" name="Rectangle 53">
            <a:extLst>
              <a:ext uri="{FF2B5EF4-FFF2-40B4-BE49-F238E27FC236}">
                <a16:creationId xmlns="" xmlns:a16="http://schemas.microsoft.com/office/drawing/2014/main" id="{6CA2201E-9ADF-407F-9840-4AD943A56EAF}"/>
              </a:ext>
            </a:extLst>
          </p:cNvPr>
          <p:cNvSpPr/>
          <p:nvPr/>
        </p:nvSpPr>
        <p:spPr>
          <a:xfrm>
            <a:off x="3037837" y="5848514"/>
            <a:ext cx="8174644" cy="420198"/>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5" name="Groupe 54">
            <a:extLst>
              <a:ext uri="{FF2B5EF4-FFF2-40B4-BE49-F238E27FC236}">
                <a16:creationId xmlns="" xmlns:a16="http://schemas.microsoft.com/office/drawing/2014/main" id="{D71FAE73-D012-4A3C-9941-DE97B2944469}"/>
              </a:ext>
            </a:extLst>
          </p:cNvPr>
          <p:cNvGrpSpPr/>
          <p:nvPr/>
        </p:nvGrpSpPr>
        <p:grpSpPr>
          <a:xfrm>
            <a:off x="3393297" y="5630547"/>
            <a:ext cx="8161394" cy="580670"/>
            <a:chOff x="348415" y="13671"/>
            <a:chExt cx="5483134" cy="619920"/>
          </a:xfrm>
          <a:scene3d>
            <a:camera prst="orthographicFront"/>
            <a:lightRig rig="flat" dir="t"/>
          </a:scene3d>
        </p:grpSpPr>
        <p:sp>
          <p:nvSpPr>
            <p:cNvPr id="56" name="Rectangle : coins arrondis 45">
              <a:extLst>
                <a:ext uri="{FF2B5EF4-FFF2-40B4-BE49-F238E27FC236}">
                  <a16:creationId xmlns="" xmlns:a16="http://schemas.microsoft.com/office/drawing/2014/main" id="{9FA8C562-FE7B-402E-B803-AF44C79A2B23}"/>
                </a:ext>
              </a:extLst>
            </p:cNvPr>
            <p:cNvSpPr/>
            <p:nvPr/>
          </p:nvSpPr>
          <p:spPr>
            <a:xfrm>
              <a:off x="348415" y="13671"/>
              <a:ext cx="4877816" cy="6199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7" name="Rectangle : coins arrondis 5">
              <a:extLst>
                <a:ext uri="{FF2B5EF4-FFF2-40B4-BE49-F238E27FC236}">
                  <a16:creationId xmlns="" xmlns:a16="http://schemas.microsoft.com/office/drawing/2014/main" id="{E1D889BE-5753-4DB2-8324-4AF229C60A96}"/>
                </a:ext>
              </a:extLst>
            </p:cNvPr>
            <p:cNvSpPr txBox="1"/>
            <p:nvPr/>
          </p:nvSpPr>
          <p:spPr>
            <a:xfrm>
              <a:off x="378676" y="43933"/>
              <a:ext cx="5452873" cy="55939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84370" tIns="0" rIns="184370" bIns="0" numCol="1" spcCol="1270" anchor="ctr" anchorCtr="0">
              <a:noAutofit/>
            </a:bodyPr>
            <a:lstStyle/>
            <a:p>
              <a:pPr marL="0" marR="0" lvl="0" indent="0" algn="l" defTabSz="1022350" rtl="0" eaLnBrk="1" fontAlgn="auto" latinLnBrk="0" hangingPunct="1">
                <a:lnSpc>
                  <a:spcPct val="90000"/>
                </a:lnSpc>
                <a:spcBef>
                  <a:spcPct val="0"/>
                </a:spcBef>
                <a:spcAft>
                  <a:spcPct val="35000"/>
                </a:spcAft>
                <a:buClrTx/>
                <a:buSzTx/>
                <a:buFontTx/>
                <a:buNone/>
                <a:tabLst/>
                <a:defRPr/>
              </a:pPr>
              <a:r>
                <a:rPr lang="fr-FR" sz="2100" b="1" dirty="0">
                  <a:solidFill>
                    <a:prstClr val="black"/>
                  </a:solidFill>
                  <a:latin typeface="Century Schoolbook" panose="02040604050505020304" pitchFamily="18" charset="0"/>
                  <a:cs typeface="Arial" panose="020B0604020202020204" pitchFamily="34" charset="0"/>
                </a:rPr>
                <a:t>Conclusion</a:t>
              </a:r>
            </a:p>
          </p:txBody>
        </p:sp>
      </p:grpSp>
      <p:sp>
        <p:nvSpPr>
          <p:cNvPr id="58" name="Organigramme : Connecteur 57">
            <a:extLst>
              <a:ext uri="{FF2B5EF4-FFF2-40B4-BE49-F238E27FC236}">
                <a16:creationId xmlns="" xmlns:a16="http://schemas.microsoft.com/office/drawing/2014/main" id="{390154FE-4E1D-43C7-9E4B-930FE4894B8A}"/>
              </a:ext>
            </a:extLst>
          </p:cNvPr>
          <p:cNvSpPr/>
          <p:nvPr/>
        </p:nvSpPr>
        <p:spPr>
          <a:xfrm>
            <a:off x="1958014" y="4808965"/>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b="1" dirty="0">
                <a:solidFill>
                  <a:prstClr val="white"/>
                </a:solidFill>
                <a:latin typeface="Arial" panose="020B0604020202020204" pitchFamily="34" charset="0"/>
                <a:cs typeface="Arial" panose="020B0604020202020204" pitchFamily="34" charset="0"/>
              </a:rPr>
              <a:t>6</a:t>
            </a:r>
            <a:endPar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9" name="Organigramme : Connecteur 58">
            <a:extLst>
              <a:ext uri="{FF2B5EF4-FFF2-40B4-BE49-F238E27FC236}">
                <a16:creationId xmlns="" xmlns:a16="http://schemas.microsoft.com/office/drawing/2014/main" id="{390154FE-4E1D-43C7-9E4B-930FE4894B8A}"/>
              </a:ext>
            </a:extLst>
          </p:cNvPr>
          <p:cNvSpPr/>
          <p:nvPr/>
        </p:nvSpPr>
        <p:spPr>
          <a:xfrm>
            <a:off x="1958014" y="5587206"/>
            <a:ext cx="836022" cy="640080"/>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2800" b="1" noProof="0" dirty="0">
                <a:solidFill>
                  <a:prstClr val="white"/>
                </a:solidFill>
                <a:latin typeface="Arial" panose="020B0604020202020204" pitchFamily="34" charset="0"/>
                <a:cs typeface="Arial" panose="020B0604020202020204" pitchFamily="34" charset="0"/>
              </a:rPr>
              <a:t>7</a:t>
            </a:r>
            <a:endParaRPr kumimoji="0" lang="fr-FR"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 name="ZoneTexte 2"/>
          <p:cNvSpPr txBox="1"/>
          <p:nvPr/>
        </p:nvSpPr>
        <p:spPr>
          <a:xfrm>
            <a:off x="10523020" y="209006"/>
            <a:ext cx="1031671" cy="477054"/>
          </a:xfrm>
          <a:prstGeom prst="rect">
            <a:avLst/>
          </a:prstGeom>
          <a:noFill/>
        </p:spPr>
        <p:txBody>
          <a:bodyPr wrap="square" rtlCol="0">
            <a:spAutoFit/>
          </a:bodyPr>
          <a:lstStyle/>
          <a:p>
            <a:r>
              <a:rPr lang="fr-FR" sz="2500" b="1" dirty="0" smtClean="0">
                <a:solidFill>
                  <a:schemeClr val="bg1"/>
                </a:solidFill>
              </a:rPr>
              <a:t>2</a:t>
            </a:r>
            <a:endParaRPr lang="fr-FR" sz="2500" b="1" dirty="0">
              <a:solidFill>
                <a:schemeClr val="bg1"/>
              </a:solidFill>
            </a:endParaRPr>
          </a:p>
        </p:txBody>
      </p:sp>
    </p:spTree>
    <p:extLst>
      <p:ext uri="{BB962C8B-B14F-4D97-AF65-F5344CB8AC3E}">
        <p14:creationId xmlns:p14="http://schemas.microsoft.com/office/powerpoint/2010/main" val="414306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CBA1CE-96CE-963A-4F8C-7D2E5F1051F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385C25C4-6C9A-ED37-631C-6B7EF31EC701}"/>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20</a:t>
            </a:r>
            <a:endParaRPr lang="fr-FR" b="1" dirty="0"/>
          </a:p>
        </p:txBody>
      </p:sp>
      <p:pic>
        <p:nvPicPr>
          <p:cNvPr id="4" name="Image 3">
            <a:extLst>
              <a:ext uri="{FF2B5EF4-FFF2-40B4-BE49-F238E27FC236}">
                <a16:creationId xmlns="" xmlns:a16="http://schemas.microsoft.com/office/drawing/2014/main" id="{D3C706A6-EA92-1CE6-0944-F78EC3233F1F}"/>
              </a:ext>
            </a:extLst>
          </p:cNvPr>
          <p:cNvPicPr>
            <a:picLocks noChangeAspect="1"/>
          </p:cNvPicPr>
          <p:nvPr/>
        </p:nvPicPr>
        <p:blipFill>
          <a:blip r:embed="rId8"/>
          <a:stretch>
            <a:fillRect/>
          </a:stretch>
        </p:blipFill>
        <p:spPr>
          <a:xfrm>
            <a:off x="6244281" y="1176712"/>
            <a:ext cx="5630784" cy="5215125"/>
          </a:xfrm>
          <a:prstGeom prst="rect">
            <a:avLst/>
          </a:prstGeom>
        </p:spPr>
      </p:pic>
      <p:sp>
        <p:nvSpPr>
          <p:cNvPr id="13" name="ZoneTexte 12">
            <a:extLst>
              <a:ext uri="{FF2B5EF4-FFF2-40B4-BE49-F238E27FC236}">
                <a16:creationId xmlns="" xmlns:a16="http://schemas.microsoft.com/office/drawing/2014/main" id="{12BA702F-AF98-DA17-4436-CD3F608BCCF7}"/>
              </a:ext>
            </a:extLst>
          </p:cNvPr>
          <p:cNvSpPr txBox="1"/>
          <p:nvPr/>
        </p:nvSpPr>
        <p:spPr>
          <a:xfrm>
            <a:off x="613497" y="679572"/>
            <a:ext cx="5630784" cy="5401479"/>
          </a:xfrm>
          <a:prstGeom prst="rect">
            <a:avLst/>
          </a:prstGeom>
          <a:noFill/>
        </p:spPr>
        <p:txBody>
          <a:bodyPr wrap="square" rtlCol="0">
            <a:spAutoFit/>
          </a:bodyPr>
          <a:lstStyle/>
          <a:p>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 </a:t>
            </a:r>
            <a:r>
              <a:rPr lang="en-US" sz="15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function</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return</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equation2 </a:t>
            </a:r>
            <a:r>
              <a:rPr lang="en-US" sz="15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function</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return</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sin</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i="1" dirty="0" err="1">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Générer</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des </a:t>
            </a:r>
            <a:r>
              <a:rPr lang="en-US" sz="1500" i="1" dirty="0" err="1">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valeurs</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de x pour le </a:t>
            </a:r>
            <a:r>
              <a:rPr lang="en-US" sz="1500" i="1" dirty="0" err="1">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traçage</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seq</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pi, </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pi,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by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0.1</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Create the ggplot2 object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ggplot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data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data.frame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x),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aes</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x))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Add the first curve (blue) with label</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geom_line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"blue"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linetype</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"solid"</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label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 1"</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Add the second curve (red) with label</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geom_line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equation2</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"red"</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linetype</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"dashed"</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label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 2"</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Add intersection points</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geom_point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data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aes</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en-US" sz="15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en-US" sz="15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"blue"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pch</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16</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size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3</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Adjust size as needed</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labs</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ggtitle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Résolution</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graphique</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d'un </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système</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d'équations</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non </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linéaires</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scale_linetype_discrete</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name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Légende</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a:effectLst/>
                <a:latin typeface="Times New Roman" panose="02020603050405020304" pitchFamily="18" charset="0"/>
                <a:ea typeface="Cambria" panose="02040503050406030204" pitchFamily="18" charset="0"/>
                <a:cs typeface="Times New Roman" panose="02020603050405020304" pitchFamily="18" charset="0"/>
              </a:rPr>
              <a:t/>
            </a:r>
            <a:br>
              <a:rPr lang="en-US" sz="1500" dirty="0">
                <a:effectLst/>
                <a:latin typeface="Times New Roman" panose="02020603050405020304" pitchFamily="18" charset="0"/>
                <a:ea typeface="Cambria" panose="02040503050406030204" pitchFamily="18" charset="0"/>
                <a:cs typeface="Times New Roman" panose="02020603050405020304" pitchFamily="18" charset="0"/>
              </a:rPr>
            </a:b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guides</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linetype</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guide_legend</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en-US" sz="15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title.position</a:t>
            </a:r>
            <a:r>
              <a:rPr lang="en-US" sz="15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en-US" sz="15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"top"</a:t>
            </a:r>
            <a:r>
              <a:rPr lang="en-US" sz="15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endParaRPr lang="fr-S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261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CBA1CE-96CE-963A-4F8C-7D2E5F1051F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385C25C4-6C9A-ED37-631C-6B7EF31EC701}"/>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21</a:t>
            </a:r>
            <a:endParaRPr lang="fr-FR" b="1" dirty="0"/>
          </a:p>
        </p:txBody>
      </p:sp>
      <p:pic>
        <p:nvPicPr>
          <p:cNvPr id="5" name="Picture">
            <a:extLst>
              <a:ext uri="{FF2B5EF4-FFF2-40B4-BE49-F238E27FC236}">
                <a16:creationId xmlns="" xmlns:a16="http://schemas.microsoft.com/office/drawing/2014/main" id="{9C4228ED-AF2A-192B-AE12-F65E33757C19}"/>
              </a:ext>
            </a:extLst>
          </p:cNvPr>
          <p:cNvPicPr/>
          <p:nvPr/>
        </p:nvPicPr>
        <p:blipFill>
          <a:blip r:embed="rId8"/>
          <a:stretch>
            <a:fillRect/>
          </a:stretch>
        </p:blipFill>
        <p:spPr bwMode="auto">
          <a:xfrm>
            <a:off x="7043352" y="1063416"/>
            <a:ext cx="4928507" cy="4925155"/>
          </a:xfrm>
          <a:prstGeom prst="rect">
            <a:avLst/>
          </a:prstGeom>
          <a:noFill/>
          <a:ln w="9525">
            <a:noFill/>
            <a:headEnd/>
            <a:tailEnd/>
          </a:ln>
        </p:spPr>
      </p:pic>
      <p:sp>
        <p:nvSpPr>
          <p:cNvPr id="7" name="ZoneTexte 6">
            <a:extLst>
              <a:ext uri="{FF2B5EF4-FFF2-40B4-BE49-F238E27FC236}">
                <a16:creationId xmlns="" xmlns:a16="http://schemas.microsoft.com/office/drawing/2014/main" id="{C144CF4F-4F97-ECCC-065F-8CAE6271231C}"/>
              </a:ext>
            </a:extLst>
          </p:cNvPr>
          <p:cNvSpPr txBox="1"/>
          <p:nvPr/>
        </p:nvSpPr>
        <p:spPr>
          <a:xfrm>
            <a:off x="454920" y="785439"/>
            <a:ext cx="6489578" cy="5262979"/>
          </a:xfrm>
          <a:prstGeom prst="rect">
            <a:avLst/>
          </a:prstGeom>
          <a:noFill/>
        </p:spPr>
        <p:txBody>
          <a:bodyPr wrap="square" rtlCol="0">
            <a:spAutoFit/>
          </a:bodyPr>
          <a:lstStyle/>
          <a:p>
            <a:pPr latinLnBrk="1">
              <a:spcAft>
                <a:spcPts val="1000"/>
              </a:spcAft>
            </a:pP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function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return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equation2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function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return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sin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seq</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pi,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pi,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by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0.1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plot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type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blue</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xlab</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ylab</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main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"Résolution graphique d'un système d'équations non linéaires"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lines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red</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Ajouter une </a:t>
            </a:r>
            <a:r>
              <a:rPr lang="fr-SN" sz="1600" i="1" dirty="0" err="1">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légend</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legend</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topright</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legend</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 x^2"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 sin(x)"</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blue</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red</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lty</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Trouver les points d'intersection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data.frame</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NULL</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NULL</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for</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1</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length</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if</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abs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(x[i]) </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(x[i])) </a:t>
            </a:r>
            <a:r>
              <a:rPr lang="fr-SN" sz="1600" b="1" dirty="0">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0.1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rbind</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data.frame</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x[i],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equation1</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(x[i])))}}</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i="1" dirty="0">
                <a:solidFill>
                  <a:srgbClr val="8F5902"/>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Afficher les points d'intersection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points</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col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"green"</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pch</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16</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b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text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labels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paste</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round</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x</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b="1"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round</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intersection_points</a:t>
            </a:r>
            <a:r>
              <a:rPr lang="fr-SN" sz="1600" b="1" dirty="0" err="1">
                <a:solidFill>
                  <a:srgbClr val="CE5C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y</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2</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4E9A06"/>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204A87"/>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pos =</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 </a:t>
            </a:r>
            <a:r>
              <a:rPr lang="fr-SN" sz="1600" dirty="0">
                <a:solidFill>
                  <a:srgbClr val="0000CF"/>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3</a:t>
            </a:r>
            <a:r>
              <a:rPr lang="fr-SN" sz="1600" dirty="0">
                <a:solidFill>
                  <a:srgbClr val="000000"/>
                </a:solidFill>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rPr>
              <a:t>)</a:t>
            </a:r>
            <a:endParaRPr lang="fr-SN" sz="1600" dirty="0">
              <a:effectLst/>
              <a:highlight>
                <a:srgbClr val="F8F8F8"/>
              </a:highligh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4309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CBA1CE-96CE-963A-4F8C-7D2E5F1051F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385C25C4-6C9A-ED37-631C-6B7EF31EC701}"/>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22</a:t>
            </a:r>
            <a:endParaRPr lang="fr-FR" b="1" dirty="0"/>
          </a:p>
        </p:txBody>
      </p:sp>
      <p:sp>
        <p:nvSpPr>
          <p:cNvPr id="7" name="ZoneTexte 6">
            <a:extLst>
              <a:ext uri="{FF2B5EF4-FFF2-40B4-BE49-F238E27FC236}">
                <a16:creationId xmlns="" xmlns:a16="http://schemas.microsoft.com/office/drawing/2014/main" id="{C144CF4F-4F97-ECCC-065F-8CAE6271231C}"/>
              </a:ext>
            </a:extLst>
          </p:cNvPr>
          <p:cNvSpPr txBox="1"/>
          <p:nvPr/>
        </p:nvSpPr>
        <p:spPr>
          <a:xfrm>
            <a:off x="2050392" y="1484878"/>
            <a:ext cx="6489578" cy="1944122"/>
          </a:xfrm>
          <a:prstGeom prst="rect">
            <a:avLst/>
          </a:prstGeom>
          <a:noFill/>
        </p:spPr>
        <p:txBody>
          <a:bodyPr wrap="square" rtlCol="0">
            <a:spAutoFit/>
          </a:bodyPr>
          <a:lstStyle/>
          <a:p>
            <a:pPr latinLnBrk="1">
              <a:spcAft>
                <a:spcPts val="1000"/>
              </a:spcAft>
            </a:pPr>
            <a:r>
              <a:rPr lang="fr-SN" sz="16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Afficher les valeurs des solutions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6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intersection_points</a:t>
            </a: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6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x            y</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1 -0.08318531 0.0069197953</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2  0.01681469 0.0002827339</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3  0.81681469 0.6671862424</a:t>
            </a:r>
            <a:b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6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4  0.91681469 0.8405491810</a:t>
            </a:r>
            <a:endParaRPr lang="fr-SN" sz="16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745898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079932210"/>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54387644-01DE-6FDB-0F3A-ED1E12B909E4}"/>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86E43DDB-4623-A9FA-05E5-8C4E97153AF0}"/>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23</a:t>
            </a:r>
            <a:endParaRPr lang="fr-FR" b="1" dirty="0"/>
          </a:p>
        </p:txBody>
      </p:sp>
      <p:sp>
        <p:nvSpPr>
          <p:cNvPr id="4" name="ZoneTexte 3">
            <a:extLst>
              <a:ext uri="{FF2B5EF4-FFF2-40B4-BE49-F238E27FC236}">
                <a16:creationId xmlns="" xmlns:a16="http://schemas.microsoft.com/office/drawing/2014/main" id="{8946145F-F347-F626-3283-C3450692733B}"/>
              </a:ext>
            </a:extLst>
          </p:cNvPr>
          <p:cNvSpPr txBox="1"/>
          <p:nvPr/>
        </p:nvSpPr>
        <p:spPr>
          <a:xfrm>
            <a:off x="845572" y="1136251"/>
            <a:ext cx="9792931" cy="3860031"/>
          </a:xfrm>
          <a:prstGeom prst="rect">
            <a:avLst/>
          </a:prstGeom>
          <a:noFill/>
        </p:spPr>
        <p:txBody>
          <a:bodyPr wrap="square">
            <a:spAutoFit/>
          </a:bodyPr>
          <a:lstStyle/>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Problème d'optimisation </a:t>
            </a:r>
            <a:endParaRPr lang="fr-FR" sz="2800" kern="100" dirty="0">
              <a:latin typeface="Tw Cen MT" panose="020B0602020104020603"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tabLst>
                <a:tab pos="457200" algn="l"/>
              </a:tabLst>
            </a:pPr>
            <a:r>
              <a:rPr lang="fr-FR" sz="2800" kern="100" dirty="0">
                <a:latin typeface="Tw Cen MT" panose="020B0602020104020603" pitchFamily="34" charset="0"/>
                <a:ea typeface="Calibri" panose="020F0502020204030204" pitchFamily="34" charset="0"/>
                <a:cs typeface="Calibri" panose="020F0502020204030204" pitchFamily="34" charset="0"/>
              </a:rPr>
              <a:t>   Dans ce contexte, on cherche à maximiser ou minimiser une fonction sous certaines contraintes. On définit une fonction objective et des contraintes, puis on utilise des méthodes d'optimisation telles que la méthode </a:t>
            </a:r>
            <a:r>
              <a:rPr lang="fr-FR" sz="28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BFGS</a:t>
            </a:r>
            <a:r>
              <a:rPr lang="fr-FR" sz="2800" kern="100" dirty="0">
                <a:latin typeface="Tw Cen MT" panose="020B0602020104020603" pitchFamily="34" charset="0"/>
                <a:ea typeface="Calibri" panose="020F0502020204030204" pitchFamily="34" charset="0"/>
                <a:cs typeface="Calibri" panose="020F0502020204030204" pitchFamily="34" charset="0"/>
              </a:rPr>
              <a:t> pour trouver les valeurs optimales des variables. Cette approche est largement utilisée en économie, en ingénierie et dans d'autres domaines pour prendre des décisions efficaces.</a:t>
            </a:r>
          </a:p>
        </p:txBody>
      </p:sp>
    </p:spTree>
    <p:extLst>
      <p:ext uri="{BB962C8B-B14F-4D97-AF65-F5344CB8AC3E}">
        <p14:creationId xmlns:p14="http://schemas.microsoft.com/office/powerpoint/2010/main" val="32049560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54387644-01DE-6FDB-0F3A-ED1E12B909E4}"/>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86E43DDB-4623-A9FA-05E5-8C4E97153AF0}"/>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24</a:t>
            </a:r>
            <a:endParaRPr lang="fr-FR" b="1" dirty="0"/>
          </a:p>
        </p:txBody>
      </p:sp>
      <p:graphicFrame>
        <p:nvGraphicFramePr>
          <p:cNvPr id="5" name="Tableau 4">
            <a:extLst>
              <a:ext uri="{FF2B5EF4-FFF2-40B4-BE49-F238E27FC236}">
                <a16:creationId xmlns="" xmlns:a16="http://schemas.microsoft.com/office/drawing/2014/main" id="{07C9F0EA-7526-EA9D-2503-D4427072D091}"/>
              </a:ext>
            </a:extLst>
          </p:cNvPr>
          <p:cNvGraphicFramePr>
            <a:graphicFrameLocks noGrp="1"/>
          </p:cNvGraphicFramePr>
          <p:nvPr>
            <p:extLst>
              <p:ext uri="{D42A27DB-BD31-4B8C-83A1-F6EECF244321}">
                <p14:modId xmlns:p14="http://schemas.microsoft.com/office/powerpoint/2010/main" val="668085318"/>
              </p:ext>
            </p:extLst>
          </p:nvPr>
        </p:nvGraphicFramePr>
        <p:xfrm>
          <a:off x="1477818" y="846289"/>
          <a:ext cx="8756073" cy="5165421"/>
        </p:xfrm>
        <a:graphic>
          <a:graphicData uri="http://schemas.openxmlformats.org/drawingml/2006/table">
            <a:tbl>
              <a:tblPr/>
              <a:tblGrid>
                <a:gridCol w="2068946">
                  <a:extLst>
                    <a:ext uri="{9D8B030D-6E8A-4147-A177-3AD203B41FA5}">
                      <a16:colId xmlns="" xmlns:a16="http://schemas.microsoft.com/office/drawing/2014/main" val="3707538322"/>
                    </a:ext>
                  </a:extLst>
                </a:gridCol>
                <a:gridCol w="5242828">
                  <a:extLst>
                    <a:ext uri="{9D8B030D-6E8A-4147-A177-3AD203B41FA5}">
                      <a16:colId xmlns="" xmlns:a16="http://schemas.microsoft.com/office/drawing/2014/main" val="3510439093"/>
                    </a:ext>
                  </a:extLst>
                </a:gridCol>
                <a:gridCol w="1444299">
                  <a:extLst>
                    <a:ext uri="{9D8B030D-6E8A-4147-A177-3AD203B41FA5}">
                      <a16:colId xmlns="" xmlns:a16="http://schemas.microsoft.com/office/drawing/2014/main" val="1756953722"/>
                    </a:ext>
                  </a:extLst>
                </a:gridCol>
              </a:tblGrid>
              <a:tr h="341556">
                <a:tc>
                  <a:txBody>
                    <a:bodyPr/>
                    <a:lstStyle/>
                    <a:p>
                      <a:pPr algn="l" fontAlgn="b"/>
                      <a:r>
                        <a:rPr lang="fr-FR" sz="1400" b="0" i="0" u="none" strike="noStrike" dirty="0">
                          <a:solidFill>
                            <a:srgbClr val="FFFFFF"/>
                          </a:solidFill>
                          <a:effectLst/>
                          <a:highlight>
                            <a:srgbClr val="ED7D31"/>
                          </a:highlight>
                          <a:latin typeface="Arial Rounded MT Bold" panose="020F0704030504030204" pitchFamily="34" charset="0"/>
                        </a:rPr>
                        <a:t>Méthodes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fr-FR" sz="1400" b="0" i="0" u="none" strike="noStrike">
                          <a:solidFill>
                            <a:srgbClr val="FFFFFF"/>
                          </a:solidFill>
                          <a:effectLst/>
                          <a:highlight>
                            <a:srgbClr val="ED7D31"/>
                          </a:highlight>
                          <a:latin typeface="Arial Rounded MT Bold" panose="020F0704030504030204" pitchFamily="34" charset="0"/>
                        </a:rPr>
                        <a:t>Descriptions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fr-FR" sz="1400" b="0" i="0" u="none" strike="noStrike">
                          <a:solidFill>
                            <a:srgbClr val="FFFFFF"/>
                          </a:solidFill>
                          <a:effectLst/>
                          <a:highlight>
                            <a:srgbClr val="ED7D31"/>
                          </a:highlight>
                          <a:latin typeface="Arial Rounded MT Bold" panose="020F0704030504030204" pitchFamily="34" charset="0"/>
                        </a:rPr>
                        <a:t>Package R</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 xmlns:a16="http://schemas.microsoft.com/office/drawing/2014/main" val="3522283118"/>
                  </a:ext>
                </a:extLst>
              </a:tr>
              <a:tr h="732927">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Newton-</a:t>
                      </a:r>
                      <a:r>
                        <a:rPr lang="fr-FR" sz="1400" b="0" i="0" u="none" strike="noStrike" dirty="0" err="1">
                          <a:solidFill>
                            <a:srgbClr val="000000"/>
                          </a:solidFill>
                          <a:effectLst/>
                          <a:highlight>
                            <a:srgbClr val="F8CBAD"/>
                          </a:highlight>
                          <a:latin typeface="Arial Rounded MT Bold" panose="020F0704030504030204" pitchFamily="34" charset="0"/>
                        </a:rPr>
                        <a:t>Raphson</a:t>
                      </a:r>
                      <a:endParaRPr lang="fr-FR" sz="1400" b="0" i="0" u="none" strike="noStrike" dirty="0">
                        <a:solidFill>
                          <a:srgbClr val="000000"/>
                        </a:solidFill>
                        <a:effectLst/>
                        <a:highlight>
                          <a:srgbClr val="F8CBAD"/>
                        </a:highlight>
                        <a:latin typeface="Arial Rounded MT Bold" panose="020F0704030504030204" pitchFamily="34" charset="0"/>
                      </a:endParaRP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Méthode itérative pour trouver successivement de meilleures approximations des racines d'une fonction réelle.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a:solidFill>
                            <a:srgbClr val="0070C0"/>
                          </a:solidFill>
                          <a:effectLst/>
                          <a:highlight>
                            <a:srgbClr val="F8CBAD"/>
                          </a:highlight>
                          <a:latin typeface="Arial Rounded MT Bold" panose="020F0704030504030204" pitchFamily="34" charset="0"/>
                        </a:rPr>
                        <a:t>stats, nleqslv</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 xmlns:a16="http://schemas.microsoft.com/office/drawing/2014/main" val="826056252"/>
                  </a:ext>
                </a:extLst>
              </a:tr>
              <a:tr h="476757">
                <a:tc>
                  <a:txBody>
                    <a:bodyPr/>
                    <a:lstStyle/>
                    <a:p>
                      <a:pPr algn="l" fontAlgn="b"/>
                      <a:r>
                        <a:rPr lang="fr-FR" sz="1400" b="0" i="0" u="none" strike="noStrike" dirty="0" err="1">
                          <a:solidFill>
                            <a:srgbClr val="000000"/>
                          </a:solidFill>
                          <a:effectLst/>
                          <a:highlight>
                            <a:srgbClr val="FCE4D6"/>
                          </a:highlight>
                          <a:latin typeface="Arial Rounded MT Bold" panose="020F0704030504030204" pitchFamily="34" charset="0"/>
                        </a:rPr>
                        <a:t>Broyden</a:t>
                      </a:r>
                      <a:endParaRPr lang="fr-FR" sz="1400" b="0" i="0" u="none" strike="noStrike" dirty="0">
                        <a:solidFill>
                          <a:srgbClr val="000000"/>
                        </a:solidFill>
                        <a:effectLst/>
                        <a:highlight>
                          <a:srgbClr val="FCE4D6"/>
                        </a:highlight>
                        <a:latin typeface="Arial Rounded MT Bold" panose="020F0704030504030204" pitchFamily="34" charset="0"/>
                      </a:endParaRP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dirty="0">
                          <a:solidFill>
                            <a:srgbClr val="000000"/>
                          </a:solidFill>
                          <a:effectLst/>
                          <a:highlight>
                            <a:srgbClr val="FCE4D6"/>
                          </a:highlight>
                          <a:latin typeface="Arial Rounded MT Bold" panose="020F0704030504030204" pitchFamily="34" charset="0"/>
                        </a:rPr>
                        <a:t>Méthode quasi-Newton utilisée pour la résolution des systèmes d'équations non linéaires.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a:solidFill>
                            <a:srgbClr val="0070C0"/>
                          </a:solidFill>
                          <a:effectLst/>
                          <a:highlight>
                            <a:srgbClr val="FCE4D6"/>
                          </a:highlight>
                          <a:latin typeface="Arial Rounded MT Bold" panose="020F0704030504030204" pitchFamily="34" charset="0"/>
                        </a:rPr>
                        <a:t>nleqslv, BB</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 xmlns:a16="http://schemas.microsoft.com/office/drawing/2014/main" val="3930670170"/>
                  </a:ext>
                </a:extLst>
              </a:tr>
              <a:tr h="441178">
                <a:tc>
                  <a:txBody>
                    <a:bodyPr/>
                    <a:lstStyle/>
                    <a:p>
                      <a:pPr algn="l" fontAlgn="b"/>
                      <a:r>
                        <a:rPr lang="fr-FR" sz="1400" b="0" i="0" u="none" strike="noStrike">
                          <a:solidFill>
                            <a:srgbClr val="000000"/>
                          </a:solidFill>
                          <a:effectLst/>
                          <a:highlight>
                            <a:srgbClr val="F8CBAD"/>
                          </a:highlight>
                          <a:latin typeface="Arial Rounded MT Bold" panose="020F0704030504030204" pitchFamily="34" charset="0"/>
                        </a:rPr>
                        <a:t>Gauss-Newton</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Spécialisée pour les problèmes de moindres carrés non linéaires.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a:solidFill>
                            <a:srgbClr val="0070C0"/>
                          </a:solidFill>
                          <a:effectLst/>
                          <a:highlight>
                            <a:srgbClr val="F8CBAD"/>
                          </a:highlight>
                          <a:latin typeface="Arial Rounded MT Bold" panose="020F0704030504030204" pitchFamily="34" charset="0"/>
                        </a:rPr>
                        <a:t>nls, minpack.lm</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 xmlns:a16="http://schemas.microsoft.com/office/drawing/2014/main" val="3793936459"/>
                  </a:ext>
                </a:extLst>
              </a:tr>
              <a:tr h="590610">
                <a:tc>
                  <a:txBody>
                    <a:bodyPr/>
                    <a:lstStyle/>
                    <a:p>
                      <a:pPr algn="l" fontAlgn="b"/>
                      <a:r>
                        <a:rPr lang="fr-FR" sz="1400" b="0" i="0" u="none" strike="noStrike" dirty="0">
                          <a:solidFill>
                            <a:srgbClr val="000000"/>
                          </a:solidFill>
                          <a:effectLst/>
                          <a:highlight>
                            <a:srgbClr val="FCE4D6"/>
                          </a:highlight>
                          <a:latin typeface="Arial Rounded MT Bold" panose="020F0704030504030204" pitchFamily="34" charset="0"/>
                        </a:rPr>
                        <a:t>Levenberg-Marquardt</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dirty="0">
                          <a:solidFill>
                            <a:srgbClr val="000000"/>
                          </a:solidFill>
                          <a:effectLst/>
                          <a:highlight>
                            <a:srgbClr val="FCE4D6"/>
                          </a:highlight>
                          <a:latin typeface="Arial Rounded MT Bold" panose="020F0704030504030204" pitchFamily="34" charset="0"/>
                        </a:rPr>
                        <a:t>Combine les méthodes de Gauss-Newton et de gradient pour minimiser la somme des carrés des fonctions.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a:solidFill>
                            <a:srgbClr val="0070C0"/>
                          </a:solidFill>
                          <a:effectLst/>
                          <a:highlight>
                            <a:srgbClr val="FCE4D6"/>
                          </a:highlight>
                          <a:latin typeface="Arial Rounded MT Bold" panose="020F0704030504030204" pitchFamily="34" charset="0"/>
                        </a:rPr>
                        <a:t>nls, minpack.lm</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 xmlns:a16="http://schemas.microsoft.com/office/drawing/2014/main" val="872530134"/>
                  </a:ext>
                </a:extLst>
              </a:tr>
              <a:tr h="533683">
                <a:tc>
                  <a:txBody>
                    <a:bodyPr/>
                    <a:lstStyle/>
                    <a:p>
                      <a:pPr algn="l" fontAlgn="b"/>
                      <a:r>
                        <a:rPr lang="fr-FR" sz="1400" b="0" i="0" u="none" strike="noStrike">
                          <a:solidFill>
                            <a:srgbClr val="000000"/>
                          </a:solidFill>
                          <a:effectLst/>
                          <a:highlight>
                            <a:srgbClr val="F8CBAD"/>
                          </a:highlight>
                          <a:latin typeface="Arial Rounded MT Bold" panose="020F0704030504030204" pitchFamily="34" charset="0"/>
                        </a:rPr>
                        <a:t>Méthode de la sécante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Approche itérative pour trouver les racines d'une équation, une généralisation de la méthode de Newton.</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a:solidFill>
                            <a:srgbClr val="0070C0"/>
                          </a:solidFill>
                          <a:effectLst/>
                          <a:highlight>
                            <a:srgbClr val="F8CBAD"/>
                          </a:highlight>
                          <a:latin typeface="Arial Rounded MT Bold" panose="020F0704030504030204" pitchFamily="34" charset="0"/>
                        </a:rPr>
                        <a:t>rootSolve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 xmlns:a16="http://schemas.microsoft.com/office/drawing/2014/main" val="3639520785"/>
                  </a:ext>
                </a:extLst>
              </a:tr>
              <a:tr h="455410">
                <a:tc>
                  <a:txBody>
                    <a:bodyPr/>
                    <a:lstStyle/>
                    <a:p>
                      <a:pPr algn="l" fontAlgn="b"/>
                      <a:r>
                        <a:rPr lang="fr-FR" sz="1400" b="0" i="0" u="none" strike="noStrike">
                          <a:solidFill>
                            <a:srgbClr val="000000"/>
                          </a:solidFill>
                          <a:effectLst/>
                          <a:highlight>
                            <a:srgbClr val="FCE4D6"/>
                          </a:highlight>
                          <a:latin typeface="Arial Rounded MT Bold" panose="020F0704030504030204" pitchFamily="34" charset="0"/>
                        </a:rPr>
                        <a:t>Méthode de la bissection</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a:solidFill>
                            <a:srgbClr val="000000"/>
                          </a:solidFill>
                          <a:effectLst/>
                          <a:highlight>
                            <a:srgbClr val="FCE4D6"/>
                          </a:highlight>
                          <a:latin typeface="Arial Rounded MT Bold" panose="020F0704030504030204" pitchFamily="34" charset="0"/>
                        </a:rPr>
                        <a:t>Méthode de dichotomie pour trouver une racine d'une fonction continue.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a:solidFill>
                            <a:srgbClr val="0070C0"/>
                          </a:solidFill>
                          <a:effectLst/>
                          <a:highlight>
                            <a:srgbClr val="FCE4D6"/>
                          </a:highlight>
                          <a:latin typeface="Arial Rounded MT Bold" panose="020F0704030504030204" pitchFamily="34" charset="0"/>
                        </a:rPr>
                        <a:t>rootSolve, uniroot</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 xmlns:a16="http://schemas.microsoft.com/office/drawing/2014/main" val="1610114874"/>
                  </a:ext>
                </a:extLst>
              </a:tr>
              <a:tr h="298863">
                <a:tc>
                  <a:txBody>
                    <a:bodyPr/>
                    <a:lstStyle/>
                    <a:p>
                      <a:pPr algn="l" fontAlgn="b"/>
                      <a:r>
                        <a:rPr lang="fr-FR" sz="1400" b="0" i="0" u="none" strike="noStrike">
                          <a:solidFill>
                            <a:srgbClr val="000000"/>
                          </a:solidFill>
                          <a:effectLst/>
                          <a:highlight>
                            <a:srgbClr val="F8CBAD"/>
                          </a:highlight>
                          <a:latin typeface="Arial Rounded MT Bold" panose="020F0704030504030204" pitchFamily="34" charset="0"/>
                        </a:rPr>
                        <a:t>Powell</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Méthode sans dérivée pour minimiser une fonction.</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a:solidFill>
                            <a:srgbClr val="0070C0"/>
                          </a:solidFill>
                          <a:effectLst/>
                          <a:highlight>
                            <a:srgbClr val="F8CBAD"/>
                          </a:highlight>
                          <a:latin typeface="Arial Rounded MT Bold" panose="020F0704030504030204" pitchFamily="34" charset="0"/>
                        </a:rPr>
                        <a:t>optim, nleqslv</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 xmlns:a16="http://schemas.microsoft.com/office/drawing/2014/main" val="201998176"/>
                  </a:ext>
                </a:extLst>
              </a:tr>
              <a:tr h="426947">
                <a:tc>
                  <a:txBody>
                    <a:bodyPr/>
                    <a:lstStyle/>
                    <a:p>
                      <a:pPr algn="l" fontAlgn="b"/>
                      <a:r>
                        <a:rPr lang="fr-FR" sz="1400" b="0" i="0" u="none" strike="noStrike">
                          <a:solidFill>
                            <a:srgbClr val="000000"/>
                          </a:solidFill>
                          <a:effectLst/>
                          <a:highlight>
                            <a:srgbClr val="FCE4D6"/>
                          </a:highlight>
                          <a:latin typeface="Arial Rounded MT Bold" panose="020F0704030504030204" pitchFamily="34" charset="0"/>
                        </a:rPr>
                        <a:t>Trust Region</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dirty="0">
                          <a:solidFill>
                            <a:srgbClr val="000000"/>
                          </a:solidFill>
                          <a:effectLst/>
                          <a:highlight>
                            <a:srgbClr val="FCE4D6"/>
                          </a:highlight>
                          <a:latin typeface="Arial Rounded MT Bold" panose="020F0704030504030204" pitchFamily="34" charset="0"/>
                        </a:rPr>
                        <a:t>Utilise des approximations quadratiques pour trouver les minimums locaux.</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a:solidFill>
                            <a:srgbClr val="0070C0"/>
                          </a:solidFill>
                          <a:effectLst/>
                          <a:highlight>
                            <a:srgbClr val="FCE4D6"/>
                          </a:highlight>
                          <a:latin typeface="Arial Rounded MT Bold" panose="020F0704030504030204" pitchFamily="34" charset="0"/>
                        </a:rPr>
                        <a:t>optim, nlm</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 xmlns:a16="http://schemas.microsoft.com/office/drawing/2014/main" val="1804428603"/>
                  </a:ext>
                </a:extLst>
              </a:tr>
              <a:tr h="382830">
                <a:tc>
                  <a:txBody>
                    <a:bodyPr/>
                    <a:lstStyle/>
                    <a:p>
                      <a:pPr algn="l" fontAlgn="b"/>
                      <a:r>
                        <a:rPr lang="fr-FR" sz="1400" b="0" i="0" u="none" strike="noStrike">
                          <a:solidFill>
                            <a:srgbClr val="000000"/>
                          </a:solidFill>
                          <a:effectLst/>
                          <a:highlight>
                            <a:srgbClr val="F8CBAD"/>
                          </a:highlight>
                          <a:latin typeface="Arial Rounded MT Bold" panose="020F0704030504030204" pitchFamily="34" charset="0"/>
                        </a:rPr>
                        <a:t>Gradient Conjugé</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dirty="0">
                          <a:solidFill>
                            <a:srgbClr val="000000"/>
                          </a:solidFill>
                          <a:effectLst/>
                          <a:highlight>
                            <a:srgbClr val="F8CBAD"/>
                          </a:highlight>
                          <a:latin typeface="Arial Rounded MT Bold" panose="020F0704030504030204" pitchFamily="34" charset="0"/>
                        </a:rPr>
                        <a:t>Optimisation sans contrainte basée sur les directions de conjugaison des gradients.</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fr-FR" sz="1400" b="0" i="0" u="none" strike="noStrike">
                          <a:solidFill>
                            <a:srgbClr val="0070C0"/>
                          </a:solidFill>
                          <a:effectLst/>
                          <a:highlight>
                            <a:srgbClr val="F8CBAD"/>
                          </a:highlight>
                          <a:latin typeface="Arial Rounded MT Bold" panose="020F0704030504030204" pitchFamily="34" charset="0"/>
                        </a:rPr>
                        <a:t>optim, BB</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 xmlns:a16="http://schemas.microsoft.com/office/drawing/2014/main" val="3082570757"/>
                  </a:ext>
                </a:extLst>
              </a:tr>
              <a:tr h="426947">
                <a:tc>
                  <a:txBody>
                    <a:bodyPr/>
                    <a:lstStyle/>
                    <a:p>
                      <a:pPr algn="l" fontAlgn="b"/>
                      <a:r>
                        <a:rPr lang="fr-FR" sz="1400" b="0" i="0" u="none" strike="noStrike">
                          <a:solidFill>
                            <a:srgbClr val="000000"/>
                          </a:solidFill>
                          <a:effectLst/>
                          <a:highlight>
                            <a:srgbClr val="FCE4D6"/>
                          </a:highlight>
                          <a:latin typeface="Arial Rounded MT Bold" panose="020F0704030504030204" pitchFamily="34" charset="0"/>
                        </a:rPr>
                        <a:t>Homotopie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dirty="0">
                          <a:solidFill>
                            <a:srgbClr val="000000"/>
                          </a:solidFill>
                          <a:effectLst/>
                          <a:highlight>
                            <a:srgbClr val="FCE4D6"/>
                          </a:highlight>
                          <a:latin typeface="Arial Rounded MT Bold" panose="020F0704030504030204" pitchFamily="34" charset="0"/>
                        </a:rPr>
                        <a:t>Approche continue reliant une fonction simple à une fonction cible complexe.</a:t>
                      </a: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fr-FR" sz="1400" b="0" i="0" u="none" strike="noStrike" dirty="0" err="1">
                          <a:solidFill>
                            <a:srgbClr val="0070C0"/>
                          </a:solidFill>
                          <a:effectLst/>
                          <a:highlight>
                            <a:srgbClr val="FCE4D6"/>
                          </a:highlight>
                          <a:latin typeface="Arial Rounded MT Bold" panose="020F0704030504030204" pitchFamily="34" charset="0"/>
                        </a:rPr>
                        <a:t>homotopy</a:t>
                      </a:r>
                      <a:endParaRPr lang="fr-FR" sz="1400" b="0" i="0" u="none" strike="noStrike" dirty="0">
                        <a:solidFill>
                          <a:srgbClr val="0070C0"/>
                        </a:solidFill>
                        <a:effectLst/>
                        <a:highlight>
                          <a:srgbClr val="FCE4D6"/>
                        </a:highlight>
                        <a:latin typeface="Arial Rounded MT Bold" panose="020F0704030504030204" pitchFamily="34" charset="0"/>
                      </a:endParaRPr>
                    </a:p>
                  </a:txBody>
                  <a:tcPr marL="4759" marR="4759" marT="47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 xmlns:a16="http://schemas.microsoft.com/office/drawing/2014/main" val="3934290778"/>
                  </a:ext>
                </a:extLst>
              </a:tr>
            </a:tbl>
          </a:graphicData>
        </a:graphic>
      </p:graphicFrame>
    </p:spTree>
    <p:extLst>
      <p:ext uri="{BB962C8B-B14F-4D97-AF65-F5344CB8AC3E}">
        <p14:creationId xmlns:p14="http://schemas.microsoft.com/office/powerpoint/2010/main" val="41602278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886779005"/>
              </p:ext>
            </p:extLst>
          </p:nvPr>
        </p:nvGraphicFramePr>
        <p:xfrm>
          <a:off x="554177" y="131840"/>
          <a:ext cx="11055931" cy="5213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Espace réservé de la date 5">
            <a:extLst>
              <a:ext uri="{FF2B5EF4-FFF2-40B4-BE49-F238E27FC236}">
                <a16:creationId xmlns="" xmlns:a16="http://schemas.microsoft.com/office/drawing/2014/main" id="{7C85BB5A-86B5-EA2B-F2BB-AC07920A73EF}"/>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0565E32E-9705-6F38-E433-6CF620D4F67B}"/>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25</a:t>
            </a:r>
            <a:endParaRPr lang="fr-FR" b="1" dirty="0"/>
          </a:p>
        </p:txBody>
      </p:sp>
      <p:graphicFrame>
        <p:nvGraphicFramePr>
          <p:cNvPr id="3" name="Objet 2">
            <a:extLst>
              <a:ext uri="{FF2B5EF4-FFF2-40B4-BE49-F238E27FC236}">
                <a16:creationId xmlns="" xmlns:a16="http://schemas.microsoft.com/office/drawing/2014/main" id="{38160A58-412A-ECE5-C337-B70853623554}"/>
              </a:ext>
            </a:extLst>
          </p:cNvPr>
          <p:cNvGraphicFramePr>
            <a:graphicFrameLocks noChangeAspect="1"/>
          </p:cNvGraphicFramePr>
          <p:nvPr>
            <p:extLst>
              <p:ext uri="{D42A27DB-BD31-4B8C-83A1-F6EECF244321}">
                <p14:modId xmlns:p14="http://schemas.microsoft.com/office/powerpoint/2010/main" val="2027363531"/>
              </p:ext>
            </p:extLst>
          </p:nvPr>
        </p:nvGraphicFramePr>
        <p:xfrm>
          <a:off x="898191" y="1227305"/>
          <a:ext cx="10042443" cy="5020915"/>
        </p:xfrm>
        <a:graphic>
          <a:graphicData uri="http://schemas.openxmlformats.org/presentationml/2006/ole">
            <mc:AlternateContent xmlns:mc="http://schemas.openxmlformats.org/markup-compatibility/2006">
              <mc:Choice xmlns:v="urn:schemas-microsoft-com:vml" Requires="v">
                <p:oleObj spid="_x0000_s1043" name="Worksheet" r:id="rId9" imgW="6102313" imgH="2793941" progId="Excel.Sheet.12">
                  <p:embed/>
                </p:oleObj>
              </mc:Choice>
              <mc:Fallback>
                <p:oleObj name="Worksheet" r:id="rId9" imgW="6102313" imgH="2793941" progId="Excel.Sheet.12">
                  <p:embed/>
                  <p:pic>
                    <p:nvPicPr>
                      <p:cNvPr id="3" name="Objet 2">
                        <a:extLst>
                          <a:ext uri="{FF2B5EF4-FFF2-40B4-BE49-F238E27FC236}">
                            <a16:creationId xmlns="" xmlns:a16="http://schemas.microsoft.com/office/drawing/2014/main" id="{38160A58-412A-ECE5-C337-B70853623554}"/>
                          </a:ext>
                        </a:extLst>
                      </p:cNvPr>
                      <p:cNvPicPr/>
                      <p:nvPr/>
                    </p:nvPicPr>
                    <p:blipFill>
                      <a:blip r:embed="rId10"/>
                      <a:stretch>
                        <a:fillRect/>
                      </a:stretch>
                    </p:blipFill>
                    <p:spPr>
                      <a:xfrm>
                        <a:off x="898191" y="1227305"/>
                        <a:ext cx="10042443" cy="5020915"/>
                      </a:xfrm>
                      <a:prstGeom prst="rect">
                        <a:avLst/>
                      </a:prstGeom>
                    </p:spPr>
                  </p:pic>
                </p:oleObj>
              </mc:Fallback>
            </mc:AlternateContent>
          </a:graphicData>
        </a:graphic>
      </p:graphicFrame>
    </p:spTree>
    <p:extLst>
      <p:ext uri="{BB962C8B-B14F-4D97-AF65-F5344CB8AC3E}">
        <p14:creationId xmlns:p14="http://schemas.microsoft.com/office/powerpoint/2010/main" val="7772323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978744937"/>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BA7D7A-665A-EC5A-FC21-809C4E7C6057}"/>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7F2F2643-EAF1-3BED-85C3-B53195ED4FA4}"/>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26</a:t>
            </a:r>
            <a:endParaRPr lang="fr-FR" b="1" dirty="0"/>
          </a:p>
        </p:txBody>
      </p:sp>
      <p:sp>
        <p:nvSpPr>
          <p:cNvPr id="4" name="ZoneTexte 3">
            <a:extLst>
              <a:ext uri="{FF2B5EF4-FFF2-40B4-BE49-F238E27FC236}">
                <a16:creationId xmlns="" xmlns:a16="http://schemas.microsoft.com/office/drawing/2014/main" id="{238D370E-CBC8-5C7D-0D3F-271985C88B21}"/>
              </a:ext>
            </a:extLst>
          </p:cNvPr>
          <p:cNvSpPr txBox="1"/>
          <p:nvPr/>
        </p:nvSpPr>
        <p:spPr>
          <a:xfrm>
            <a:off x="1543664" y="1282529"/>
            <a:ext cx="9350477" cy="3860031"/>
          </a:xfrm>
          <a:prstGeom prst="rect">
            <a:avLst/>
          </a:prstGeom>
          <a:noFill/>
        </p:spPr>
        <p:txBody>
          <a:bodyPr wrap="square">
            <a:spAutoFit/>
          </a:bodyPr>
          <a:lstStyle/>
          <a:p>
            <a:pPr marL="34290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Équations différentielles ordinaires (EDO) </a:t>
            </a:r>
          </a:p>
          <a:p>
            <a:pPr marL="34290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  </a:t>
            </a:r>
            <a:r>
              <a:rPr lang="fr-FR" sz="2800" kern="100" dirty="0">
                <a:latin typeface="Tw Cen MT" panose="020B0602020104020603" pitchFamily="34" charset="0"/>
                <a:ea typeface="Calibri" panose="020F0502020204030204" pitchFamily="34" charset="0"/>
                <a:cs typeface="Calibri" panose="020F0502020204030204" pitchFamily="34" charset="0"/>
              </a:rPr>
              <a:t> Les EDO décrivent comment une fonction varie par rapport à une variable indépendante et à ses dérivées. On résout ces équations numériquement en discrétisant le temps et en utilisant des méthodes d'intégration numérique comme la </a:t>
            </a:r>
            <a:r>
              <a:rPr lang="fr-FR" sz="28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méthode de Runge-</a:t>
            </a:r>
            <a:r>
              <a:rPr lang="fr-FR" sz="2800" b="1" kern="100" dirty="0" err="1">
                <a:solidFill>
                  <a:srgbClr val="C00000"/>
                </a:solidFill>
                <a:latin typeface="Tw Cen MT" panose="020B0602020104020603" pitchFamily="34" charset="0"/>
                <a:ea typeface="Calibri" panose="020F0502020204030204" pitchFamily="34" charset="0"/>
                <a:cs typeface="Calibri" panose="020F0502020204030204" pitchFamily="34" charset="0"/>
              </a:rPr>
              <a:t>Kutta</a:t>
            </a:r>
            <a:r>
              <a:rPr lang="fr-FR" sz="2800" kern="100" dirty="0">
                <a:latin typeface="Tw Cen MT" panose="020B0602020104020603" pitchFamily="34" charset="0"/>
                <a:ea typeface="Calibri" panose="020F0502020204030204" pitchFamily="34" charset="0"/>
                <a:cs typeface="Calibri" panose="020F0502020204030204" pitchFamily="34" charset="0"/>
              </a:rPr>
              <a:t>. Les solutions numériques sont comparées à des solutions analytiques pour valider l'approche.</a:t>
            </a:r>
          </a:p>
        </p:txBody>
      </p:sp>
    </p:spTree>
    <p:extLst>
      <p:ext uri="{BB962C8B-B14F-4D97-AF65-F5344CB8AC3E}">
        <p14:creationId xmlns:p14="http://schemas.microsoft.com/office/powerpoint/2010/main" val="39471922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4FBA7D7A-665A-EC5A-FC21-809C4E7C6057}"/>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7F2F2643-EAF1-3BED-85C3-B53195ED4FA4}"/>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27</a:t>
            </a:r>
            <a:endParaRPr lang="fr-FR" b="1" dirty="0"/>
          </a:p>
        </p:txBody>
      </p:sp>
      <p:sp>
        <p:nvSpPr>
          <p:cNvPr id="7" name="ZoneTexte 6">
            <a:extLst>
              <a:ext uri="{FF2B5EF4-FFF2-40B4-BE49-F238E27FC236}">
                <a16:creationId xmlns="" xmlns:a16="http://schemas.microsoft.com/office/drawing/2014/main" id="{C144CF4F-4F97-ECCC-065F-8CAE6271231C}"/>
              </a:ext>
            </a:extLst>
          </p:cNvPr>
          <p:cNvSpPr txBox="1"/>
          <p:nvPr/>
        </p:nvSpPr>
        <p:spPr>
          <a:xfrm>
            <a:off x="454920" y="785439"/>
            <a:ext cx="6489578" cy="5493812"/>
          </a:xfrm>
          <a:prstGeom prst="rect">
            <a:avLst/>
          </a:prstGeom>
          <a:noFill/>
        </p:spPr>
        <p:txBody>
          <a:bodyPr wrap="square" rtlCol="0">
            <a:spAutoFit/>
          </a:bodyPr>
          <a:lstStyle/>
          <a:p>
            <a:pPr>
              <a:spcBef>
                <a:spcPts val="1000"/>
              </a:spcBef>
            </a:pPr>
            <a:r>
              <a:rPr lang="fr-SN" sz="13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EDO classique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model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function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 Y,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parameters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with</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as.list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parameters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dy</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Y</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list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dy</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On renseigne ensuite la jacobienne ∂</a:t>
            </a:r>
            <a:r>
              <a:rPr lang="fr-SN" sz="1300" i="1" dirty="0" err="1">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y′∂y</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jac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function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 Y,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parameters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with</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as.list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parameters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PD[</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return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(PD)})}</a:t>
            </a:r>
            <a:endParaRPr lang="fr-SN" sz="13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params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y0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times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seq</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by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0.01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PD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matrix</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nrow</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ncol</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out_atome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ode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(y0, times, model,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parms</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params,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jacfun</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jac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plot_data</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data.frame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out_atome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mutate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analytic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exp</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time))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pivot_longer</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cols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time,</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names_to</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"type"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values_to</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"value"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ggplot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plot_data</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aes</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time, </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value, </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color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type))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geom_line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ylim</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theme</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legend.position</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0.95</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0.95</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legend.justification</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legend.background</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element_rect</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en-US"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fill =</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NA</a:t>
            </a:r>
            <a:r>
              <a:rPr lang="en-US"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3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pic>
        <p:nvPicPr>
          <p:cNvPr id="5" name="Picture">
            <a:extLst>
              <a:ext uri="{FF2B5EF4-FFF2-40B4-BE49-F238E27FC236}">
                <a16:creationId xmlns="" xmlns:a16="http://schemas.microsoft.com/office/drawing/2014/main" id="{F67D7359-02DA-8FA1-DB90-2C7D5E69885E}"/>
              </a:ext>
            </a:extLst>
          </p:cNvPr>
          <p:cNvPicPr/>
          <p:nvPr/>
        </p:nvPicPr>
        <p:blipFill>
          <a:blip r:embed="rId8"/>
          <a:stretch>
            <a:fillRect/>
          </a:stretch>
        </p:blipFill>
        <p:spPr bwMode="auto">
          <a:xfrm>
            <a:off x="6796179" y="1230553"/>
            <a:ext cx="5089182" cy="4994148"/>
          </a:xfrm>
          <a:prstGeom prst="rect">
            <a:avLst/>
          </a:prstGeom>
          <a:noFill/>
          <a:ln w="9525">
            <a:noFill/>
            <a:headEnd/>
            <a:tailEnd/>
          </a:ln>
        </p:spPr>
      </p:pic>
    </p:spTree>
    <p:extLst>
      <p:ext uri="{BB962C8B-B14F-4D97-AF65-F5344CB8AC3E}">
        <p14:creationId xmlns:p14="http://schemas.microsoft.com/office/powerpoint/2010/main" val="7273170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908591147"/>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D5964654-C71B-3239-18E4-A08B32C50B36}"/>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65FC310-CC76-F4E0-C154-ACA410919D9D}"/>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28</a:t>
            </a:r>
            <a:endParaRPr lang="fr-FR" b="1" dirty="0"/>
          </a:p>
        </p:txBody>
      </p:sp>
      <p:sp>
        <p:nvSpPr>
          <p:cNvPr id="5" name="ZoneTexte 4">
            <a:extLst>
              <a:ext uri="{FF2B5EF4-FFF2-40B4-BE49-F238E27FC236}">
                <a16:creationId xmlns="" xmlns:a16="http://schemas.microsoft.com/office/drawing/2014/main" id="{B4578FB9-D4C5-C7FD-1CCA-E33389F91018}"/>
              </a:ext>
            </a:extLst>
          </p:cNvPr>
          <p:cNvSpPr txBox="1"/>
          <p:nvPr/>
        </p:nvSpPr>
        <p:spPr>
          <a:xfrm>
            <a:off x="554178" y="987403"/>
            <a:ext cx="9679711" cy="4423647"/>
          </a:xfrm>
          <a:prstGeom prst="rect">
            <a:avLst/>
          </a:prstGeom>
          <a:noFill/>
        </p:spPr>
        <p:txBody>
          <a:bodyPr wrap="square">
            <a:spAutoFit/>
          </a:bodyPr>
          <a:lstStyle/>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Exemple classique d'EDO </a:t>
            </a:r>
          </a:p>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 </a:t>
            </a:r>
            <a:r>
              <a:rPr lang="fr-FR" sz="28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Modèle de Lorenz </a:t>
            </a:r>
            <a:endParaRPr lang="fr-FR" sz="2800" b="1" kern="100" dirty="0">
              <a:latin typeface="Tw Cen MT" panose="020B0602020104020603"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    </a:t>
            </a:r>
            <a:r>
              <a:rPr lang="fr-FR" sz="2800" kern="100" dirty="0">
                <a:latin typeface="Tw Cen MT" panose="020B0602020104020603" pitchFamily="34" charset="0"/>
                <a:ea typeface="Calibri" panose="020F0502020204030204" pitchFamily="34" charset="0"/>
                <a:cs typeface="Calibri" panose="020F0502020204030204" pitchFamily="34" charset="0"/>
              </a:rPr>
              <a:t>Le modèle de Lorenz est un système d'équations différentielles qui décrit le comportement d'un fluide convectif. Ce modèle a des solutions chaotiques sensibles aux conditions initiales, ce qui en fait un exemple classique de complexité dans les systèmes dynamiques. On résout ce modèle numériquement et on étudie ses propriétés dynamiques pour mieux comprendre le comportement du système.</a:t>
            </a:r>
          </a:p>
        </p:txBody>
      </p:sp>
    </p:spTree>
    <p:extLst>
      <p:ext uri="{BB962C8B-B14F-4D97-AF65-F5344CB8AC3E}">
        <p14:creationId xmlns:p14="http://schemas.microsoft.com/office/powerpoint/2010/main" val="9557831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D5964654-C71B-3239-18E4-A08B32C50B36}"/>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65FC310-CC76-F4E0-C154-ACA410919D9D}"/>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29</a:t>
            </a:r>
            <a:endParaRPr lang="fr-FR" b="1" dirty="0"/>
          </a:p>
        </p:txBody>
      </p:sp>
      <p:sp>
        <p:nvSpPr>
          <p:cNvPr id="5" name="ZoneTexte 4">
            <a:extLst>
              <a:ext uri="{FF2B5EF4-FFF2-40B4-BE49-F238E27FC236}">
                <a16:creationId xmlns="" xmlns:a16="http://schemas.microsoft.com/office/drawing/2014/main" id="{B4578FB9-D4C5-C7FD-1CCA-E33389F91018}"/>
              </a:ext>
            </a:extLst>
          </p:cNvPr>
          <p:cNvSpPr txBox="1"/>
          <p:nvPr/>
        </p:nvSpPr>
        <p:spPr>
          <a:xfrm>
            <a:off x="554179" y="788174"/>
            <a:ext cx="9679711" cy="1657505"/>
          </a:xfrm>
          <a:prstGeom prst="rect">
            <a:avLst/>
          </a:prstGeom>
          <a:noFill/>
        </p:spPr>
        <p:txBody>
          <a:bodyPr wrap="square">
            <a:spAutoFit/>
          </a:bodyPr>
          <a:lstStyle/>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Exemple classique d'EDO </a:t>
            </a:r>
          </a:p>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 </a:t>
            </a:r>
            <a:r>
              <a:rPr lang="fr-FR" sz="28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Modèle de Lorenz </a:t>
            </a:r>
            <a:endParaRPr lang="fr-FR" sz="2800" b="1" kern="100" dirty="0">
              <a:latin typeface="Tw Cen MT" panose="020B0602020104020603" pitchFamily="34" charset="0"/>
              <a:ea typeface="Calibri" panose="020F0502020204030204" pitchFamily="34" charset="0"/>
              <a:cs typeface="Calibri" panose="020F0502020204030204" pitchFamily="34" charset="0"/>
            </a:endParaRPr>
          </a:p>
          <a:p>
            <a:pPr marL="342900" lvl="0" indent="-342900" algn="just">
              <a:lnSpc>
                <a:spcPct val="107000"/>
              </a:lnSpc>
              <a:spcAft>
                <a:spcPts val="800"/>
              </a:spcAft>
              <a:tabLst>
                <a:tab pos="457200" algn="l"/>
              </a:tabLst>
            </a:pPr>
            <a:r>
              <a:rPr lang="fr-FR" sz="2800" b="1" kern="100" dirty="0">
                <a:latin typeface="Tw Cen MT" panose="020B0602020104020603" pitchFamily="34" charset="0"/>
                <a:ea typeface="Calibri" panose="020F0502020204030204" pitchFamily="34" charset="0"/>
                <a:cs typeface="Calibri" panose="020F0502020204030204" pitchFamily="34" charset="0"/>
              </a:rPr>
              <a:t>    </a:t>
            </a:r>
            <a:endParaRPr lang="fr-FR" sz="2800" kern="100" dirty="0">
              <a:latin typeface="Tw Cen MT" panose="020B0602020104020603" pitchFamily="34" charset="0"/>
              <a:ea typeface="Calibri" panose="020F0502020204030204" pitchFamily="34" charset="0"/>
              <a:cs typeface="Calibri" panose="020F0502020204030204" pitchFamily="34" charset="0"/>
            </a:endParaRPr>
          </a:p>
        </p:txBody>
      </p:sp>
      <p:pic>
        <p:nvPicPr>
          <p:cNvPr id="7" name="Image 6">
            <a:extLst>
              <a:ext uri="{FF2B5EF4-FFF2-40B4-BE49-F238E27FC236}">
                <a16:creationId xmlns="" xmlns:a16="http://schemas.microsoft.com/office/drawing/2014/main" id="{597DF40D-C902-22E2-A216-DD2C5A7CED13}"/>
              </a:ext>
            </a:extLst>
          </p:cNvPr>
          <p:cNvPicPr>
            <a:picLocks noChangeAspect="1"/>
          </p:cNvPicPr>
          <p:nvPr/>
        </p:nvPicPr>
        <p:blipFill>
          <a:blip r:embed="rId8"/>
          <a:stretch>
            <a:fillRect/>
          </a:stretch>
        </p:blipFill>
        <p:spPr>
          <a:xfrm>
            <a:off x="2166300" y="1935490"/>
            <a:ext cx="9679711" cy="2266655"/>
          </a:xfrm>
          <a:prstGeom prst="rect">
            <a:avLst/>
          </a:prstGeom>
        </p:spPr>
      </p:pic>
      <p:pic>
        <p:nvPicPr>
          <p:cNvPr id="10" name="Image 9">
            <a:extLst>
              <a:ext uri="{FF2B5EF4-FFF2-40B4-BE49-F238E27FC236}">
                <a16:creationId xmlns="" xmlns:a16="http://schemas.microsoft.com/office/drawing/2014/main" id="{242601F7-9607-5198-9659-5CB528850D27}"/>
              </a:ext>
            </a:extLst>
          </p:cNvPr>
          <p:cNvPicPr>
            <a:picLocks noChangeAspect="1"/>
          </p:cNvPicPr>
          <p:nvPr/>
        </p:nvPicPr>
        <p:blipFill>
          <a:blip r:embed="rId9"/>
          <a:stretch>
            <a:fillRect/>
          </a:stretch>
        </p:blipFill>
        <p:spPr>
          <a:xfrm>
            <a:off x="7006155" y="4138151"/>
            <a:ext cx="4441946" cy="857370"/>
          </a:xfrm>
          <a:prstGeom prst="rect">
            <a:avLst/>
          </a:prstGeom>
        </p:spPr>
      </p:pic>
      <p:sp>
        <p:nvSpPr>
          <p:cNvPr id="4" name="ZoneTexte 3">
            <a:extLst>
              <a:ext uri="{FF2B5EF4-FFF2-40B4-BE49-F238E27FC236}">
                <a16:creationId xmlns="" xmlns:a16="http://schemas.microsoft.com/office/drawing/2014/main" id="{6169A6A8-0589-FBCC-A1EE-4C371AFE5914}"/>
              </a:ext>
            </a:extLst>
          </p:cNvPr>
          <p:cNvSpPr txBox="1"/>
          <p:nvPr/>
        </p:nvSpPr>
        <p:spPr>
          <a:xfrm>
            <a:off x="827902" y="2445679"/>
            <a:ext cx="4739125" cy="4098558"/>
          </a:xfrm>
          <a:prstGeom prst="rect">
            <a:avLst/>
          </a:prstGeom>
          <a:noFill/>
        </p:spPr>
        <p:txBody>
          <a:bodyPr wrap="square" rtlCol="0">
            <a:spAutoFit/>
          </a:bodyPr>
          <a:lstStyle/>
          <a:p>
            <a:pPr latinLnBrk="1">
              <a:spcAft>
                <a:spcPts val="1000"/>
              </a:spcAft>
            </a:pPr>
            <a:r>
              <a:rPr lang="fr-SN" sz="12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Application de la fonction système à chaque valeur de z et formatage des résultats</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2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resultats</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apply</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(Z, </a:t>
            </a:r>
            <a:r>
              <a:rPr lang="fr-SN" sz="12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MARGIN =</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FUN =</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system, </a:t>
            </a:r>
            <a:r>
              <a:rPr lang="fr-SN" sz="12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 =</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 </a:t>
            </a:r>
            <a:r>
              <a:rPr lang="fr-SN" sz="12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B =</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B)</a:t>
            </a:r>
            <a:b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2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resultats_format</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as.matrix</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resultats</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dimnames</a:t>
            </a:r>
            <a:r>
              <a:rPr lang="fr-SN" sz="12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list</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NULL</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2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"y"</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2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"z"</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2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Affichage des résultats</a:t>
            </a: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2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resultats_format</a:t>
            </a:r>
            <a:endParaRPr lang="fr-SN" sz="1200" dirty="0">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[,2] [,3]</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  18.0000000  12.0000000  -20</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[2,]  17.1666667  11.3333333  -19</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[3,]  16.3333333  10.6666667  -18</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[4,]  15.5000000  10.0000000  -17</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[5,]  14.6666667   9.3333333  -16</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[6,]  13.8333333   8.6666667  -15</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[7,]  13.0000000   8.0000000  -14</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[8,]  12.1666667   7.3333333  -13</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[9,]  11.3333333   6.6666667  -12</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r>
              <a:rPr lang="fr-SN" sz="12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[10,]  10.5000000   6.0000000  -11</a:t>
            </a:r>
            <a:r>
              <a:rPr lang="fr-SN" sz="1200" dirty="0">
                <a:effectLst/>
                <a:latin typeface="Cambria" panose="02040503050406030204" pitchFamily="18" charset="0"/>
                <a:ea typeface="Cambria" panose="02040503050406030204" pitchFamily="18" charset="0"/>
                <a:cs typeface="Times New Roman" panose="02020603050405020304" pitchFamily="18" charset="0"/>
              </a:rPr>
              <a:t/>
            </a:r>
            <a:br>
              <a:rPr lang="fr-SN" sz="1200" dirty="0">
                <a:effectLst/>
                <a:latin typeface="Cambria" panose="02040503050406030204" pitchFamily="18" charset="0"/>
                <a:ea typeface="Cambria" panose="02040503050406030204" pitchFamily="18" charset="0"/>
                <a:cs typeface="Times New Roman" panose="02020603050405020304" pitchFamily="18" charset="0"/>
              </a:rPr>
            </a:br>
            <a:endParaRPr lang="fr-SN" sz="1200" dirty="0"/>
          </a:p>
        </p:txBody>
      </p:sp>
    </p:spTree>
    <p:extLst>
      <p:ext uri="{BB962C8B-B14F-4D97-AF65-F5344CB8AC3E}">
        <p14:creationId xmlns:p14="http://schemas.microsoft.com/office/powerpoint/2010/main" val="3043349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458518862"/>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27E29007-70BE-2C66-807A-0D3FD5B3BCAC}"/>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55E0F80E-2769-CF7A-0EE9-7629D10BFAEC}"/>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3</a:t>
            </a:r>
          </a:p>
        </p:txBody>
      </p:sp>
      <p:sp>
        <p:nvSpPr>
          <p:cNvPr id="3" name="ZoneTexte 2"/>
          <p:cNvSpPr txBox="1"/>
          <p:nvPr/>
        </p:nvSpPr>
        <p:spPr>
          <a:xfrm>
            <a:off x="193964" y="796450"/>
            <a:ext cx="4165600" cy="4708981"/>
          </a:xfrm>
          <a:prstGeom prst="rect">
            <a:avLst/>
          </a:prstGeom>
          <a:noFill/>
        </p:spPr>
        <p:txBody>
          <a:bodyPr wrap="square" rtlCol="0">
            <a:spAutoFit/>
          </a:bodyPr>
          <a:lstStyle/>
          <a:p>
            <a:pPr algn="just"/>
            <a:r>
              <a:rPr lang="fr-FR" sz="2000" dirty="0">
                <a:latin typeface="Century Schoolbook" panose="02040604050505020304" pitchFamily="18" charset="0"/>
              </a:rPr>
              <a:t>De nos jours, les problèmes d'optimisation sont omniprésents et font partie intégrante de notre vie quotidienne. Prenons l'exemple simple d'une personne ayant très faim et disposant de 600 francs CFA seulement. Son premier dilemme sera de choisir entre acheter un plat de Tchèp ou une Pizza. Doit-elle privilégier le Tchèp en choisissant la pizza ? Ce choix, bien que simple, implique une réflexion inconsciente sur l'optimisation des ressources disponibles. </a:t>
            </a:r>
          </a:p>
        </p:txBody>
      </p:sp>
      <p:pic>
        <p:nvPicPr>
          <p:cNvPr id="3074" name="Picture 2" descr="Homemade Pizza Recipe: How to Make I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67788" y="1491043"/>
            <a:ext cx="2807854" cy="2814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Tchep au poulet | OPENMOI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0819" y="1721264"/>
            <a:ext cx="2982884" cy="25843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7416800" y="2126172"/>
            <a:ext cx="415636" cy="1631216"/>
          </a:xfrm>
          <a:prstGeom prst="rect">
            <a:avLst/>
          </a:prstGeom>
          <a:noFill/>
        </p:spPr>
        <p:txBody>
          <a:bodyPr wrap="square" rtlCol="0">
            <a:spAutoFit/>
          </a:bodyPr>
          <a:lstStyle/>
          <a:p>
            <a:r>
              <a:rPr lang="fr-FR" sz="10000" b="1" dirty="0">
                <a:solidFill>
                  <a:srgbClr val="00B0F0"/>
                </a:solidFill>
              </a:rPr>
              <a:t>?</a:t>
            </a:r>
          </a:p>
        </p:txBody>
      </p:sp>
    </p:spTree>
    <p:extLst>
      <p:ext uri="{BB962C8B-B14F-4D97-AF65-F5344CB8AC3E}">
        <p14:creationId xmlns:p14="http://schemas.microsoft.com/office/powerpoint/2010/main" val="37835580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4275818233"/>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448507C2-614F-6FB0-4312-49E8DC960679}"/>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800C94E9-FD86-DD62-A27C-E5EEF54D668E}"/>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30</a:t>
            </a:r>
            <a:endParaRPr lang="fr-FR" b="1" dirty="0"/>
          </a:p>
        </p:txBody>
      </p:sp>
      <p:sp>
        <p:nvSpPr>
          <p:cNvPr id="3" name="ZoneTexte 2"/>
          <p:cNvSpPr txBox="1"/>
          <p:nvPr/>
        </p:nvSpPr>
        <p:spPr>
          <a:xfrm>
            <a:off x="2411436" y="758281"/>
            <a:ext cx="6417932" cy="400110"/>
          </a:xfrm>
          <a:prstGeom prst="rect">
            <a:avLst/>
          </a:prstGeom>
          <a:noFill/>
        </p:spPr>
        <p:txBody>
          <a:bodyPr wrap="square" rtlCol="0">
            <a:spAutoFit/>
          </a:bodyPr>
          <a:lstStyle/>
          <a:p>
            <a:pPr algn="ctr"/>
            <a:r>
              <a:rPr lang="fr-FR" sz="2000" b="1" dirty="0"/>
              <a:t>Exemple1:</a:t>
            </a:r>
            <a:r>
              <a:rPr lang="fr-FR" sz="2000" b="0" i="0" dirty="0">
                <a:solidFill>
                  <a:srgbClr val="00000A"/>
                </a:solidFill>
                <a:effectLst/>
                <a:latin typeface="TimesNewRomanPSMT"/>
              </a:rPr>
              <a:t>  cas du programme simplex: Production de papier</a:t>
            </a:r>
            <a:endParaRPr lang="fr-FR" sz="2000" dirty="0"/>
          </a:p>
        </p:txBody>
      </p:sp>
      <p:pic>
        <p:nvPicPr>
          <p:cNvPr id="5" name="Image 4">
            <a:extLst>
              <a:ext uri="{FF2B5EF4-FFF2-40B4-BE49-F238E27FC236}">
                <a16:creationId xmlns="" xmlns:a16="http://schemas.microsoft.com/office/drawing/2014/main" id="{CDF2840F-87E2-BBE4-7D54-6CC30A62628E}"/>
              </a:ext>
            </a:extLst>
          </p:cNvPr>
          <p:cNvPicPr>
            <a:picLocks noChangeAspect="1"/>
          </p:cNvPicPr>
          <p:nvPr/>
        </p:nvPicPr>
        <p:blipFill>
          <a:blip r:embed="rId8"/>
          <a:stretch>
            <a:fillRect/>
          </a:stretch>
        </p:blipFill>
        <p:spPr>
          <a:xfrm>
            <a:off x="942256" y="1396181"/>
            <a:ext cx="9019315" cy="4444179"/>
          </a:xfrm>
          <a:prstGeom prst="rect">
            <a:avLst/>
          </a:prstGeom>
        </p:spPr>
      </p:pic>
    </p:spTree>
    <p:extLst>
      <p:ext uri="{BB962C8B-B14F-4D97-AF65-F5344CB8AC3E}">
        <p14:creationId xmlns:p14="http://schemas.microsoft.com/office/powerpoint/2010/main" val="19374907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a:extLst>
              <a:ext uri="{FF2B5EF4-FFF2-40B4-BE49-F238E27FC236}">
                <a16:creationId xmlns="" xmlns:a16="http://schemas.microsoft.com/office/drawing/2014/main" id="{33839F4F-9F77-D073-704E-B8116B94A060}"/>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A55F37ED-C490-1857-A09C-3425DC9B11FD}"/>
              </a:ext>
            </a:extLst>
          </p:cNvPr>
          <p:cNvSpPr>
            <a:spLocks noGrp="1"/>
          </p:cNvSpPr>
          <p:nvPr>
            <p:ph type="ftr" sz="quarter" idx="11"/>
          </p:nvPr>
        </p:nvSpPr>
        <p:spPr/>
        <p:txBody>
          <a:bodyPr/>
          <a:lstStyle/>
          <a:p>
            <a:r>
              <a:rPr lang="fr-FR"/>
              <a:t>Résolution des équations non linéaires (Optimisation) avec le Logiciel R</a:t>
            </a:r>
          </a:p>
        </p:txBody>
      </p:sp>
      <p:sp>
        <p:nvSpPr>
          <p:cNvPr id="3" name="Espace réservé du numéro de diapositive 2">
            <a:extLst>
              <a:ext uri="{FF2B5EF4-FFF2-40B4-BE49-F238E27FC236}">
                <a16:creationId xmlns="" xmlns:a16="http://schemas.microsoft.com/office/drawing/2014/main" id="{463CD9E5-EF97-DD29-7C43-4175221FE5F6}"/>
              </a:ext>
            </a:extLst>
          </p:cNvPr>
          <p:cNvSpPr>
            <a:spLocks noGrp="1"/>
          </p:cNvSpPr>
          <p:nvPr>
            <p:ph type="sldNum" sz="quarter" idx="12"/>
          </p:nvPr>
        </p:nvSpPr>
        <p:spPr/>
        <p:txBody>
          <a:bodyPr/>
          <a:lstStyle/>
          <a:p>
            <a:r>
              <a:rPr lang="fr-FR" b="1" dirty="0" smtClean="0"/>
              <a:t>31</a:t>
            </a:r>
            <a:endParaRPr lang="fr-FR" b="1" dirty="0"/>
          </a:p>
        </p:txBody>
      </p:sp>
      <p:pic>
        <p:nvPicPr>
          <p:cNvPr id="5" name="Image 4">
            <a:extLst>
              <a:ext uri="{FF2B5EF4-FFF2-40B4-BE49-F238E27FC236}">
                <a16:creationId xmlns="" xmlns:a16="http://schemas.microsoft.com/office/drawing/2014/main" id="{24C272FA-331E-95E3-A0E4-5D3B49CD2045}"/>
              </a:ext>
            </a:extLst>
          </p:cNvPr>
          <p:cNvPicPr>
            <a:picLocks noChangeAspect="1"/>
          </p:cNvPicPr>
          <p:nvPr/>
        </p:nvPicPr>
        <p:blipFill>
          <a:blip r:embed="rId2"/>
          <a:stretch>
            <a:fillRect/>
          </a:stretch>
        </p:blipFill>
        <p:spPr>
          <a:xfrm>
            <a:off x="793548" y="491613"/>
            <a:ext cx="9353342" cy="4414684"/>
          </a:xfrm>
          <a:prstGeom prst="rect">
            <a:avLst/>
          </a:prstGeom>
        </p:spPr>
      </p:pic>
    </p:spTree>
    <p:extLst>
      <p:ext uri="{BB962C8B-B14F-4D97-AF65-F5344CB8AC3E}">
        <p14:creationId xmlns:p14="http://schemas.microsoft.com/office/powerpoint/2010/main" val="3921437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a:extLst>
              <a:ext uri="{FF2B5EF4-FFF2-40B4-BE49-F238E27FC236}">
                <a16:creationId xmlns="" xmlns:a16="http://schemas.microsoft.com/office/drawing/2014/main" id="{C4B53D52-A395-7D34-8B4D-482C8752180C}"/>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A4FF84A5-161B-1596-181F-BD7D66D326E9}"/>
              </a:ext>
            </a:extLst>
          </p:cNvPr>
          <p:cNvSpPr>
            <a:spLocks noGrp="1"/>
          </p:cNvSpPr>
          <p:nvPr>
            <p:ph type="ftr" sz="quarter" idx="11"/>
          </p:nvPr>
        </p:nvSpPr>
        <p:spPr/>
        <p:txBody>
          <a:bodyPr/>
          <a:lstStyle/>
          <a:p>
            <a:r>
              <a:rPr lang="fr-FR"/>
              <a:t>Résolution des équations non linéaires (Optimisation) avec le Logiciel R</a:t>
            </a:r>
          </a:p>
        </p:txBody>
      </p:sp>
      <p:sp>
        <p:nvSpPr>
          <p:cNvPr id="3" name="Espace réservé du numéro de diapositive 2">
            <a:extLst>
              <a:ext uri="{FF2B5EF4-FFF2-40B4-BE49-F238E27FC236}">
                <a16:creationId xmlns="" xmlns:a16="http://schemas.microsoft.com/office/drawing/2014/main" id="{463CD9E5-EF97-DD29-7C43-4175221FE5F6}"/>
              </a:ext>
            </a:extLst>
          </p:cNvPr>
          <p:cNvSpPr>
            <a:spLocks noGrp="1"/>
          </p:cNvSpPr>
          <p:nvPr>
            <p:ph type="sldNum" sz="quarter" idx="12"/>
          </p:nvPr>
        </p:nvSpPr>
        <p:spPr/>
        <p:txBody>
          <a:bodyPr/>
          <a:lstStyle/>
          <a:p>
            <a:fld id="{26E2FF18-CB60-4DC0-9334-4D318487F9D7}" type="slidenum">
              <a:rPr lang="fr-FR" b="1" smtClean="0"/>
              <a:t>32</a:t>
            </a:fld>
            <a:endParaRPr lang="fr-FR" b="1" dirty="0"/>
          </a:p>
        </p:txBody>
      </p:sp>
      <p:pic>
        <p:nvPicPr>
          <p:cNvPr id="6" name="Image 5">
            <a:extLst>
              <a:ext uri="{FF2B5EF4-FFF2-40B4-BE49-F238E27FC236}">
                <a16:creationId xmlns="" xmlns:a16="http://schemas.microsoft.com/office/drawing/2014/main" id="{801D8CF0-E784-0A10-307A-16E39406CD29}"/>
              </a:ext>
            </a:extLst>
          </p:cNvPr>
          <p:cNvPicPr>
            <a:picLocks noChangeAspect="1"/>
          </p:cNvPicPr>
          <p:nvPr/>
        </p:nvPicPr>
        <p:blipFill>
          <a:blip r:embed="rId2"/>
          <a:stretch>
            <a:fillRect/>
          </a:stretch>
        </p:blipFill>
        <p:spPr>
          <a:xfrm>
            <a:off x="185620" y="295729"/>
            <a:ext cx="10009239" cy="4825181"/>
          </a:xfrm>
          <a:prstGeom prst="rect">
            <a:avLst/>
          </a:prstGeom>
        </p:spPr>
      </p:pic>
    </p:spTree>
    <p:extLst>
      <p:ext uri="{BB962C8B-B14F-4D97-AF65-F5344CB8AC3E}">
        <p14:creationId xmlns:p14="http://schemas.microsoft.com/office/powerpoint/2010/main" val="1993010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e la date 7">
            <a:extLst>
              <a:ext uri="{FF2B5EF4-FFF2-40B4-BE49-F238E27FC236}">
                <a16:creationId xmlns="" xmlns:a16="http://schemas.microsoft.com/office/drawing/2014/main" id="{91C5EC9C-3D1A-3983-3795-D6ECA8E7CF28}"/>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30A0E880-2A39-309D-4336-40BD1A02CCE9}"/>
              </a:ext>
            </a:extLst>
          </p:cNvPr>
          <p:cNvSpPr>
            <a:spLocks noGrp="1"/>
          </p:cNvSpPr>
          <p:nvPr>
            <p:ph type="ftr" sz="quarter" idx="11"/>
          </p:nvPr>
        </p:nvSpPr>
        <p:spPr/>
        <p:txBody>
          <a:bodyPr/>
          <a:lstStyle/>
          <a:p>
            <a:r>
              <a:rPr lang="fr-FR"/>
              <a:t>Résolution des équations non linéaires (Optimisation) avec le Logiciel R</a:t>
            </a:r>
          </a:p>
        </p:txBody>
      </p:sp>
      <p:sp>
        <p:nvSpPr>
          <p:cNvPr id="3" name="Espace réservé du numéro de diapositive 2">
            <a:extLst>
              <a:ext uri="{FF2B5EF4-FFF2-40B4-BE49-F238E27FC236}">
                <a16:creationId xmlns="" xmlns:a16="http://schemas.microsoft.com/office/drawing/2014/main" id="{463CD9E5-EF97-DD29-7C43-4175221FE5F6}"/>
              </a:ext>
            </a:extLst>
          </p:cNvPr>
          <p:cNvSpPr>
            <a:spLocks noGrp="1"/>
          </p:cNvSpPr>
          <p:nvPr>
            <p:ph type="sldNum" sz="quarter" idx="12"/>
          </p:nvPr>
        </p:nvSpPr>
        <p:spPr/>
        <p:txBody>
          <a:bodyPr/>
          <a:lstStyle/>
          <a:p>
            <a:fld id="{26E2FF18-CB60-4DC0-9334-4D318487F9D7}" type="slidenum">
              <a:rPr lang="fr-FR" b="1" smtClean="0"/>
              <a:t>33</a:t>
            </a:fld>
            <a:endParaRPr lang="fr-FR" b="1" dirty="0"/>
          </a:p>
        </p:txBody>
      </p:sp>
      <p:pic>
        <p:nvPicPr>
          <p:cNvPr id="5" name="Image 4">
            <a:extLst>
              <a:ext uri="{FF2B5EF4-FFF2-40B4-BE49-F238E27FC236}">
                <a16:creationId xmlns="" xmlns:a16="http://schemas.microsoft.com/office/drawing/2014/main" id="{5EB6272F-8730-FE6F-60E6-8D5456FC89C8}"/>
              </a:ext>
            </a:extLst>
          </p:cNvPr>
          <p:cNvPicPr>
            <a:picLocks noChangeAspect="1"/>
          </p:cNvPicPr>
          <p:nvPr/>
        </p:nvPicPr>
        <p:blipFill>
          <a:blip r:embed="rId2"/>
          <a:stretch>
            <a:fillRect/>
          </a:stretch>
        </p:blipFill>
        <p:spPr>
          <a:xfrm>
            <a:off x="7318889" y="3241119"/>
            <a:ext cx="3334215" cy="1171739"/>
          </a:xfrm>
          <a:prstGeom prst="rect">
            <a:avLst/>
          </a:prstGeom>
        </p:spPr>
      </p:pic>
      <p:sp>
        <p:nvSpPr>
          <p:cNvPr id="7" name="ZoneTexte 6">
            <a:extLst>
              <a:ext uri="{FF2B5EF4-FFF2-40B4-BE49-F238E27FC236}">
                <a16:creationId xmlns="" xmlns:a16="http://schemas.microsoft.com/office/drawing/2014/main" id="{804397BD-C067-378A-6F02-FDCE3BF42EF9}"/>
              </a:ext>
            </a:extLst>
          </p:cNvPr>
          <p:cNvSpPr txBox="1"/>
          <p:nvPr/>
        </p:nvSpPr>
        <p:spPr>
          <a:xfrm>
            <a:off x="7318889" y="2763070"/>
            <a:ext cx="2787046" cy="307777"/>
          </a:xfrm>
          <a:prstGeom prst="rect">
            <a:avLst/>
          </a:prstGeom>
          <a:noFill/>
        </p:spPr>
        <p:txBody>
          <a:bodyPr wrap="square" rtlCol="0">
            <a:spAutoFit/>
          </a:bodyPr>
          <a:lstStyle/>
          <a:p>
            <a:r>
              <a:rPr lang="fr-FR" sz="1400" dirty="0">
                <a:solidFill>
                  <a:srgbClr val="5947FF"/>
                </a:solidFill>
              </a:rPr>
              <a:t>c</a:t>
            </a:r>
            <a:r>
              <a:rPr lang="aa-ET" sz="1400" dirty="0">
                <a:solidFill>
                  <a:srgbClr val="5947FF"/>
                </a:solidFill>
              </a:rPr>
              <a:t>omme sortie de code on a: </a:t>
            </a:r>
            <a:endParaRPr lang="fr-FR" sz="1400" dirty="0">
              <a:solidFill>
                <a:srgbClr val="5947FF"/>
              </a:solidFill>
            </a:endParaRPr>
          </a:p>
        </p:txBody>
      </p:sp>
      <p:pic>
        <p:nvPicPr>
          <p:cNvPr id="9" name="Image 8">
            <a:extLst>
              <a:ext uri="{FF2B5EF4-FFF2-40B4-BE49-F238E27FC236}">
                <a16:creationId xmlns="" xmlns:a16="http://schemas.microsoft.com/office/drawing/2014/main" id="{60C2C7BE-4234-4465-406D-E1AADFF27114}"/>
              </a:ext>
            </a:extLst>
          </p:cNvPr>
          <p:cNvPicPr>
            <a:picLocks noChangeAspect="1"/>
          </p:cNvPicPr>
          <p:nvPr/>
        </p:nvPicPr>
        <p:blipFill>
          <a:blip r:embed="rId3"/>
          <a:stretch>
            <a:fillRect/>
          </a:stretch>
        </p:blipFill>
        <p:spPr>
          <a:xfrm>
            <a:off x="7399462" y="5077133"/>
            <a:ext cx="3633901" cy="457264"/>
          </a:xfrm>
          <a:prstGeom prst="rect">
            <a:avLst/>
          </a:prstGeom>
        </p:spPr>
      </p:pic>
      <p:sp>
        <p:nvSpPr>
          <p:cNvPr id="10" name="ZoneTexte 9">
            <a:extLst>
              <a:ext uri="{FF2B5EF4-FFF2-40B4-BE49-F238E27FC236}">
                <a16:creationId xmlns="" xmlns:a16="http://schemas.microsoft.com/office/drawing/2014/main" id="{F8247453-8797-6BBD-F689-51FAD6CF6797}"/>
              </a:ext>
            </a:extLst>
          </p:cNvPr>
          <p:cNvSpPr txBox="1"/>
          <p:nvPr/>
        </p:nvSpPr>
        <p:spPr>
          <a:xfrm>
            <a:off x="7221927" y="4531691"/>
            <a:ext cx="5121943" cy="307777"/>
          </a:xfrm>
          <a:prstGeom prst="rect">
            <a:avLst/>
          </a:prstGeom>
          <a:noFill/>
        </p:spPr>
        <p:txBody>
          <a:bodyPr wrap="square" rtlCol="0">
            <a:spAutoFit/>
          </a:bodyPr>
          <a:lstStyle/>
          <a:p>
            <a:r>
              <a:rPr lang="fr-FR" sz="1400" dirty="0">
                <a:solidFill>
                  <a:srgbClr val="5947FF"/>
                </a:solidFill>
              </a:rPr>
              <a:t>L</a:t>
            </a:r>
            <a:r>
              <a:rPr lang="aa-ET" sz="1400" dirty="0">
                <a:solidFill>
                  <a:srgbClr val="5947FF"/>
                </a:solidFill>
              </a:rPr>
              <a:t>a fonction objectif est donnée par:</a:t>
            </a:r>
            <a:endParaRPr lang="fr-FR" sz="1400" dirty="0">
              <a:solidFill>
                <a:srgbClr val="5947FF"/>
              </a:solidFill>
            </a:endParaRPr>
          </a:p>
        </p:txBody>
      </p:sp>
      <p:sp>
        <p:nvSpPr>
          <p:cNvPr id="2" name="ZoneTexte 1">
            <a:extLst>
              <a:ext uri="{FF2B5EF4-FFF2-40B4-BE49-F238E27FC236}">
                <a16:creationId xmlns="" xmlns:a16="http://schemas.microsoft.com/office/drawing/2014/main" id="{F850F54F-6A60-6CC2-B3AF-DA4EFC6063CC}"/>
              </a:ext>
            </a:extLst>
          </p:cNvPr>
          <p:cNvSpPr txBox="1"/>
          <p:nvPr/>
        </p:nvSpPr>
        <p:spPr>
          <a:xfrm>
            <a:off x="561111" y="295729"/>
            <a:ext cx="5121944" cy="5550237"/>
          </a:xfrm>
          <a:prstGeom prst="rect">
            <a:avLst/>
          </a:prstGeom>
          <a:noFill/>
        </p:spPr>
        <p:txBody>
          <a:bodyPr wrap="square" rtlCol="0">
            <a:spAutoFit/>
          </a:bodyPr>
          <a:lstStyle/>
          <a:p>
            <a:pPr latinLnBrk="1">
              <a:spcAft>
                <a:spcPts val="1000"/>
              </a:spcAft>
            </a:pP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Définir la fonction objective et les contraintes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obj</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900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500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matrix</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75</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15</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Contrainte 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Contrainte 2</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75</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Contrainte 3</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Contrainte 4</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nrow</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9</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byrow</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TRUE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dir</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"&gt;="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rhs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800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2000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500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5</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5</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3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a:p>
            <a:pPr>
              <a:spcBef>
                <a:spcPts val="1000"/>
              </a:spcBef>
            </a:pPr>
            <a:r>
              <a:rPr lang="fr-SN" sz="13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Résoudre programme linéaire</a:t>
            </a:r>
          </a:p>
          <a:p>
            <a:pPr latinLnBrk="1">
              <a:spcAft>
                <a:spcPts val="1000"/>
              </a:spcAft>
            </a:pP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lp</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direction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"max"</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objective.in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obj</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const.mat</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mat,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const.dir</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dir</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const.rhs</a:t>
            </a:r>
            <a:r>
              <a:rPr lang="fr-SN" sz="1300"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rhs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i="1" dirty="0">
                <a:solidFill>
                  <a:srgbClr val="8F5902"/>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Afficher les quantités optimales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if</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b="1" dirty="0" err="1">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status</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0</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paste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"x1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b="1" dirty="0" err="1">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1</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paste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"x2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b="1" dirty="0" err="1">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2</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paste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"x3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b="1" dirty="0" err="1">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3</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b="1" dirty="0">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paste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"x4 ="</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result</a:t>
            </a:r>
            <a:r>
              <a:rPr lang="fr-SN" sz="1300" b="1" dirty="0" err="1">
                <a:solidFill>
                  <a:srgbClr val="CE5C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err="1">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solution</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0000CF"/>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4</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else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b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b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  </a:t>
            </a:r>
            <a:r>
              <a:rPr lang="fr-SN" sz="1300" b="1" dirty="0" err="1">
                <a:solidFill>
                  <a:srgbClr val="204A87"/>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print</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r>
              <a:rPr lang="fr-SN" sz="1300" dirty="0">
                <a:solidFill>
                  <a:srgbClr val="4E9A06"/>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"Aucune solution optimale trouvée."</a:t>
            </a:r>
            <a:r>
              <a:rPr lang="fr-SN" sz="1300" dirty="0">
                <a:solidFill>
                  <a:srgbClr val="000000"/>
                </a:solidFill>
                <a:effectLst/>
                <a:highlight>
                  <a:srgbClr val="F8F8F8"/>
                </a:highlight>
                <a:latin typeface="Consolas" panose="020B0609020204030204" pitchFamily="49" charset="0"/>
                <a:ea typeface="Cambria" panose="02040503050406030204" pitchFamily="18" charset="0"/>
                <a:cs typeface="Times New Roman" panose="02020603050405020304" pitchFamily="18" charset="0"/>
              </a:rPr>
              <a:t>)}</a:t>
            </a:r>
            <a:endParaRPr lang="fr-SN" sz="1300" dirty="0">
              <a:effectLst/>
              <a:highlight>
                <a:srgbClr val="F8F8F8"/>
              </a:highligh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17480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3570951344"/>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ED1720B8-904A-B7B4-2D56-035872EEC907}"/>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B54D23FA-7850-D4ED-4BBF-41E90DA66A1F}"/>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latin typeface="Times New Roman" panose="02020603050405020304" pitchFamily="18" charset="0"/>
                <a:cs typeface="Times New Roman" panose="02020603050405020304" pitchFamily="18" charset="0"/>
              </a:rPr>
              <a:t>34</a:t>
            </a:r>
            <a:endParaRPr lang="fr-FR" b="1" dirty="0">
              <a:latin typeface="Times New Roman" panose="02020603050405020304" pitchFamily="18" charset="0"/>
              <a:cs typeface="Times New Roman" panose="02020603050405020304" pitchFamily="18" charset="0"/>
            </a:endParaRPr>
          </a:p>
        </p:txBody>
      </p:sp>
      <p:sp>
        <p:nvSpPr>
          <p:cNvPr id="3" name="ZoneTexte 2"/>
          <p:cNvSpPr txBox="1"/>
          <p:nvPr/>
        </p:nvSpPr>
        <p:spPr>
          <a:xfrm>
            <a:off x="3689925" y="777551"/>
            <a:ext cx="4498109" cy="400110"/>
          </a:xfrm>
          <a:prstGeom prst="rect">
            <a:avLst/>
          </a:prstGeom>
          <a:noFill/>
        </p:spPr>
        <p:txBody>
          <a:bodyPr wrap="square" rtlCol="0">
            <a:spAutoFit/>
          </a:bodyPr>
          <a:lstStyle/>
          <a:p>
            <a:pPr algn="ctr"/>
            <a:r>
              <a:rPr lang="fr-FR" sz="2000" b="1" dirty="0">
                <a:latin typeface="Times New Roman" panose="02020603050405020304" pitchFamily="18" charset="0"/>
                <a:cs typeface="Times New Roman" panose="02020603050405020304" pitchFamily="18" charset="0"/>
              </a:rPr>
              <a:t>Exemple n°2: Allocation de ressources </a:t>
            </a:r>
            <a:endParaRPr lang="fr-FR" sz="20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 xmlns:a16="http://schemas.microsoft.com/office/drawing/2014/main" id="{1360E9EF-6FBE-AE3E-14D8-9F53187E1A73}"/>
              </a:ext>
            </a:extLst>
          </p:cNvPr>
          <p:cNvSpPr txBox="1"/>
          <p:nvPr/>
        </p:nvSpPr>
        <p:spPr>
          <a:xfrm>
            <a:off x="936219" y="1295609"/>
            <a:ext cx="10005520" cy="5047536"/>
          </a:xfrm>
          <a:prstGeom prst="rect">
            <a:avLst/>
          </a:prstGeom>
          <a:noFill/>
        </p:spPr>
        <p:txBody>
          <a:bodyPr wrap="square">
            <a:spAutoFit/>
          </a:bodyPr>
          <a:lstStyle/>
          <a:p>
            <a:pPr algn="just"/>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La répartition équitable des budgets entre les secteurs clés tels que </a:t>
            </a:r>
            <a:r>
              <a:rPr lang="fr-FR" sz="2300" b="1" i="0" dirty="0">
                <a:solidFill>
                  <a:srgbClr val="111111"/>
                </a:solidFill>
                <a:effectLst/>
                <a:highlight>
                  <a:srgbClr val="FFFFFF"/>
                </a:highlight>
                <a:latin typeface="Times New Roman" panose="02020603050405020304" pitchFamily="18" charset="0"/>
                <a:cs typeface="Times New Roman" panose="02020603050405020304" pitchFamily="18" charset="0"/>
              </a:rPr>
              <a:t>l’éducation</a:t>
            </a: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 la </a:t>
            </a:r>
            <a:r>
              <a:rPr lang="fr-FR" sz="2300" b="1" i="0" dirty="0">
                <a:solidFill>
                  <a:srgbClr val="111111"/>
                </a:solidFill>
                <a:effectLst/>
                <a:highlight>
                  <a:srgbClr val="FFFFFF"/>
                </a:highlight>
                <a:latin typeface="Times New Roman" panose="02020603050405020304" pitchFamily="18" charset="0"/>
                <a:cs typeface="Times New Roman" panose="02020603050405020304" pitchFamily="18" charset="0"/>
              </a:rPr>
              <a:t>santé</a:t>
            </a: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fr-FR" sz="2300" b="1" i="0" dirty="0">
                <a:solidFill>
                  <a:srgbClr val="111111"/>
                </a:solidFill>
                <a:effectLst/>
                <a:highlight>
                  <a:srgbClr val="FFFFFF"/>
                </a:highlight>
                <a:latin typeface="Times New Roman" panose="02020603050405020304" pitchFamily="18" charset="0"/>
                <a:cs typeface="Times New Roman" panose="02020603050405020304" pitchFamily="18" charset="0"/>
              </a:rPr>
              <a:t>l’armée</a:t>
            </a: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 et les </a:t>
            </a:r>
            <a:r>
              <a:rPr lang="fr-FR" sz="2300" b="1" i="0" dirty="0">
                <a:solidFill>
                  <a:srgbClr val="111111"/>
                </a:solidFill>
                <a:effectLst/>
                <a:highlight>
                  <a:srgbClr val="FFFFFF"/>
                </a:highlight>
                <a:latin typeface="Times New Roman" panose="02020603050405020304" pitchFamily="18" charset="0"/>
                <a:cs typeface="Times New Roman" panose="02020603050405020304" pitchFamily="18" charset="0"/>
              </a:rPr>
              <a:t>infrastructures</a:t>
            </a: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 dans les pays de l’Afrique de l’Ouest est une démarche essentielle pour plusieurs raisons. </a:t>
            </a:r>
          </a:p>
          <a:p>
            <a:pPr marL="342900" indent="-342900" algn="just">
              <a:buFont typeface="Wingdings" panose="05000000000000000000" pitchFamily="2" charset="2"/>
              <a:buChar char="Ø"/>
            </a:pP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Tout d’abord, elle permet d’optimiser l’utilisation des ressources financières disponibles, garantissant ainsi que chaque secteur reçoit sa part adéquate. Par exemple, allouer suffisamment de fonds à l’éducation favorise le développement des compétences et la croissance économique à long terme. </a:t>
            </a:r>
            <a:endParaRPr lang="fr-FR" sz="2300" dirty="0">
              <a:solidFill>
                <a:srgbClr val="111111"/>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Ensuite, une répartition équilibrée contribue à renforcer la stabilité sociale et politique en répondant aux besoins fondamentaux de la population, tels que les soins de santé et les infrastructures. </a:t>
            </a:r>
          </a:p>
          <a:p>
            <a:pPr marL="342900" indent="-342900" algn="just">
              <a:buFont typeface="Wingdings" panose="05000000000000000000" pitchFamily="2" charset="2"/>
              <a:buChar char="Ø"/>
            </a:pPr>
            <a:r>
              <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rPr>
              <a:t>Enfin, cela permet de prévenir les déséquilibres et les inégalités, favorisant ainsi un développement durable et harmonieux dans la région.</a:t>
            </a:r>
          </a:p>
          <a:p>
            <a:pPr marL="342900" indent="-342900" algn="just">
              <a:buFont typeface="Wingdings" panose="05000000000000000000" pitchFamily="2" charset="2"/>
              <a:buChar char="Ø"/>
            </a:pPr>
            <a:endParaRPr lang="fr-FR" sz="23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r>
              <a:rPr lang="fr-FR" sz="2300" b="1" dirty="0">
                <a:solidFill>
                  <a:srgbClr val="111111"/>
                </a:solidFill>
                <a:highlight>
                  <a:srgbClr val="FFFFFF"/>
                </a:highlight>
                <a:latin typeface="Times New Roman" panose="02020603050405020304" pitchFamily="18" charset="0"/>
                <a:cs typeface="Times New Roman" panose="02020603050405020304" pitchFamily="18" charset="0"/>
              </a:rPr>
              <a:t>L’optimisation sera faite à partir du système suivant où: </a:t>
            </a:r>
            <a:endParaRPr lang="fr-FR"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9348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69A1DE21-CE04-2229-5107-7399DEDF1152}"/>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a:ln>
                  <a:noFill/>
                </a:ln>
                <a:solidFill>
                  <a:srgbClr val="B31166"/>
                </a:solidFill>
                <a:effectLst/>
                <a:uLnTx/>
                <a:uFillTx/>
                <a:latin typeface="Century Gothic" panose="020B0502020202020204"/>
                <a:ea typeface="+mn-ea"/>
                <a:cs typeface="+mn-cs"/>
              </a:rPr>
              <a:t>JANVIER 2024</a:t>
            </a:r>
          </a:p>
        </p:txBody>
      </p:sp>
      <p:sp>
        <p:nvSpPr>
          <p:cNvPr id="3" name="Espace réservé du pied de page 2">
            <a:extLst>
              <a:ext uri="{FF2B5EF4-FFF2-40B4-BE49-F238E27FC236}">
                <a16:creationId xmlns="" xmlns:a16="http://schemas.microsoft.com/office/drawing/2014/main" id="{5E483452-235A-2388-7A23-A7C34475FBD4}"/>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a:ln>
                  <a:noFill/>
                </a:ln>
                <a:solidFill>
                  <a:srgbClr val="B31166"/>
                </a:solidFill>
                <a:effectLst/>
                <a:uLnTx/>
                <a:uFillTx/>
                <a:latin typeface="Century Gothic" panose="020B0502020202020204"/>
                <a:ea typeface="+mn-ea"/>
                <a:cs typeface="+mn-cs"/>
              </a:rP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35</a:t>
            </a:r>
            <a:endParaRPr kumimoji="0" lang="fr-FR"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7" name="Image 6">
            <a:extLst>
              <a:ext uri="{FF2B5EF4-FFF2-40B4-BE49-F238E27FC236}">
                <a16:creationId xmlns="" xmlns:a16="http://schemas.microsoft.com/office/drawing/2014/main" id="{532DE57F-E678-0779-778B-185555B6F8B8}"/>
              </a:ext>
            </a:extLst>
          </p:cNvPr>
          <p:cNvPicPr>
            <a:picLocks noChangeAspect="1"/>
          </p:cNvPicPr>
          <p:nvPr/>
        </p:nvPicPr>
        <p:blipFill>
          <a:blip r:embed="rId8"/>
          <a:stretch>
            <a:fillRect/>
          </a:stretch>
        </p:blipFill>
        <p:spPr>
          <a:xfrm>
            <a:off x="104240" y="1212466"/>
            <a:ext cx="3859795" cy="2818759"/>
          </a:xfrm>
          <a:prstGeom prst="rect">
            <a:avLst/>
          </a:prstGeom>
        </p:spPr>
      </p:pic>
      <p:pic>
        <p:nvPicPr>
          <p:cNvPr id="11" name="Image 10">
            <a:extLst>
              <a:ext uri="{FF2B5EF4-FFF2-40B4-BE49-F238E27FC236}">
                <a16:creationId xmlns="" xmlns:a16="http://schemas.microsoft.com/office/drawing/2014/main" id="{56659568-FC73-2F37-1047-5CCA9FCF9B5C}"/>
              </a:ext>
            </a:extLst>
          </p:cNvPr>
          <p:cNvPicPr>
            <a:picLocks noChangeAspect="1"/>
          </p:cNvPicPr>
          <p:nvPr/>
        </p:nvPicPr>
        <p:blipFill>
          <a:blip r:embed="rId9"/>
          <a:stretch>
            <a:fillRect/>
          </a:stretch>
        </p:blipFill>
        <p:spPr>
          <a:xfrm>
            <a:off x="3836413" y="1391698"/>
            <a:ext cx="6516127" cy="2546556"/>
          </a:xfrm>
          <a:prstGeom prst="rect">
            <a:avLst/>
          </a:prstGeom>
        </p:spPr>
      </p:pic>
      <p:pic>
        <p:nvPicPr>
          <p:cNvPr id="15" name="Image 14">
            <a:extLst>
              <a:ext uri="{FF2B5EF4-FFF2-40B4-BE49-F238E27FC236}">
                <a16:creationId xmlns="" xmlns:a16="http://schemas.microsoft.com/office/drawing/2014/main" id="{3811D898-00CA-BA7E-E6BC-BC59A0665C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1552" y="1242648"/>
            <a:ext cx="3060174" cy="2473946"/>
          </a:xfrm>
          <a:prstGeom prst="rect">
            <a:avLst/>
          </a:prstGeom>
        </p:spPr>
      </p:pic>
      <p:pic>
        <p:nvPicPr>
          <p:cNvPr id="17" name="Image 16">
            <a:extLst>
              <a:ext uri="{FF2B5EF4-FFF2-40B4-BE49-F238E27FC236}">
                <a16:creationId xmlns="" xmlns:a16="http://schemas.microsoft.com/office/drawing/2014/main" id="{A930F45C-C58D-BF95-06DE-F785FB963EC3}"/>
              </a:ext>
            </a:extLst>
          </p:cNvPr>
          <p:cNvPicPr>
            <a:picLocks noChangeAspect="1"/>
          </p:cNvPicPr>
          <p:nvPr/>
        </p:nvPicPr>
        <p:blipFill>
          <a:blip r:embed="rId11"/>
          <a:stretch>
            <a:fillRect/>
          </a:stretch>
        </p:blipFill>
        <p:spPr>
          <a:xfrm>
            <a:off x="176420" y="4031225"/>
            <a:ext cx="5668166" cy="762106"/>
          </a:xfrm>
          <a:prstGeom prst="rect">
            <a:avLst/>
          </a:prstGeom>
        </p:spPr>
      </p:pic>
    </p:spTree>
    <p:extLst>
      <p:ext uri="{BB962C8B-B14F-4D97-AF65-F5344CB8AC3E}">
        <p14:creationId xmlns:p14="http://schemas.microsoft.com/office/powerpoint/2010/main" val="7270851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445211987"/>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B78FC6F9-5A77-78A3-D21D-F553EAFBEFD0}"/>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CFB21358-80F4-53B2-E54A-F4971D1FD36C}"/>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latin typeface="Times New Roman" panose="02020603050405020304" pitchFamily="18" charset="0"/>
                <a:cs typeface="Times New Roman" panose="02020603050405020304" pitchFamily="18" charset="0"/>
              </a:rPr>
              <a:t>36</a:t>
            </a:r>
            <a:endParaRPr lang="fr-FR"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 xmlns:a16="http://schemas.microsoft.com/office/drawing/2014/main" id="{9A1CAE73-91ED-D9CC-CF10-BFCAE99D7ECB}"/>
              </a:ext>
            </a:extLst>
          </p:cNvPr>
          <p:cNvSpPr txBox="1"/>
          <p:nvPr/>
        </p:nvSpPr>
        <p:spPr>
          <a:xfrm>
            <a:off x="405301" y="985735"/>
            <a:ext cx="10477616" cy="369332"/>
          </a:xfrm>
          <a:prstGeom prst="rect">
            <a:avLst/>
          </a:prstGeom>
          <a:noFill/>
        </p:spPr>
        <p:txBody>
          <a:bodyPr wrap="square" rtlCol="0">
            <a:spAutoFit/>
          </a:bodyPr>
          <a:lstStyle/>
          <a:p>
            <a:r>
              <a:rPr lang="aa-ET" dirty="0">
                <a:latin typeface="Times New Roman" panose="02020603050405020304" pitchFamily="18" charset="0"/>
                <a:cs typeface="Times New Roman" panose="02020603050405020304" pitchFamily="18" charset="0"/>
              </a:rPr>
              <a:t>Avant  optimisation on a la configuration suivante (les unités état en millions de francs CFA)</a:t>
            </a:r>
            <a:endParaRPr lang="fr-FR"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 xmlns:a16="http://schemas.microsoft.com/office/drawing/2014/main" id="{1D3CDB38-3946-F524-7F93-0BC88BCFCB4D}"/>
              </a:ext>
            </a:extLst>
          </p:cNvPr>
          <p:cNvPicPr>
            <a:picLocks noChangeAspect="1"/>
          </p:cNvPicPr>
          <p:nvPr/>
        </p:nvPicPr>
        <p:blipFill>
          <a:blip r:embed="rId8"/>
          <a:stretch>
            <a:fillRect/>
          </a:stretch>
        </p:blipFill>
        <p:spPr>
          <a:xfrm>
            <a:off x="549392" y="1548571"/>
            <a:ext cx="10641347" cy="4259965"/>
          </a:xfrm>
          <a:prstGeom prst="rect">
            <a:avLst/>
          </a:prstGeom>
        </p:spPr>
      </p:pic>
    </p:spTree>
    <p:extLst>
      <p:ext uri="{BB962C8B-B14F-4D97-AF65-F5344CB8AC3E}">
        <p14:creationId xmlns:p14="http://schemas.microsoft.com/office/powerpoint/2010/main" val="19565142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B78FC6F9-5A77-78A3-D21D-F553EAFBEFD0}"/>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CFB21358-80F4-53B2-E54A-F4971D1FD36C}"/>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a:latin typeface="Times New Roman" panose="02020603050405020304" pitchFamily="18" charset="0"/>
                <a:cs typeface="Times New Roman" panose="02020603050405020304" pitchFamily="18" charset="0"/>
              </a:rPr>
              <a:t>3</a:t>
            </a:r>
            <a:r>
              <a:rPr lang="fr-FR" b="1" dirty="0" smtClean="0">
                <a:latin typeface="Times New Roman" panose="02020603050405020304" pitchFamily="18" charset="0"/>
                <a:cs typeface="Times New Roman" panose="02020603050405020304" pitchFamily="18" charset="0"/>
              </a:rPr>
              <a:t>7</a:t>
            </a:r>
            <a:endParaRPr lang="fr-FR"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 xmlns:a16="http://schemas.microsoft.com/office/drawing/2014/main" id="{9A1CAE73-91ED-D9CC-CF10-BFCAE99D7ECB}"/>
              </a:ext>
            </a:extLst>
          </p:cNvPr>
          <p:cNvSpPr txBox="1"/>
          <p:nvPr/>
        </p:nvSpPr>
        <p:spPr>
          <a:xfrm>
            <a:off x="1097280" y="792230"/>
            <a:ext cx="10477616" cy="369332"/>
          </a:xfrm>
          <a:prstGeom prst="rect">
            <a:avLst/>
          </a:prstGeom>
          <a:noFill/>
        </p:spPr>
        <p:txBody>
          <a:bodyPr wrap="square" rtlCol="0">
            <a:spAutoFit/>
          </a:bodyPr>
          <a:lstStyle/>
          <a:p>
            <a:r>
              <a:rPr lang="aa-ET" dirty="0">
                <a:latin typeface="Times New Roman" panose="02020603050405020304" pitchFamily="18" charset="0"/>
                <a:cs typeface="Times New Roman" panose="02020603050405020304" pitchFamily="18" charset="0"/>
              </a:rPr>
              <a:t>Avant  optimisation on a la configuration suivante (les unités état en millions de francs CFA)</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 xmlns:a16="http://schemas.microsoft.com/office/drawing/2014/main" id="{B5D215A5-A682-5074-560F-C0839C396FC5}"/>
              </a:ext>
            </a:extLst>
          </p:cNvPr>
          <p:cNvPicPr>
            <a:picLocks noChangeAspect="1"/>
          </p:cNvPicPr>
          <p:nvPr/>
        </p:nvPicPr>
        <p:blipFill>
          <a:blip r:embed="rId8"/>
          <a:stretch>
            <a:fillRect/>
          </a:stretch>
        </p:blipFill>
        <p:spPr>
          <a:xfrm>
            <a:off x="2910348" y="1161563"/>
            <a:ext cx="8898193" cy="4253554"/>
          </a:xfrm>
          <a:prstGeom prst="rect">
            <a:avLst/>
          </a:prstGeom>
        </p:spPr>
      </p:pic>
      <p:pic>
        <p:nvPicPr>
          <p:cNvPr id="10" name="Image 9">
            <a:extLst>
              <a:ext uri="{FF2B5EF4-FFF2-40B4-BE49-F238E27FC236}">
                <a16:creationId xmlns="" xmlns:a16="http://schemas.microsoft.com/office/drawing/2014/main" id="{EA1D4960-2050-1BC5-20B7-29186BC0AF6D}"/>
              </a:ext>
            </a:extLst>
          </p:cNvPr>
          <p:cNvPicPr>
            <a:picLocks noChangeAspect="1"/>
          </p:cNvPicPr>
          <p:nvPr/>
        </p:nvPicPr>
        <p:blipFill>
          <a:blip r:embed="rId9"/>
          <a:stretch>
            <a:fillRect/>
          </a:stretch>
        </p:blipFill>
        <p:spPr>
          <a:xfrm>
            <a:off x="1097280" y="1161563"/>
            <a:ext cx="1631799" cy="4253554"/>
          </a:xfrm>
          <a:prstGeom prst="rect">
            <a:avLst/>
          </a:prstGeom>
        </p:spPr>
      </p:pic>
    </p:spTree>
    <p:extLst>
      <p:ext uri="{BB962C8B-B14F-4D97-AF65-F5344CB8AC3E}">
        <p14:creationId xmlns:p14="http://schemas.microsoft.com/office/powerpoint/2010/main" val="4798988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B78FC6F9-5A77-78A3-D21D-F553EAFBEFD0}"/>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CFB21358-80F4-53B2-E54A-F4971D1FD36C}"/>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latin typeface="Times New Roman" panose="02020603050405020304" pitchFamily="18" charset="0"/>
                <a:cs typeface="Times New Roman" panose="02020603050405020304" pitchFamily="18" charset="0"/>
              </a:rPr>
              <a:t>38</a:t>
            </a:r>
            <a:endParaRPr lang="fr-FR" b="1" dirty="0">
              <a:latin typeface="Times New Roman" panose="02020603050405020304" pitchFamily="18" charset="0"/>
              <a:cs typeface="Times New Roman" panose="02020603050405020304" pitchFamily="18" charset="0"/>
            </a:endParaRPr>
          </a:p>
        </p:txBody>
      </p:sp>
      <p:pic>
        <p:nvPicPr>
          <p:cNvPr id="13" name="Image 12">
            <a:extLst>
              <a:ext uri="{FF2B5EF4-FFF2-40B4-BE49-F238E27FC236}">
                <a16:creationId xmlns="" xmlns:a16="http://schemas.microsoft.com/office/drawing/2014/main" id="{32334190-F1E7-7875-137C-715708A845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297" y="1092554"/>
            <a:ext cx="11042518" cy="5299284"/>
          </a:xfrm>
          <a:prstGeom prst="rect">
            <a:avLst/>
          </a:prstGeom>
        </p:spPr>
      </p:pic>
    </p:spTree>
    <p:extLst>
      <p:ext uri="{BB962C8B-B14F-4D97-AF65-F5344CB8AC3E}">
        <p14:creationId xmlns:p14="http://schemas.microsoft.com/office/powerpoint/2010/main" val="4194117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EF4FCFB2-A479-5557-48E3-EEF885AA9412}"/>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78FE1C27-2802-457A-5C57-236B0FA67D41}"/>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latin typeface="Times New Roman" panose="02020603050405020304" pitchFamily="18" charset="0"/>
                <a:cs typeface="Times New Roman" panose="02020603050405020304" pitchFamily="18" charset="0"/>
              </a:rPr>
              <a:t>39</a:t>
            </a:r>
            <a:endParaRPr lang="fr-FR"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 xmlns:a16="http://schemas.microsoft.com/office/drawing/2014/main" id="{9A1CAE73-91ED-D9CC-CF10-BFCAE99D7ECB}"/>
              </a:ext>
            </a:extLst>
          </p:cNvPr>
          <p:cNvSpPr txBox="1"/>
          <p:nvPr/>
        </p:nvSpPr>
        <p:spPr>
          <a:xfrm>
            <a:off x="759106" y="973724"/>
            <a:ext cx="9893998" cy="307777"/>
          </a:xfrm>
          <a:prstGeom prst="rect">
            <a:avLst/>
          </a:prstGeom>
          <a:noFill/>
        </p:spPr>
        <p:txBody>
          <a:bodyPr wrap="square" rtlCol="0">
            <a:spAutoFit/>
          </a:bodyPr>
          <a:lstStyle/>
          <a:p>
            <a:r>
              <a:rPr lang="aa-ET" sz="1400" b="1" dirty="0">
                <a:latin typeface="Times New Roman" panose="02020603050405020304" pitchFamily="18" charset="0"/>
                <a:cs typeface="Times New Roman" panose="02020603050405020304" pitchFamily="18" charset="0"/>
              </a:rPr>
              <a:t>Après optimisation on obtient les allocations suivantes suivante (les unités état en millions de francs CFA)</a:t>
            </a:r>
            <a:endParaRPr lang="fr-FR" sz="1400" b="1"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 xmlns:a16="http://schemas.microsoft.com/office/drawing/2014/main" id="{703F1341-A9BE-C8A1-D816-84CC8B27B088}"/>
              </a:ext>
            </a:extLst>
          </p:cNvPr>
          <p:cNvPicPr>
            <a:picLocks noChangeAspect="1"/>
          </p:cNvPicPr>
          <p:nvPr/>
        </p:nvPicPr>
        <p:blipFill>
          <a:blip r:embed="rId8"/>
          <a:stretch>
            <a:fillRect/>
          </a:stretch>
        </p:blipFill>
        <p:spPr>
          <a:xfrm>
            <a:off x="2576052" y="1499587"/>
            <a:ext cx="8288040" cy="4193289"/>
          </a:xfrm>
          <a:prstGeom prst="rect">
            <a:avLst/>
          </a:prstGeom>
        </p:spPr>
      </p:pic>
      <p:pic>
        <p:nvPicPr>
          <p:cNvPr id="11" name="Image 10">
            <a:extLst>
              <a:ext uri="{FF2B5EF4-FFF2-40B4-BE49-F238E27FC236}">
                <a16:creationId xmlns="" xmlns:a16="http://schemas.microsoft.com/office/drawing/2014/main" id="{A62AB3DD-A0E5-68BF-9D80-66030E0FD7DA}"/>
              </a:ext>
            </a:extLst>
          </p:cNvPr>
          <p:cNvPicPr>
            <a:picLocks noChangeAspect="1"/>
          </p:cNvPicPr>
          <p:nvPr/>
        </p:nvPicPr>
        <p:blipFill>
          <a:blip r:embed="rId9"/>
          <a:stretch>
            <a:fillRect/>
          </a:stretch>
        </p:blipFill>
        <p:spPr>
          <a:xfrm>
            <a:off x="618196" y="1588655"/>
            <a:ext cx="1419423" cy="3956739"/>
          </a:xfrm>
          <a:prstGeom prst="rect">
            <a:avLst/>
          </a:prstGeom>
        </p:spPr>
      </p:pic>
    </p:spTree>
    <p:extLst>
      <p:ext uri="{BB962C8B-B14F-4D97-AF65-F5344CB8AC3E}">
        <p14:creationId xmlns:p14="http://schemas.microsoft.com/office/powerpoint/2010/main" val="25670933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3907566641"/>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AB484E5C-D8D7-19D7-6F39-8245B85046D0}"/>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685C48E0-9792-1616-BC3A-0378CB23D633}"/>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a:xfrm>
            <a:off x="10044837" y="6459784"/>
            <a:ext cx="1312025" cy="365125"/>
          </a:xfrm>
        </p:spPr>
        <p:txBody>
          <a:bodyPr/>
          <a:lstStyle/>
          <a:p>
            <a:r>
              <a:rPr lang="fr-FR" dirty="0"/>
              <a:t>4</a:t>
            </a:r>
          </a:p>
        </p:txBody>
      </p:sp>
      <p:sp>
        <p:nvSpPr>
          <p:cNvPr id="3" name="ZoneTexte 2"/>
          <p:cNvSpPr txBox="1"/>
          <p:nvPr/>
        </p:nvSpPr>
        <p:spPr>
          <a:xfrm>
            <a:off x="434110" y="1080655"/>
            <a:ext cx="4372668" cy="4893647"/>
          </a:xfrm>
          <a:prstGeom prst="rect">
            <a:avLst/>
          </a:prstGeom>
          <a:noFill/>
        </p:spPr>
        <p:txBody>
          <a:bodyPr wrap="square" rtlCol="0">
            <a:spAutoFit/>
          </a:bodyPr>
          <a:lstStyle/>
          <a:p>
            <a:pPr algn="just"/>
            <a:r>
              <a:rPr lang="fr-FR" sz="2400" dirty="0"/>
              <a:t>Même sans recourir à des logiciels spécifiques, nous résolvons quotidiennement des équations d'optimisation de manière naturelle. C'est pourquoi il est crucial d'aborder cette thématique et de comprendre les concepts fondamentaux de l'optimisation. Pour ce faire, nous allons exploiter la puissance du </a:t>
            </a:r>
            <a:r>
              <a:rPr lang="fr-FR" sz="2400" b="1" dirty="0"/>
              <a:t>Logiciel R</a:t>
            </a:r>
            <a:endParaRPr lang="fr-FR" sz="2100" b="1" dirty="0"/>
          </a:p>
        </p:txBody>
      </p:sp>
      <p:pic>
        <p:nvPicPr>
          <p:cNvPr id="2050" name="Picture 2" descr="R langage de programmation : définition, utilisation et dernière ver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533700"/>
            <a:ext cx="5015347" cy="404552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0502537" y="313509"/>
            <a:ext cx="608810" cy="477054"/>
          </a:xfrm>
          <a:prstGeom prst="rect">
            <a:avLst/>
          </a:prstGeom>
          <a:noFill/>
        </p:spPr>
        <p:txBody>
          <a:bodyPr wrap="square" rtlCol="0">
            <a:spAutoFit/>
          </a:bodyPr>
          <a:lstStyle/>
          <a:p>
            <a:r>
              <a:rPr lang="fr-FR" sz="2500" b="1" dirty="0" smtClean="0">
                <a:solidFill>
                  <a:schemeClr val="bg1"/>
                </a:solidFill>
              </a:rPr>
              <a:t>4</a:t>
            </a:r>
            <a:endParaRPr lang="fr-FR" sz="2500" b="1" dirty="0">
              <a:solidFill>
                <a:schemeClr val="bg1"/>
              </a:solidFill>
            </a:endParaRPr>
          </a:p>
        </p:txBody>
      </p:sp>
    </p:spTree>
    <p:extLst>
      <p:ext uri="{BB962C8B-B14F-4D97-AF65-F5344CB8AC3E}">
        <p14:creationId xmlns:p14="http://schemas.microsoft.com/office/powerpoint/2010/main" val="14370008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520557780"/>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BA2A1641-E95F-D3DE-78CD-9E5111D1D69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436842B-B23F-1D51-3C53-B5B166BA36F8}"/>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40</a:t>
            </a:r>
            <a:endParaRPr lang="fr-FR" b="1" dirty="0"/>
          </a:p>
        </p:txBody>
      </p:sp>
      <p:sp>
        <p:nvSpPr>
          <p:cNvPr id="6" name="ZoneTexte 5">
            <a:extLst>
              <a:ext uri="{FF2B5EF4-FFF2-40B4-BE49-F238E27FC236}">
                <a16:creationId xmlns="" xmlns:a16="http://schemas.microsoft.com/office/drawing/2014/main" id="{1CB1D907-AE05-F4A1-419E-C8EA123C0081}"/>
              </a:ext>
            </a:extLst>
          </p:cNvPr>
          <p:cNvSpPr txBox="1"/>
          <p:nvPr/>
        </p:nvSpPr>
        <p:spPr>
          <a:xfrm>
            <a:off x="729049" y="1063416"/>
            <a:ext cx="9490447" cy="3416320"/>
          </a:xfrm>
          <a:prstGeom prst="rect">
            <a:avLst/>
          </a:prstGeom>
          <a:noFill/>
        </p:spPr>
        <p:txBody>
          <a:bodyPr wrap="square">
            <a:spAutoFit/>
          </a:bodyPr>
          <a:lstStyle/>
          <a:p>
            <a:pPr algn="just"/>
            <a:r>
              <a:rPr lang="fr-FR" sz="2400" kern="100" dirty="0">
                <a:latin typeface="Tw Cen MT" panose="020B0602020104020603" pitchFamily="34" charset="0"/>
                <a:ea typeface="Calibri" panose="020F0502020204030204" pitchFamily="34" charset="0"/>
                <a:cs typeface="Calibri" panose="020F0502020204030204" pitchFamily="34" charset="0"/>
              </a:rPr>
              <a:t>Les systèmes d'équations sont essentiels pour résoudre des problèmes complexes. Le logiciel R, avec des packages comme `</a:t>
            </a:r>
            <a:r>
              <a:rPr lang="fr-FR" sz="2400" kern="100" dirty="0" err="1">
                <a:latin typeface="Tw Cen MT" panose="020B0602020104020603" pitchFamily="34" charset="0"/>
                <a:ea typeface="Calibri" panose="020F0502020204030204" pitchFamily="34" charset="0"/>
                <a:cs typeface="Calibri" panose="020F0502020204030204" pitchFamily="34" charset="0"/>
              </a:rPr>
              <a:t>nleqslv</a:t>
            </a:r>
            <a:r>
              <a:rPr lang="fr-FR" sz="2400" kern="100" dirty="0">
                <a:latin typeface="Tw Cen MT" panose="020B0602020104020603" pitchFamily="34" charset="0"/>
                <a:ea typeface="Calibri" panose="020F0502020204030204" pitchFamily="34" charset="0"/>
                <a:cs typeface="Calibri" panose="020F0502020204030204" pitchFamily="34" charset="0"/>
              </a:rPr>
              <a:t>`, permet de les résoudre efficacement. R offre une modélisation intuitive et des outils robustes pour la résolution. Il permet également une analyse flexible des données. Les résultats peuvent être visualisés rapidement, facilitant l'interprétation. Comme dans, notre exemple final, nous avons optimisé l'allocation des budgets sectoriels pour plusieurs pays. R a permis de trouver des solutions équilibrées pour chaque secteur. Ainsi, R est un outil puissant pour les chercheurs et les analystes.</a:t>
            </a:r>
          </a:p>
        </p:txBody>
      </p:sp>
    </p:spTree>
    <p:extLst>
      <p:ext uri="{BB962C8B-B14F-4D97-AF65-F5344CB8AC3E}">
        <p14:creationId xmlns:p14="http://schemas.microsoft.com/office/powerpoint/2010/main" val="28275762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160235250"/>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BA2A1641-E95F-D3DE-78CD-9E5111D1D69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436842B-B23F-1D51-3C53-B5B166BA36F8}"/>
              </a:ext>
            </a:extLst>
          </p:cNvPr>
          <p:cNvSpPr>
            <a:spLocks noGrp="1"/>
          </p:cNvSpPr>
          <p:nvPr>
            <p:ph type="ftr" sz="quarter" idx="11"/>
          </p:nvPr>
        </p:nvSpPr>
        <p:spPr/>
        <p:txBody>
          <a:bodyPr/>
          <a:lstStyle/>
          <a:p>
            <a:r>
              <a:rPr lang="fr-FR" dirty="0"/>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41</a:t>
            </a:r>
            <a:endParaRPr lang="fr-FR" b="1" dirty="0"/>
          </a:p>
        </p:txBody>
      </p:sp>
      <p:sp>
        <p:nvSpPr>
          <p:cNvPr id="4" name="ZoneTexte 3">
            <a:extLst>
              <a:ext uri="{FF2B5EF4-FFF2-40B4-BE49-F238E27FC236}">
                <a16:creationId xmlns="" xmlns:a16="http://schemas.microsoft.com/office/drawing/2014/main" id="{F5A043FF-BDDE-F064-D5BF-481551B67E36}"/>
              </a:ext>
            </a:extLst>
          </p:cNvPr>
          <p:cNvSpPr txBox="1"/>
          <p:nvPr/>
        </p:nvSpPr>
        <p:spPr>
          <a:xfrm>
            <a:off x="4263081" y="2051222"/>
            <a:ext cx="6252519" cy="369332"/>
          </a:xfrm>
          <a:prstGeom prst="rect">
            <a:avLst/>
          </a:prstGeom>
          <a:noFill/>
        </p:spPr>
        <p:txBody>
          <a:bodyPr wrap="square" rtlCol="0">
            <a:spAutoFit/>
          </a:bodyPr>
          <a:lstStyle/>
          <a:p>
            <a:endParaRPr lang="fr-SN" dirty="0"/>
          </a:p>
        </p:txBody>
      </p:sp>
      <p:sp>
        <p:nvSpPr>
          <p:cNvPr id="6" name="ZoneTexte 5">
            <a:extLst>
              <a:ext uri="{FF2B5EF4-FFF2-40B4-BE49-F238E27FC236}">
                <a16:creationId xmlns="" xmlns:a16="http://schemas.microsoft.com/office/drawing/2014/main" id="{E6F98B2A-8EED-D4C4-C99E-BF232D1B8EB7}"/>
              </a:ext>
            </a:extLst>
          </p:cNvPr>
          <p:cNvSpPr txBox="1"/>
          <p:nvPr/>
        </p:nvSpPr>
        <p:spPr>
          <a:xfrm>
            <a:off x="365760" y="965333"/>
            <a:ext cx="10824979" cy="5124480"/>
          </a:xfrm>
          <a:prstGeom prst="rect">
            <a:avLst/>
          </a:prstGeom>
          <a:noFill/>
        </p:spPr>
        <p:txBody>
          <a:bodyPr wrap="square">
            <a:spAutoFit/>
          </a:bodyPr>
          <a:lstStyle/>
          <a:p>
            <a:pPr algn="just"/>
            <a:r>
              <a:rPr lang="fr-FR" sz="1300" b="1" dirty="0">
                <a:solidFill>
                  <a:schemeClr val="accent5">
                    <a:lumMod val="75000"/>
                  </a:schemeClr>
                </a:solidFill>
                <a:latin typeface="Century Schoolbook" panose="02040604050505020304" pitchFamily="18" charset="0"/>
              </a:rPr>
              <a:t>Livres :</a:t>
            </a:r>
          </a:p>
          <a:p>
            <a:pPr algn="just">
              <a:buFont typeface="+mj-lt"/>
              <a:buAutoNum type="arabicPeriod"/>
            </a:pPr>
            <a:r>
              <a:rPr lang="fr-FR" sz="1300" b="1" dirty="0">
                <a:solidFill>
                  <a:srgbClr val="C02972"/>
                </a:solidFill>
                <a:latin typeface="Century Schoolbook" panose="02040604050505020304" pitchFamily="18" charset="0"/>
              </a:rPr>
              <a:t>"</a:t>
            </a:r>
            <a:r>
              <a:rPr lang="fr-FR" sz="1300" b="1" dirty="0" err="1">
                <a:solidFill>
                  <a:srgbClr val="C02972"/>
                </a:solidFill>
                <a:latin typeface="Century Schoolbook" panose="02040604050505020304" pitchFamily="18" charset="0"/>
              </a:rPr>
              <a:t>Optimization</a:t>
            </a:r>
            <a:r>
              <a:rPr lang="fr-FR" sz="1300" b="1" dirty="0">
                <a:solidFill>
                  <a:srgbClr val="C02972"/>
                </a:solidFill>
                <a:latin typeface="Century Schoolbook" panose="02040604050505020304" pitchFamily="18" charset="0"/>
              </a:rPr>
              <a:t> and </a:t>
            </a:r>
            <a:r>
              <a:rPr lang="fr-FR" sz="1300" b="1" dirty="0" err="1">
                <a:solidFill>
                  <a:srgbClr val="C02972"/>
                </a:solidFill>
                <a:latin typeface="Century Schoolbook" panose="02040604050505020304" pitchFamily="18" charset="0"/>
              </a:rPr>
              <a:t>Mathematical</a:t>
            </a:r>
            <a:r>
              <a:rPr lang="fr-FR" sz="1300" b="1" dirty="0">
                <a:solidFill>
                  <a:srgbClr val="C02972"/>
                </a:solidFill>
                <a:latin typeface="Century Schoolbook" panose="02040604050505020304" pitchFamily="18" charset="0"/>
              </a:rPr>
              <a:t> </a:t>
            </a:r>
            <a:r>
              <a:rPr lang="fr-FR" sz="1300" b="1" dirty="0" err="1">
                <a:solidFill>
                  <a:srgbClr val="C02972"/>
                </a:solidFill>
                <a:latin typeface="Century Schoolbook" panose="02040604050505020304" pitchFamily="18" charset="0"/>
              </a:rPr>
              <a:t>Programming</a:t>
            </a:r>
            <a:r>
              <a:rPr lang="fr-FR" sz="1300" b="1" dirty="0">
                <a:solidFill>
                  <a:srgbClr val="C02972"/>
                </a:solidFill>
                <a:latin typeface="Century Schoolbook" panose="02040604050505020304" pitchFamily="18" charset="0"/>
              </a:rPr>
              <a:t> in R" par John C. Nash</a:t>
            </a:r>
            <a:r>
              <a:rPr lang="fr-FR" sz="1300" dirty="0">
                <a:latin typeface="Century Schoolbook" panose="02040604050505020304" pitchFamily="18" charset="0"/>
              </a:rPr>
              <a:t>, qui couvre diverses méthodes d'optimisation, y compris la résolution des systèmes d'équations non linéaires.</a:t>
            </a:r>
          </a:p>
          <a:p>
            <a:pPr algn="just">
              <a:buFont typeface="+mj-lt"/>
              <a:buAutoNum type="arabicPeriod"/>
            </a:pPr>
            <a:r>
              <a:rPr lang="fr-FR" sz="1300" b="1" dirty="0">
                <a:solidFill>
                  <a:srgbClr val="C93078"/>
                </a:solidFill>
                <a:latin typeface="Century Schoolbook" panose="02040604050505020304" pitchFamily="18" charset="0"/>
              </a:rPr>
              <a:t>"</a:t>
            </a:r>
            <a:r>
              <a:rPr lang="fr-FR" sz="1300" b="1" dirty="0" err="1">
                <a:solidFill>
                  <a:srgbClr val="C93078"/>
                </a:solidFill>
                <a:latin typeface="Century Schoolbook" panose="02040604050505020304" pitchFamily="18" charset="0"/>
              </a:rPr>
              <a:t>Nonlinear</a:t>
            </a:r>
            <a:r>
              <a:rPr lang="fr-FR" sz="1300" b="1" dirty="0">
                <a:solidFill>
                  <a:srgbClr val="C93078"/>
                </a:solidFill>
                <a:latin typeface="Century Schoolbook" panose="02040604050505020304" pitchFamily="18" charset="0"/>
              </a:rPr>
              <a:t> </a:t>
            </a:r>
            <a:r>
              <a:rPr lang="fr-FR" sz="1300" b="1" dirty="0" err="1">
                <a:solidFill>
                  <a:srgbClr val="C93078"/>
                </a:solidFill>
                <a:latin typeface="Century Schoolbook" panose="02040604050505020304" pitchFamily="18" charset="0"/>
              </a:rPr>
              <a:t>Optimization</a:t>
            </a:r>
            <a:r>
              <a:rPr lang="fr-FR" sz="1300" b="1" dirty="0">
                <a:solidFill>
                  <a:srgbClr val="C93078"/>
                </a:solidFill>
                <a:latin typeface="Century Schoolbook" panose="02040604050505020304" pitchFamily="18" charset="0"/>
              </a:rPr>
              <a:t> </a:t>
            </a:r>
            <a:r>
              <a:rPr lang="fr-FR" sz="1300" b="1" dirty="0" err="1">
                <a:solidFill>
                  <a:srgbClr val="C93078"/>
                </a:solidFill>
                <a:latin typeface="Century Schoolbook" panose="02040604050505020304" pitchFamily="18" charset="0"/>
              </a:rPr>
              <a:t>with</a:t>
            </a:r>
            <a:r>
              <a:rPr lang="fr-FR" sz="1300" b="1" dirty="0">
                <a:solidFill>
                  <a:srgbClr val="C93078"/>
                </a:solidFill>
                <a:latin typeface="Century Schoolbook" panose="02040604050505020304" pitchFamily="18" charset="0"/>
              </a:rPr>
              <a:t> R" par Stefano Barone et Margherita </a:t>
            </a:r>
            <a:r>
              <a:rPr lang="fr-FR" sz="1300" b="1" dirty="0" err="1">
                <a:solidFill>
                  <a:srgbClr val="C93078"/>
                </a:solidFill>
                <a:latin typeface="Century Schoolbook" panose="02040604050505020304" pitchFamily="18" charset="0"/>
              </a:rPr>
              <a:t>Butti</a:t>
            </a:r>
            <a:r>
              <a:rPr lang="fr-FR" sz="1300" b="1" dirty="0">
                <a:solidFill>
                  <a:srgbClr val="C93078"/>
                </a:solidFill>
                <a:latin typeface="Century Schoolbook" panose="02040604050505020304" pitchFamily="18" charset="0"/>
              </a:rPr>
              <a:t>, </a:t>
            </a:r>
            <a:r>
              <a:rPr lang="fr-FR" sz="1300" dirty="0">
                <a:latin typeface="Century Schoolbook" panose="02040604050505020304" pitchFamily="18" charset="0"/>
              </a:rPr>
              <a:t>qui se concentre spécifiquement sur l'optimisation non linéaire et comprend des chapitres sur la résolution des systèmes d'équations non linéaires.</a:t>
            </a:r>
            <a:endParaRPr lang="aa-ET" sz="1300" dirty="0">
              <a:latin typeface="Century Schoolbook" panose="02040604050505020304" pitchFamily="18" charset="0"/>
            </a:endParaRPr>
          </a:p>
          <a:p>
            <a:pPr algn="just">
              <a:buFont typeface="+mj-lt"/>
              <a:buAutoNum type="arabicPeriod"/>
            </a:pPr>
            <a:endParaRPr lang="fr-FR" sz="1300" dirty="0">
              <a:latin typeface="Century Schoolbook" panose="02040604050505020304" pitchFamily="18" charset="0"/>
            </a:endParaRPr>
          </a:p>
          <a:p>
            <a:pPr algn="just"/>
            <a:r>
              <a:rPr lang="fr-FR" sz="1300" b="1" dirty="0">
                <a:solidFill>
                  <a:schemeClr val="accent5">
                    <a:lumMod val="75000"/>
                  </a:schemeClr>
                </a:solidFill>
                <a:latin typeface="Century Schoolbook" panose="02040604050505020304" pitchFamily="18" charset="0"/>
              </a:rPr>
              <a:t>Sites Web :</a:t>
            </a:r>
          </a:p>
          <a:p>
            <a:pPr algn="just">
              <a:buFont typeface="+mj-lt"/>
              <a:buAutoNum type="arabicPeriod"/>
            </a:pPr>
            <a:r>
              <a:rPr lang="fr-FR" sz="1300" b="1" dirty="0">
                <a:solidFill>
                  <a:srgbClr val="C93078"/>
                </a:solidFill>
                <a:latin typeface="Century Schoolbook" panose="02040604050505020304" pitchFamily="18" charset="0"/>
              </a:rPr>
              <a:t>Le site web de CRAN (</a:t>
            </a:r>
            <a:r>
              <a:rPr lang="fr-FR" sz="1300" b="1" dirty="0" err="1">
                <a:solidFill>
                  <a:srgbClr val="C93078"/>
                </a:solidFill>
                <a:latin typeface="Century Schoolbook" panose="02040604050505020304" pitchFamily="18" charset="0"/>
              </a:rPr>
              <a:t>Comprehensive</a:t>
            </a:r>
            <a:r>
              <a:rPr lang="fr-FR" sz="1300" b="1" dirty="0">
                <a:solidFill>
                  <a:srgbClr val="C93078"/>
                </a:solidFill>
                <a:latin typeface="Century Schoolbook" panose="02040604050505020304" pitchFamily="18" charset="0"/>
              </a:rPr>
              <a:t> R Archive Network)</a:t>
            </a:r>
            <a:r>
              <a:rPr lang="fr-FR" sz="1300" dirty="0">
                <a:latin typeface="Century Schoolbook" panose="02040604050505020304" pitchFamily="18" charset="0"/>
              </a:rPr>
              <a:t> offre une vaste collection de packages R pour l'optimisation et la résolution des systèmes d'équations non linéaires. Il fournit également des manuels et des exemples d'utilisation pour chaque package.</a:t>
            </a:r>
          </a:p>
          <a:p>
            <a:pPr algn="just">
              <a:buFont typeface="+mj-lt"/>
              <a:buAutoNum type="arabicPeriod"/>
            </a:pPr>
            <a:r>
              <a:rPr lang="fr-FR" sz="1300" b="1" dirty="0">
                <a:solidFill>
                  <a:srgbClr val="C93078"/>
                </a:solidFill>
                <a:latin typeface="Century Schoolbook" panose="02040604050505020304" pitchFamily="18" charset="0"/>
              </a:rPr>
              <a:t>Le site web </a:t>
            </a:r>
            <a:r>
              <a:rPr lang="fr-FR" sz="1300" b="1" dirty="0" err="1">
                <a:solidFill>
                  <a:srgbClr val="C93078"/>
                </a:solidFill>
                <a:latin typeface="Century Schoolbook" panose="02040604050505020304" pitchFamily="18" charset="0"/>
              </a:rPr>
              <a:t>RDocumentation</a:t>
            </a:r>
            <a:r>
              <a:rPr lang="fr-FR" sz="1300" b="1" dirty="0">
                <a:solidFill>
                  <a:srgbClr val="C93078"/>
                </a:solidFill>
                <a:latin typeface="Century Schoolbook" panose="02040604050505020304" pitchFamily="18" charset="0"/>
              </a:rPr>
              <a:t> </a:t>
            </a:r>
            <a:r>
              <a:rPr lang="fr-FR" sz="1300" dirty="0">
                <a:latin typeface="Century Schoolbook" panose="02040604050505020304" pitchFamily="18" charset="0"/>
              </a:rPr>
              <a:t>propose une recherche avancée de documentation pour les packages R, ce qui permet de trouver des tutoriels, des vignettes et des exemples de code pour la résolution des systèmes d'équations non linéaires</a:t>
            </a:r>
            <a:r>
              <a:rPr lang="fr-FR" sz="1300" dirty="0" smtClean="0">
                <a:latin typeface="Century Schoolbook" panose="02040604050505020304" pitchFamily="18" charset="0"/>
              </a:rPr>
              <a:t>.</a:t>
            </a:r>
            <a:endParaRPr lang="fr-FR" sz="1300" dirty="0" smtClean="0">
              <a:latin typeface="Century Schoolbook" panose="02040604050505020304" pitchFamily="18" charset="0"/>
            </a:endParaRPr>
          </a:p>
          <a:p>
            <a:pPr algn="just"/>
            <a:r>
              <a:rPr lang="fr-FR" sz="1400" dirty="0">
                <a:solidFill>
                  <a:srgbClr val="00B0F0"/>
                </a:solidFill>
                <a:hlinkClick r:id="rId8"/>
              </a:rPr>
              <a:t>Developpez.com, le club des développeurs et IT </a:t>
            </a:r>
            <a:r>
              <a:rPr lang="fr-FR" sz="1400" dirty="0" smtClean="0">
                <a:solidFill>
                  <a:srgbClr val="00B0F0"/>
                </a:solidFill>
                <a:hlinkClick r:id="rId8"/>
              </a:rPr>
              <a:t>Pro</a:t>
            </a:r>
            <a:endParaRPr lang="fr-FR" sz="1300" dirty="0" smtClean="0">
              <a:solidFill>
                <a:srgbClr val="00B0F0"/>
              </a:solidFill>
              <a:latin typeface="Century Schoolbook" panose="02040604050505020304" pitchFamily="18" charset="0"/>
            </a:endParaRPr>
          </a:p>
          <a:p>
            <a:pPr algn="just"/>
            <a:r>
              <a:rPr lang="fr-FR" sz="1400" dirty="0">
                <a:solidFill>
                  <a:srgbClr val="00B0F0"/>
                </a:solidFill>
                <a:hlinkClick r:id="rId9"/>
              </a:rPr>
              <a:t>Home | </a:t>
            </a:r>
            <a:r>
              <a:rPr lang="fr-FR" sz="1400" dirty="0" err="1">
                <a:solidFill>
                  <a:srgbClr val="00B0F0"/>
                </a:solidFill>
                <a:hlinkClick r:id="rId9"/>
              </a:rPr>
              <a:t>Bookdown</a:t>
            </a:r>
            <a:endParaRPr lang="fr-FR" sz="1300" dirty="0" smtClean="0">
              <a:solidFill>
                <a:srgbClr val="00B0F0"/>
              </a:solidFill>
              <a:latin typeface="Century Schoolbook" panose="02040604050505020304" pitchFamily="18" charset="0"/>
            </a:endParaRPr>
          </a:p>
          <a:p>
            <a:pPr algn="just"/>
            <a:endParaRPr lang="fr-FR" sz="1300" dirty="0">
              <a:latin typeface="Century Schoolbook" panose="02040604050505020304" pitchFamily="18" charset="0"/>
            </a:endParaRPr>
          </a:p>
          <a:p>
            <a:pPr algn="just"/>
            <a:r>
              <a:rPr lang="fr-FR" sz="1300" b="1" dirty="0">
                <a:solidFill>
                  <a:schemeClr val="accent5">
                    <a:lumMod val="75000"/>
                  </a:schemeClr>
                </a:solidFill>
                <a:latin typeface="Century Schoolbook" panose="02040604050505020304" pitchFamily="18" charset="0"/>
              </a:rPr>
              <a:t>Forums et Communautés :</a:t>
            </a:r>
          </a:p>
          <a:p>
            <a:pPr algn="just">
              <a:buFont typeface="+mj-lt"/>
              <a:buAutoNum type="arabicPeriod"/>
            </a:pPr>
            <a:r>
              <a:rPr lang="fr-FR" sz="1300" b="1" dirty="0">
                <a:solidFill>
                  <a:srgbClr val="C93078"/>
                </a:solidFill>
                <a:latin typeface="Century Schoolbook" panose="02040604050505020304" pitchFamily="18" charset="0"/>
              </a:rPr>
              <a:t>Stack </a:t>
            </a:r>
            <a:r>
              <a:rPr lang="fr-FR" sz="1300" b="1" dirty="0" err="1">
                <a:solidFill>
                  <a:srgbClr val="C93078"/>
                </a:solidFill>
                <a:latin typeface="Century Schoolbook" panose="02040604050505020304" pitchFamily="18" charset="0"/>
              </a:rPr>
              <a:t>Overflow</a:t>
            </a:r>
            <a:r>
              <a:rPr lang="fr-FR" sz="1300" b="1" dirty="0">
                <a:solidFill>
                  <a:srgbClr val="C93078"/>
                </a:solidFill>
                <a:latin typeface="Century Schoolbook" panose="02040604050505020304" pitchFamily="18" charset="0"/>
              </a:rPr>
              <a:t> </a:t>
            </a:r>
            <a:r>
              <a:rPr lang="fr-FR" sz="1300" dirty="0">
                <a:latin typeface="Century Schoolbook" panose="02040604050505020304" pitchFamily="18" charset="0"/>
              </a:rPr>
              <a:t>est une plateforme populaire où les utilisateurs posent des questions et partagent des solutions sur divers sujets, y compris la résolution des systèmes d'équations non linéaires en R.</a:t>
            </a:r>
          </a:p>
          <a:p>
            <a:pPr algn="just">
              <a:buFont typeface="+mj-lt"/>
              <a:buAutoNum type="arabicPeriod"/>
            </a:pPr>
            <a:r>
              <a:rPr lang="fr-FR" sz="1300" b="1" dirty="0">
                <a:solidFill>
                  <a:srgbClr val="C93078"/>
                </a:solidFill>
                <a:latin typeface="Century Schoolbook" panose="02040604050505020304" pitchFamily="18" charset="0"/>
              </a:rPr>
              <a:t>La liste de diffusion R-help </a:t>
            </a:r>
            <a:r>
              <a:rPr lang="fr-FR" sz="1300" dirty="0">
                <a:latin typeface="Century Schoolbook" panose="02040604050505020304" pitchFamily="18" charset="0"/>
              </a:rPr>
              <a:t>est un forum de discussion où les utilisateurs posent des questions et partagent des conseils sur l'utilisation de R, y compris des questions liées à l'optimisation et à la résolution des systèmes d'équations non linéaires.</a:t>
            </a:r>
            <a:endParaRPr lang="aa-ET" sz="1300" dirty="0">
              <a:latin typeface="Century Schoolbook" panose="02040604050505020304" pitchFamily="18" charset="0"/>
            </a:endParaRPr>
          </a:p>
          <a:p>
            <a:pPr algn="just"/>
            <a:endParaRPr lang="fr-FR" sz="1300" dirty="0">
              <a:latin typeface="Century Schoolbook" panose="02040604050505020304" pitchFamily="18" charset="0"/>
            </a:endParaRPr>
          </a:p>
          <a:p>
            <a:pPr algn="just"/>
            <a:r>
              <a:rPr lang="fr-FR" sz="1300" b="1" dirty="0">
                <a:solidFill>
                  <a:schemeClr val="accent5">
                    <a:lumMod val="75000"/>
                  </a:schemeClr>
                </a:solidFill>
                <a:latin typeface="Century Schoolbook" panose="02040604050505020304" pitchFamily="18" charset="0"/>
              </a:rPr>
              <a:t>Cours en ligne et Tutoriels :</a:t>
            </a:r>
            <a:endParaRPr lang="fr-FR" sz="1300" dirty="0">
              <a:solidFill>
                <a:schemeClr val="accent5">
                  <a:lumMod val="75000"/>
                </a:schemeClr>
              </a:solidFill>
              <a:latin typeface="Century Schoolbook" panose="02040604050505020304" pitchFamily="18" charset="0"/>
            </a:endParaRPr>
          </a:p>
          <a:p>
            <a:pPr algn="just">
              <a:buFont typeface="+mj-lt"/>
              <a:buAutoNum type="arabicPeriod"/>
            </a:pPr>
            <a:r>
              <a:rPr lang="fr-FR" sz="1300" b="1" dirty="0">
                <a:solidFill>
                  <a:srgbClr val="C93078"/>
                </a:solidFill>
                <a:latin typeface="Century Schoolbook" panose="02040604050505020304" pitchFamily="18" charset="0"/>
              </a:rPr>
              <a:t>Coursera</a:t>
            </a:r>
            <a:r>
              <a:rPr lang="fr-FR" sz="1300" dirty="0">
                <a:latin typeface="Century Schoolbook" panose="02040604050505020304" pitchFamily="18" charset="0"/>
              </a:rPr>
              <a:t> propose des cours en ligne sur R et l'optimisation, qui peuvent inclure des modules sur la résolution des systèmes d'équations non linéaires.</a:t>
            </a:r>
          </a:p>
          <a:p>
            <a:pPr algn="just">
              <a:buFont typeface="+mj-lt"/>
              <a:buAutoNum type="arabicPeriod"/>
            </a:pPr>
            <a:r>
              <a:rPr lang="fr-FR" sz="1300" b="1" dirty="0">
                <a:solidFill>
                  <a:srgbClr val="C93078"/>
                </a:solidFill>
                <a:latin typeface="Century Schoolbook" panose="02040604050505020304" pitchFamily="18" charset="0"/>
              </a:rPr>
              <a:t>Le site web </a:t>
            </a:r>
            <a:r>
              <a:rPr lang="fr-FR" sz="1300" b="1" dirty="0" err="1">
                <a:solidFill>
                  <a:srgbClr val="C93078"/>
                </a:solidFill>
                <a:latin typeface="Century Schoolbook" panose="02040604050505020304" pitchFamily="18" charset="0"/>
              </a:rPr>
              <a:t>DataCamp</a:t>
            </a:r>
            <a:r>
              <a:rPr lang="fr-FR" sz="1300" b="1" dirty="0">
                <a:solidFill>
                  <a:srgbClr val="C93078"/>
                </a:solidFill>
                <a:latin typeface="Century Schoolbook" panose="02040604050505020304" pitchFamily="18" charset="0"/>
              </a:rPr>
              <a:t> </a:t>
            </a:r>
            <a:r>
              <a:rPr lang="fr-FR" sz="1300" dirty="0">
                <a:latin typeface="Century Schoolbook" panose="02040604050505020304" pitchFamily="18" charset="0"/>
              </a:rPr>
              <a:t>propose des tutoriels interactifs sur l'utilisation de R pour l'analyse de données et l'optimisation, qui peuvent également couvrir la résolution des systèmes d'équations non linéaires.</a:t>
            </a:r>
          </a:p>
        </p:txBody>
      </p:sp>
    </p:spTree>
    <p:extLst>
      <p:ext uri="{BB962C8B-B14F-4D97-AF65-F5344CB8AC3E}">
        <p14:creationId xmlns:p14="http://schemas.microsoft.com/office/powerpoint/2010/main" val="13016920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338894689"/>
              </p:ext>
            </p:extLst>
          </p:nvPr>
        </p:nvGraphicFramePr>
        <p:xfrm>
          <a:off x="554178" y="131840"/>
          <a:ext cx="10769604"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BA2A1641-E95F-D3DE-78CD-9E5111D1D69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436842B-B23F-1D51-3C53-B5B166BA36F8}"/>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42</a:t>
            </a:r>
            <a:endParaRPr lang="fr-FR" b="1" dirty="0"/>
          </a:p>
        </p:txBody>
      </p:sp>
      <p:sp>
        <p:nvSpPr>
          <p:cNvPr id="4" name="ZoneTexte 3">
            <a:extLst>
              <a:ext uri="{FF2B5EF4-FFF2-40B4-BE49-F238E27FC236}">
                <a16:creationId xmlns="" xmlns:a16="http://schemas.microsoft.com/office/drawing/2014/main" id="{F5A043FF-BDDE-F064-D5BF-481551B67E36}"/>
              </a:ext>
            </a:extLst>
          </p:cNvPr>
          <p:cNvSpPr txBox="1"/>
          <p:nvPr/>
        </p:nvSpPr>
        <p:spPr>
          <a:xfrm>
            <a:off x="4263081" y="2051222"/>
            <a:ext cx="6252519" cy="369332"/>
          </a:xfrm>
          <a:prstGeom prst="rect">
            <a:avLst/>
          </a:prstGeom>
          <a:noFill/>
        </p:spPr>
        <p:txBody>
          <a:bodyPr wrap="square" rtlCol="0">
            <a:spAutoFit/>
          </a:bodyPr>
          <a:lstStyle/>
          <a:p>
            <a:endParaRPr lang="fr-SN" dirty="0"/>
          </a:p>
        </p:txBody>
      </p:sp>
      <p:graphicFrame>
        <p:nvGraphicFramePr>
          <p:cNvPr id="7" name="Tableau 6">
            <a:extLst>
              <a:ext uri="{FF2B5EF4-FFF2-40B4-BE49-F238E27FC236}">
                <a16:creationId xmlns="" xmlns:a16="http://schemas.microsoft.com/office/drawing/2014/main" id="{DD38C90D-C4CC-0884-459E-08D98EADC1E8}"/>
              </a:ext>
            </a:extLst>
          </p:cNvPr>
          <p:cNvGraphicFramePr>
            <a:graphicFrameLocks noGrp="1"/>
          </p:cNvGraphicFramePr>
          <p:nvPr>
            <p:extLst>
              <p:ext uri="{D42A27DB-BD31-4B8C-83A1-F6EECF244321}">
                <p14:modId xmlns:p14="http://schemas.microsoft.com/office/powerpoint/2010/main" val="987905686"/>
              </p:ext>
            </p:extLst>
          </p:nvPr>
        </p:nvGraphicFramePr>
        <p:xfrm>
          <a:off x="117988" y="1263619"/>
          <a:ext cx="12074012" cy="5081878"/>
        </p:xfrm>
        <a:graphic>
          <a:graphicData uri="http://schemas.openxmlformats.org/drawingml/2006/table">
            <a:tbl>
              <a:tblPr>
                <a:tableStyleId>{5C22544A-7EE6-4342-B048-85BDC9FD1C3A}</a:tableStyleId>
              </a:tblPr>
              <a:tblGrid>
                <a:gridCol w="4746337">
                  <a:extLst>
                    <a:ext uri="{9D8B030D-6E8A-4147-A177-3AD203B41FA5}">
                      <a16:colId xmlns="" xmlns:a16="http://schemas.microsoft.com/office/drawing/2014/main" val="539081773"/>
                    </a:ext>
                  </a:extLst>
                </a:gridCol>
                <a:gridCol w="7327675">
                  <a:extLst>
                    <a:ext uri="{9D8B030D-6E8A-4147-A177-3AD203B41FA5}">
                      <a16:colId xmlns="" xmlns:a16="http://schemas.microsoft.com/office/drawing/2014/main" val="1450406796"/>
                    </a:ext>
                  </a:extLst>
                </a:gridCol>
              </a:tblGrid>
              <a:tr h="929593">
                <a:tc>
                  <a:txBody>
                    <a:bodyPr/>
                    <a:lstStyle/>
                    <a:p>
                      <a:pPr algn="l" fontAlgn="ctr"/>
                      <a:r>
                        <a:rPr lang="fr-SN" sz="1600" b="1" u="none" strike="noStrike" dirty="0">
                          <a:effectLst/>
                        </a:rPr>
                        <a:t>Vérifier la dérivabilité</a:t>
                      </a:r>
                      <a:endParaRPr lang="fr-SN" sz="1600" b="1" i="0" u="none" strike="noStrike" dirty="0">
                        <a:solidFill>
                          <a:srgbClr val="000000"/>
                        </a:solidFill>
                        <a:effectLst/>
                        <a:latin typeface="Calibri" panose="020F0502020204030204" pitchFamily="34" charset="0"/>
                      </a:endParaRPr>
                    </a:p>
                  </a:txBody>
                  <a:tcPr marL="7884" marR="7884" marT="7884" marB="0" anchor="ctr"/>
                </a:tc>
                <a:tc>
                  <a:txBody>
                    <a:bodyPr/>
                    <a:lstStyle/>
                    <a:p>
                      <a:pPr algn="l" fontAlgn="ctr"/>
                      <a:r>
                        <a:rPr lang="fr-SN" sz="1600" b="1" u="none" strike="noStrike" dirty="0">
                          <a:effectLst/>
                        </a:rPr>
                        <a:t>Certaines méthodes nécessitent les dérivées des fonctions. Assurez-vous que vos fonctions sont dérivables ou utilisez des approximations numériques si nécessaire.</a:t>
                      </a:r>
                      <a:endParaRPr lang="fr-SN" sz="1600" b="1" i="0" u="none" strike="noStrike" dirty="0">
                        <a:solidFill>
                          <a:srgbClr val="000000"/>
                        </a:solidFill>
                        <a:effectLst/>
                        <a:latin typeface="Calibri" panose="020F0502020204030204" pitchFamily="34" charset="0"/>
                      </a:endParaRPr>
                    </a:p>
                  </a:txBody>
                  <a:tcPr marL="7884" marR="7884" marT="7884" marB="0" anchor="ctr"/>
                </a:tc>
                <a:extLst>
                  <a:ext uri="{0D108BD9-81ED-4DB2-BD59-A6C34878D82A}">
                    <a16:rowId xmlns="" xmlns:a16="http://schemas.microsoft.com/office/drawing/2014/main" val="3963454308"/>
                  </a:ext>
                </a:extLst>
              </a:tr>
              <a:tr h="1313470">
                <a:tc>
                  <a:txBody>
                    <a:bodyPr/>
                    <a:lstStyle/>
                    <a:p>
                      <a:pPr algn="l" fontAlgn="ctr"/>
                      <a:r>
                        <a:rPr lang="fr-SN" sz="1600" b="1" u="none" strike="noStrike" dirty="0">
                          <a:effectLst/>
                        </a:rPr>
                        <a:t>Analyser les résidus</a:t>
                      </a:r>
                      <a:endParaRPr lang="fr-SN" sz="1600" b="1" i="0" u="none" strike="noStrike" dirty="0">
                        <a:solidFill>
                          <a:srgbClr val="000000"/>
                        </a:solidFill>
                        <a:effectLst/>
                        <a:latin typeface="Calibri" panose="020F0502020204030204" pitchFamily="34" charset="0"/>
                      </a:endParaRPr>
                    </a:p>
                  </a:txBody>
                  <a:tcPr marL="7884" marR="7884" marT="7884" marB="0" anchor="ctr"/>
                </a:tc>
                <a:tc>
                  <a:txBody>
                    <a:bodyPr/>
                    <a:lstStyle/>
                    <a:p>
                      <a:pPr algn="l" fontAlgn="ctr"/>
                      <a:r>
                        <a:rPr lang="fr-SN" sz="1600" b="1" u="none" strike="noStrike" dirty="0">
                          <a:effectLst/>
                        </a:rPr>
                        <a:t>Après avoir trouvé une solution, évaluez les résidus pour vérifier que les solutions satisfont les équations. Si les résidus sont trop grands, la solution n'est pas fiable.</a:t>
                      </a:r>
                      <a:endParaRPr lang="fr-SN" sz="1600" b="1" i="0" u="none" strike="noStrike" dirty="0">
                        <a:solidFill>
                          <a:srgbClr val="000000"/>
                        </a:solidFill>
                        <a:effectLst/>
                        <a:latin typeface="Calibri" panose="020F0502020204030204" pitchFamily="34" charset="0"/>
                      </a:endParaRPr>
                    </a:p>
                  </a:txBody>
                  <a:tcPr marL="7884" marR="7884" marT="7884" marB="0" anchor="ctr"/>
                </a:tc>
                <a:extLst>
                  <a:ext uri="{0D108BD9-81ED-4DB2-BD59-A6C34878D82A}">
                    <a16:rowId xmlns="" xmlns:a16="http://schemas.microsoft.com/office/drawing/2014/main" val="2729017139"/>
                  </a:ext>
                </a:extLst>
              </a:tr>
              <a:tr h="976503">
                <a:tc>
                  <a:txBody>
                    <a:bodyPr/>
                    <a:lstStyle/>
                    <a:p>
                      <a:pPr algn="l" fontAlgn="ctr"/>
                      <a:r>
                        <a:rPr lang="fr-SN" sz="1600" b="1" u="none" strike="noStrike">
                          <a:effectLst/>
                        </a:rPr>
                        <a:t>Inspecter la sensibilité</a:t>
                      </a:r>
                      <a:endParaRPr lang="fr-SN" sz="1600" b="1" i="0" u="none" strike="noStrike">
                        <a:solidFill>
                          <a:srgbClr val="000000"/>
                        </a:solidFill>
                        <a:effectLst/>
                        <a:latin typeface="Calibri" panose="020F0502020204030204" pitchFamily="34" charset="0"/>
                      </a:endParaRPr>
                    </a:p>
                  </a:txBody>
                  <a:tcPr marL="7884" marR="7884" marT="7884" marB="0" anchor="ctr"/>
                </a:tc>
                <a:tc>
                  <a:txBody>
                    <a:bodyPr/>
                    <a:lstStyle/>
                    <a:p>
                      <a:pPr algn="l" fontAlgn="ctr"/>
                      <a:r>
                        <a:rPr lang="fr-SN" sz="1600" b="1" u="none" strike="noStrike">
                          <a:effectLst/>
                        </a:rPr>
                        <a:t>Étudiez comment les solutions changent avec des variations des conditions initiales pour comprendre la stabilité de la solution.</a:t>
                      </a:r>
                      <a:endParaRPr lang="fr-SN" sz="1600" b="1" i="0" u="none" strike="noStrike">
                        <a:solidFill>
                          <a:srgbClr val="000000"/>
                        </a:solidFill>
                        <a:effectLst/>
                        <a:latin typeface="Calibri" panose="020F0502020204030204" pitchFamily="34" charset="0"/>
                      </a:endParaRPr>
                    </a:p>
                  </a:txBody>
                  <a:tcPr marL="7884" marR="7884" marT="7884" marB="0" anchor="ctr"/>
                </a:tc>
                <a:extLst>
                  <a:ext uri="{0D108BD9-81ED-4DB2-BD59-A6C34878D82A}">
                    <a16:rowId xmlns="" xmlns:a16="http://schemas.microsoft.com/office/drawing/2014/main" val="3776946744"/>
                  </a:ext>
                </a:extLst>
              </a:tr>
              <a:tr h="891282">
                <a:tc>
                  <a:txBody>
                    <a:bodyPr/>
                    <a:lstStyle/>
                    <a:p>
                      <a:pPr algn="l" fontAlgn="ctr"/>
                      <a:r>
                        <a:rPr lang="fr-SN" sz="1600" b="1" u="none" strike="noStrike">
                          <a:effectLst/>
                        </a:rPr>
                        <a:t>Utiliser des graphiques</a:t>
                      </a:r>
                      <a:endParaRPr lang="fr-SN" sz="1600" b="1" i="0" u="none" strike="noStrike">
                        <a:solidFill>
                          <a:srgbClr val="000000"/>
                        </a:solidFill>
                        <a:effectLst/>
                        <a:latin typeface="Calibri" panose="020F0502020204030204" pitchFamily="34" charset="0"/>
                      </a:endParaRPr>
                    </a:p>
                  </a:txBody>
                  <a:tcPr marL="7884" marR="7884" marT="7884" marB="0" anchor="ctr"/>
                </a:tc>
                <a:tc>
                  <a:txBody>
                    <a:bodyPr/>
                    <a:lstStyle/>
                    <a:p>
                      <a:pPr algn="l" fontAlgn="ctr"/>
                      <a:r>
                        <a:rPr lang="fr-SN" sz="1600" b="1" u="none" strike="noStrike" dirty="0">
                          <a:effectLst/>
                        </a:rPr>
                        <a:t>Visualisez les fonctions et leurs intersections en utilisant des graphiques pour obtenir une idée des solutions possibles et de leur localisation.</a:t>
                      </a:r>
                      <a:endParaRPr lang="fr-SN" sz="1600" b="1" i="0" u="none" strike="noStrike" dirty="0">
                        <a:solidFill>
                          <a:srgbClr val="000000"/>
                        </a:solidFill>
                        <a:effectLst/>
                        <a:latin typeface="Calibri" panose="020F0502020204030204" pitchFamily="34" charset="0"/>
                      </a:endParaRPr>
                    </a:p>
                  </a:txBody>
                  <a:tcPr marL="7884" marR="7884" marT="7884" marB="0" anchor="ctr"/>
                </a:tc>
                <a:extLst>
                  <a:ext uri="{0D108BD9-81ED-4DB2-BD59-A6C34878D82A}">
                    <a16:rowId xmlns="" xmlns:a16="http://schemas.microsoft.com/office/drawing/2014/main" val="3434665264"/>
                  </a:ext>
                </a:extLst>
              </a:tr>
              <a:tr h="971030">
                <a:tc>
                  <a:txBody>
                    <a:bodyPr/>
                    <a:lstStyle/>
                    <a:p>
                      <a:pPr algn="l" fontAlgn="ctr"/>
                      <a:r>
                        <a:rPr lang="fr-SN" sz="1600" b="1" u="none" strike="noStrike">
                          <a:effectLst/>
                        </a:rPr>
                        <a:t>Consulter la documentation</a:t>
                      </a:r>
                      <a:endParaRPr lang="fr-SN" sz="1600" b="1" i="0" u="none" strike="noStrike">
                        <a:solidFill>
                          <a:srgbClr val="000000"/>
                        </a:solidFill>
                        <a:effectLst/>
                        <a:latin typeface="Calibri" panose="020F0502020204030204" pitchFamily="34" charset="0"/>
                      </a:endParaRPr>
                    </a:p>
                  </a:txBody>
                  <a:tcPr marL="7884" marR="7884" marT="7884" marB="0" anchor="ctr"/>
                </a:tc>
                <a:tc>
                  <a:txBody>
                    <a:bodyPr/>
                    <a:lstStyle/>
                    <a:p>
                      <a:pPr algn="l" fontAlgn="ctr"/>
                      <a:r>
                        <a:rPr lang="fr-SN" sz="1600" b="1" u="none" strike="noStrike" dirty="0">
                          <a:effectLst/>
                        </a:rPr>
                        <a:t>Lisez attentivement la documentation des packages utilisés pour comprendre toutes les options et fonctions disponibles.</a:t>
                      </a:r>
                      <a:endParaRPr lang="fr-SN" sz="1600" b="1" i="0" u="none" strike="noStrike" dirty="0">
                        <a:solidFill>
                          <a:srgbClr val="000000"/>
                        </a:solidFill>
                        <a:effectLst/>
                        <a:latin typeface="Calibri" panose="020F0502020204030204" pitchFamily="34" charset="0"/>
                      </a:endParaRPr>
                    </a:p>
                  </a:txBody>
                  <a:tcPr marL="7884" marR="7884" marT="7884" marB="0" anchor="ctr"/>
                </a:tc>
                <a:extLst>
                  <a:ext uri="{0D108BD9-81ED-4DB2-BD59-A6C34878D82A}">
                    <a16:rowId xmlns="" xmlns:a16="http://schemas.microsoft.com/office/drawing/2014/main" val="1965680675"/>
                  </a:ext>
                </a:extLst>
              </a:tr>
            </a:tbl>
          </a:graphicData>
        </a:graphic>
      </p:graphicFrame>
    </p:spTree>
    <p:extLst>
      <p:ext uri="{BB962C8B-B14F-4D97-AF65-F5344CB8AC3E}">
        <p14:creationId xmlns:p14="http://schemas.microsoft.com/office/powerpoint/2010/main" val="9621856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a:extLst>
              <a:ext uri="{FF2B5EF4-FFF2-40B4-BE49-F238E27FC236}">
                <a16:creationId xmlns="" xmlns:a16="http://schemas.microsoft.com/office/drawing/2014/main" id="{BA2A1641-E95F-D3DE-78CD-9E5111D1D691}"/>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5436842B-B23F-1D51-3C53-B5B166BA36F8}"/>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b="1" dirty="0" smtClean="0"/>
              <a:t>43</a:t>
            </a:r>
            <a:endParaRPr lang="fr-FR" b="1" dirty="0"/>
          </a:p>
        </p:txBody>
      </p:sp>
      <p:sp>
        <p:nvSpPr>
          <p:cNvPr id="4" name="ZoneTexte 3">
            <a:extLst>
              <a:ext uri="{FF2B5EF4-FFF2-40B4-BE49-F238E27FC236}">
                <a16:creationId xmlns="" xmlns:a16="http://schemas.microsoft.com/office/drawing/2014/main" id="{F5A043FF-BDDE-F064-D5BF-481551B67E36}"/>
              </a:ext>
            </a:extLst>
          </p:cNvPr>
          <p:cNvSpPr txBox="1"/>
          <p:nvPr/>
        </p:nvSpPr>
        <p:spPr>
          <a:xfrm>
            <a:off x="4263081" y="2051222"/>
            <a:ext cx="6252519" cy="369332"/>
          </a:xfrm>
          <a:prstGeom prst="rect">
            <a:avLst/>
          </a:prstGeom>
          <a:noFill/>
        </p:spPr>
        <p:txBody>
          <a:bodyPr wrap="square" rtlCol="0">
            <a:spAutoFit/>
          </a:bodyPr>
          <a:lstStyle/>
          <a:p>
            <a:endParaRPr lang="fr-SN" dirty="0"/>
          </a:p>
        </p:txBody>
      </p:sp>
      <p:sp>
        <p:nvSpPr>
          <p:cNvPr id="6" name="ZoneTexte 5">
            <a:extLst>
              <a:ext uri="{FF2B5EF4-FFF2-40B4-BE49-F238E27FC236}">
                <a16:creationId xmlns="" xmlns:a16="http://schemas.microsoft.com/office/drawing/2014/main" id="{E6F98B2A-8EED-D4C4-C99E-BF232D1B8EB7}"/>
              </a:ext>
            </a:extLst>
          </p:cNvPr>
          <p:cNvSpPr txBox="1"/>
          <p:nvPr/>
        </p:nvSpPr>
        <p:spPr>
          <a:xfrm>
            <a:off x="849086" y="2789764"/>
            <a:ext cx="10463102" cy="707886"/>
          </a:xfrm>
          <a:prstGeom prst="rect">
            <a:avLst/>
          </a:prstGeom>
          <a:noFill/>
        </p:spPr>
        <p:txBody>
          <a:bodyPr wrap="square">
            <a:spAutoFit/>
          </a:bodyPr>
          <a:lstStyle/>
          <a:p>
            <a:pPr algn="just"/>
            <a:r>
              <a:rPr lang="fr-SN" sz="4000" b="1" dirty="0">
                <a:solidFill>
                  <a:schemeClr val="accent5">
                    <a:lumMod val="75000"/>
                  </a:schemeClr>
                </a:solidFill>
                <a:latin typeface="Century Schoolbook" panose="02040604050505020304" pitchFamily="18" charset="0"/>
              </a:rPr>
              <a:t>Merci Pour votre aimable attention !!!</a:t>
            </a:r>
            <a:endParaRPr lang="fr-FR" sz="4000" dirty="0">
              <a:latin typeface="Century Schoolbook" panose="02040604050505020304" pitchFamily="18" charset="0"/>
            </a:endParaRPr>
          </a:p>
        </p:txBody>
      </p:sp>
    </p:spTree>
    <p:extLst>
      <p:ext uri="{BB962C8B-B14F-4D97-AF65-F5344CB8AC3E}">
        <p14:creationId xmlns:p14="http://schemas.microsoft.com/office/powerpoint/2010/main" val="25123262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572674778"/>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8C74E4FB-74D2-9D50-817A-0B7BF57CF095}"/>
              </a:ext>
            </a:extLst>
          </p:cNvPr>
          <p:cNvSpPr>
            <a:spLocks noGrp="1"/>
          </p:cNvSpPr>
          <p:nvPr>
            <p:ph type="dt" sz="half" idx="10"/>
          </p:nvPr>
        </p:nvSpPr>
        <p:spPr/>
        <p:txBody>
          <a:bodyPr/>
          <a:lstStyle/>
          <a:p>
            <a:r>
              <a:rPr lang="fr-FR"/>
              <a:t>JANVIER 2024</a:t>
            </a:r>
          </a:p>
        </p:txBody>
      </p:sp>
      <p:sp>
        <p:nvSpPr>
          <p:cNvPr id="5" name="Espace réservé du pied de page 4">
            <a:extLst>
              <a:ext uri="{FF2B5EF4-FFF2-40B4-BE49-F238E27FC236}">
                <a16:creationId xmlns="" xmlns:a16="http://schemas.microsoft.com/office/drawing/2014/main" id="{AECC43E5-757C-CDE8-703F-9B2DEB390F69}"/>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5</a:t>
            </a:r>
          </a:p>
        </p:txBody>
      </p:sp>
      <p:sp>
        <p:nvSpPr>
          <p:cNvPr id="3" name="ZoneTexte 2"/>
          <p:cNvSpPr txBox="1"/>
          <p:nvPr/>
        </p:nvSpPr>
        <p:spPr>
          <a:xfrm>
            <a:off x="910359" y="1214005"/>
            <a:ext cx="3510546" cy="4524315"/>
          </a:xfrm>
          <a:prstGeom prst="rect">
            <a:avLst/>
          </a:prstGeom>
          <a:noFill/>
        </p:spPr>
        <p:txBody>
          <a:bodyPr wrap="square" rtlCol="0">
            <a:spAutoFit/>
          </a:bodyPr>
          <a:lstStyle/>
          <a:p>
            <a:pPr algn="just"/>
            <a:r>
              <a:rPr lang="fr-FR" sz="2400" b="1" dirty="0">
                <a:latin typeface="Century Schoolbook" panose="02040604050505020304" pitchFamily="18" charset="0"/>
              </a:rPr>
              <a:t>R</a:t>
            </a:r>
            <a:r>
              <a:rPr lang="fr-FR" sz="2400" dirty="0">
                <a:latin typeface="Century Schoolbook" panose="02040604050505020304" pitchFamily="18" charset="0"/>
              </a:rPr>
              <a:t> est un logiciel de statistique et de programmation largement utilisé dans divers domaines, y compris l'optimisation. Il offre plusieurs fonctionnalités pour résoudre des équations non linéaires et des problèmes d'optimisation.</a:t>
            </a:r>
            <a:endParaRPr lang="fr-FR" sz="2100" b="1" dirty="0">
              <a:latin typeface="Century Schoolbook" panose="02040604050505020304" pitchFamily="18" charset="0"/>
            </a:endParaRPr>
          </a:p>
        </p:txBody>
      </p:sp>
      <p:sp>
        <p:nvSpPr>
          <p:cNvPr id="4" name="ZoneTexte 3"/>
          <p:cNvSpPr txBox="1"/>
          <p:nvPr/>
        </p:nvSpPr>
        <p:spPr>
          <a:xfrm>
            <a:off x="11637817" y="4775200"/>
            <a:ext cx="4193310" cy="3168073"/>
          </a:xfrm>
          <a:prstGeom prst="rect">
            <a:avLst/>
          </a:prstGeom>
          <a:noFill/>
        </p:spPr>
        <p:txBody>
          <a:bodyPr wrap="square" rtlCol="0">
            <a:spAutoFit/>
          </a:bodyPr>
          <a:lstStyle/>
          <a:p>
            <a:endParaRPr lang="fr-FR" dirty="0"/>
          </a:p>
        </p:txBody>
      </p:sp>
      <p:pic>
        <p:nvPicPr>
          <p:cNvPr id="1026" name="Picture 2" descr="R langage de programmation : définition, utilisation et dernière ver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214006"/>
            <a:ext cx="4171950" cy="341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419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114774013"/>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Espace réservé de la date 11">
            <a:extLst>
              <a:ext uri="{FF2B5EF4-FFF2-40B4-BE49-F238E27FC236}">
                <a16:creationId xmlns="" xmlns:a16="http://schemas.microsoft.com/office/drawing/2014/main" id="{F936F061-F712-395B-E4F7-80D146062EDB}"/>
              </a:ext>
            </a:extLst>
          </p:cNvPr>
          <p:cNvSpPr>
            <a:spLocks noGrp="1"/>
          </p:cNvSpPr>
          <p:nvPr>
            <p:ph type="dt" sz="half" idx="10"/>
          </p:nvPr>
        </p:nvSpPr>
        <p:spPr/>
        <p:txBody>
          <a:bodyPr/>
          <a:lstStyle/>
          <a:p>
            <a:r>
              <a:rPr lang="fr-FR"/>
              <a:t>JANVIER 2024</a:t>
            </a:r>
          </a:p>
        </p:txBody>
      </p:sp>
      <p:sp>
        <p:nvSpPr>
          <p:cNvPr id="7" name="Espace réservé du pied de page 6">
            <a:extLst>
              <a:ext uri="{FF2B5EF4-FFF2-40B4-BE49-F238E27FC236}">
                <a16:creationId xmlns="" xmlns:a16="http://schemas.microsoft.com/office/drawing/2014/main" id="{174821EF-6C64-4EB2-4520-CA70144AA99E}"/>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6</a:t>
            </a:r>
          </a:p>
        </p:txBody>
      </p:sp>
      <p:sp>
        <p:nvSpPr>
          <p:cNvPr id="3" name="ZoneTexte 2"/>
          <p:cNvSpPr txBox="1"/>
          <p:nvPr/>
        </p:nvSpPr>
        <p:spPr>
          <a:xfrm>
            <a:off x="554179" y="1219200"/>
            <a:ext cx="10658304"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t>Une équation linéaire est une équation du premier degré, c'est-à-dire une équation qui peut être mise sous la forme suivante :</a:t>
            </a:r>
          </a:p>
        </p:txBody>
      </p:sp>
      <p:sp>
        <p:nvSpPr>
          <p:cNvPr id="4" name="ZoneTexte 3"/>
          <p:cNvSpPr txBox="1"/>
          <p:nvPr/>
        </p:nvSpPr>
        <p:spPr>
          <a:xfrm>
            <a:off x="6225309" y="2208419"/>
            <a:ext cx="4008582" cy="369332"/>
          </a:xfrm>
          <a:prstGeom prst="rect">
            <a:avLst/>
          </a:prstGeom>
        </p:spPr>
        <p:txBody>
          <a:bodyPr wrap="square" rtlCol="0">
            <a:spAutoFit/>
          </a:bodyPr>
          <a:lstStyle/>
          <a:p>
            <a:r>
              <a:rPr lang="fr-FR" b="1" dirty="0"/>
              <a:t>      </a:t>
            </a:r>
            <a:r>
              <a:rPr lang="fr-FR" dirty="0"/>
              <a:t>où a et b sont des réels</a:t>
            </a:r>
            <a:endParaRPr lang="fr-FR" b="1" dirty="0"/>
          </a:p>
        </p:txBody>
      </p:sp>
      <p:sp>
        <p:nvSpPr>
          <p:cNvPr id="5" name="ZoneTexte 4"/>
          <p:cNvSpPr txBox="1"/>
          <p:nvPr/>
        </p:nvSpPr>
        <p:spPr>
          <a:xfrm>
            <a:off x="849744" y="2743200"/>
            <a:ext cx="10280073"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Par ailleurs, une équation non linéaire est une équation dont le degré est supérieur à 1</a:t>
            </a:r>
          </a:p>
        </p:txBody>
      </p:sp>
      <p:sp>
        <p:nvSpPr>
          <p:cNvPr id="6" name="ZoneTexte 5"/>
          <p:cNvSpPr txBox="1"/>
          <p:nvPr/>
        </p:nvSpPr>
        <p:spPr>
          <a:xfrm>
            <a:off x="2410690" y="3565236"/>
            <a:ext cx="4008582" cy="369332"/>
          </a:xfrm>
          <a:prstGeom prst="rect">
            <a:avLst/>
          </a:prstGeom>
          <a:noFill/>
        </p:spPr>
        <p:txBody>
          <a:bodyPr wrap="square" rtlCol="0">
            <a:spAutoFit/>
          </a:bodyPr>
          <a:lstStyle/>
          <a:p>
            <a:r>
              <a:rPr lang="fr-FR" dirty="0"/>
              <a:t>Par exemple:</a:t>
            </a:r>
          </a:p>
        </p:txBody>
      </p:sp>
      <p:pic>
        <p:nvPicPr>
          <p:cNvPr id="9" name="Image 8"/>
          <p:cNvPicPr>
            <a:picLocks noChangeAspect="1"/>
          </p:cNvPicPr>
          <p:nvPr/>
        </p:nvPicPr>
        <p:blipFill>
          <a:blip r:embed="rId8"/>
          <a:stretch>
            <a:fillRect/>
          </a:stretch>
        </p:blipFill>
        <p:spPr>
          <a:xfrm>
            <a:off x="3400959" y="4387272"/>
            <a:ext cx="3986151" cy="637310"/>
          </a:xfrm>
          <a:prstGeom prst="rect">
            <a:avLst/>
          </a:prstGeom>
        </p:spPr>
      </p:pic>
      <p:pic>
        <p:nvPicPr>
          <p:cNvPr id="10" name="Image 9"/>
          <p:cNvPicPr>
            <a:picLocks noChangeAspect="1"/>
          </p:cNvPicPr>
          <p:nvPr/>
        </p:nvPicPr>
        <p:blipFill>
          <a:blip r:embed="rId9"/>
          <a:stretch>
            <a:fillRect/>
          </a:stretch>
        </p:blipFill>
        <p:spPr>
          <a:xfrm>
            <a:off x="3901703" y="2208419"/>
            <a:ext cx="2517569" cy="378975"/>
          </a:xfrm>
          <a:prstGeom prst="rect">
            <a:avLst/>
          </a:prstGeom>
        </p:spPr>
      </p:pic>
    </p:spTree>
    <p:extLst>
      <p:ext uri="{BB962C8B-B14F-4D97-AF65-F5344CB8AC3E}">
        <p14:creationId xmlns:p14="http://schemas.microsoft.com/office/powerpoint/2010/main" val="23677151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3392828615"/>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e la date 5">
            <a:extLst>
              <a:ext uri="{FF2B5EF4-FFF2-40B4-BE49-F238E27FC236}">
                <a16:creationId xmlns="" xmlns:a16="http://schemas.microsoft.com/office/drawing/2014/main" id="{DE13DD8C-0BE6-D7FD-7A82-48C57D4B7CF7}"/>
              </a:ext>
            </a:extLst>
          </p:cNvPr>
          <p:cNvSpPr>
            <a:spLocks noGrp="1"/>
          </p:cNvSpPr>
          <p:nvPr>
            <p:ph type="dt" sz="half" idx="10"/>
          </p:nvPr>
        </p:nvSpPr>
        <p:spPr/>
        <p:txBody>
          <a:bodyPr/>
          <a:lstStyle/>
          <a:p>
            <a:r>
              <a:rPr lang="fr-FR"/>
              <a:t>JANVIER 2024</a:t>
            </a:r>
          </a:p>
        </p:txBody>
      </p:sp>
      <p:sp>
        <p:nvSpPr>
          <p:cNvPr id="4" name="Espace réservé du pied de page 3">
            <a:extLst>
              <a:ext uri="{FF2B5EF4-FFF2-40B4-BE49-F238E27FC236}">
                <a16:creationId xmlns="" xmlns:a16="http://schemas.microsoft.com/office/drawing/2014/main" id="{EF863021-0D52-D3AC-6F93-D810BC47D3A5}"/>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7</a:t>
            </a:r>
          </a:p>
        </p:txBody>
      </p:sp>
      <p:sp>
        <p:nvSpPr>
          <p:cNvPr id="3" name="ZoneTexte 2"/>
          <p:cNvSpPr txBox="1"/>
          <p:nvPr/>
        </p:nvSpPr>
        <p:spPr>
          <a:xfrm>
            <a:off x="554179" y="1219200"/>
            <a:ext cx="10658304" cy="646331"/>
          </a:xfrm>
          <a:prstGeom prst="rect">
            <a:avLst/>
          </a:prstGeom>
          <a:noFill/>
        </p:spPr>
        <p:txBody>
          <a:bodyPr wrap="square" rtlCol="0">
            <a:spAutoFit/>
          </a:bodyPr>
          <a:lstStyle/>
          <a:p>
            <a:r>
              <a:rPr lang="fr-FR" dirty="0"/>
              <a:t>Un système d'équations non linéaires est un ensemble d'équations formant un système où au moins une des équations est non linéaire</a:t>
            </a:r>
          </a:p>
        </p:txBody>
      </p:sp>
      <p:sp>
        <p:nvSpPr>
          <p:cNvPr id="7" name="AutoShape 2" descr="Résolution d'un système non linéaire - YouTube"/>
          <p:cNvSpPr>
            <a:spLocks noChangeAspect="1" noChangeArrowheads="1"/>
          </p:cNvSpPr>
          <p:nvPr/>
        </p:nvSpPr>
        <p:spPr bwMode="auto">
          <a:xfrm>
            <a:off x="3397539" y="2394688"/>
            <a:ext cx="2883188" cy="28831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1" name="Image 10"/>
          <p:cNvPicPr>
            <a:picLocks noChangeAspect="1"/>
          </p:cNvPicPr>
          <p:nvPr/>
        </p:nvPicPr>
        <p:blipFill>
          <a:blip r:embed="rId8"/>
          <a:stretch>
            <a:fillRect/>
          </a:stretch>
        </p:blipFill>
        <p:spPr>
          <a:xfrm>
            <a:off x="3929551" y="1913787"/>
            <a:ext cx="4457068" cy="2540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pic>
      <p:sp>
        <p:nvSpPr>
          <p:cNvPr id="12" name="ZoneTexte 11"/>
          <p:cNvSpPr txBox="1"/>
          <p:nvPr/>
        </p:nvSpPr>
        <p:spPr>
          <a:xfrm>
            <a:off x="1696837" y="3350102"/>
            <a:ext cx="1700702" cy="369332"/>
          </a:xfrm>
          <a:prstGeom prst="rect">
            <a:avLst/>
          </a:prstGeom>
          <a:noFill/>
        </p:spPr>
        <p:txBody>
          <a:bodyPr wrap="square" rtlCol="0">
            <a:spAutoFit/>
          </a:bodyPr>
          <a:lstStyle/>
          <a:p>
            <a:r>
              <a:rPr lang="fr-FR" dirty="0"/>
              <a:t>Par exemple :</a:t>
            </a:r>
          </a:p>
        </p:txBody>
      </p:sp>
      <p:sp>
        <p:nvSpPr>
          <p:cNvPr id="13" name="Rectangle 12"/>
          <p:cNvSpPr/>
          <p:nvPr/>
        </p:nvSpPr>
        <p:spPr>
          <a:xfrm>
            <a:off x="4017819" y="1999825"/>
            <a:ext cx="3954374" cy="782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860800" y="3534768"/>
            <a:ext cx="471055" cy="1055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7795491" y="3282279"/>
            <a:ext cx="647757" cy="1055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150963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438420061"/>
              </p:ext>
            </p:extLst>
          </p:nvPr>
        </p:nvGraphicFramePr>
        <p:xfrm>
          <a:off x="4729180" y="263312"/>
          <a:ext cx="6366425" cy="515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e la date 6">
            <a:extLst>
              <a:ext uri="{FF2B5EF4-FFF2-40B4-BE49-F238E27FC236}">
                <a16:creationId xmlns="" xmlns:a16="http://schemas.microsoft.com/office/drawing/2014/main" id="{8355F756-96F0-75E7-528C-64271A2AE125}"/>
              </a:ext>
            </a:extLst>
          </p:cNvPr>
          <p:cNvSpPr>
            <a:spLocks noGrp="1"/>
          </p:cNvSpPr>
          <p:nvPr>
            <p:ph type="dt" sz="half" idx="10"/>
          </p:nvPr>
        </p:nvSpPr>
        <p:spPr/>
        <p:txBody>
          <a:bodyPr/>
          <a:lstStyle/>
          <a:p>
            <a:r>
              <a:rPr lang="fr-FR"/>
              <a:t>JANVIER 2024</a:t>
            </a:r>
          </a:p>
        </p:txBody>
      </p:sp>
      <p:sp>
        <p:nvSpPr>
          <p:cNvPr id="5" name="Espace réservé du pied de page 4">
            <a:extLst>
              <a:ext uri="{FF2B5EF4-FFF2-40B4-BE49-F238E27FC236}">
                <a16:creationId xmlns="" xmlns:a16="http://schemas.microsoft.com/office/drawing/2014/main" id="{720E1A99-7E84-4F60-35DA-DD578ECF2EBC}"/>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8</a:t>
            </a:r>
          </a:p>
        </p:txBody>
      </p:sp>
      <p:graphicFrame>
        <p:nvGraphicFramePr>
          <p:cNvPr id="4" name="Diagramme 3">
            <a:extLst>
              <a:ext uri="{FF2B5EF4-FFF2-40B4-BE49-F238E27FC236}">
                <a16:creationId xmlns="" xmlns:a16="http://schemas.microsoft.com/office/drawing/2014/main" id="{B589E83D-57B5-11D5-C611-B7375089CEC1}"/>
              </a:ext>
            </a:extLst>
          </p:cNvPr>
          <p:cNvGraphicFramePr/>
          <p:nvPr>
            <p:extLst>
              <p:ext uri="{D42A27DB-BD31-4B8C-83A1-F6EECF244321}">
                <p14:modId xmlns:p14="http://schemas.microsoft.com/office/powerpoint/2010/main" val="2236132065"/>
              </p:ext>
            </p:extLst>
          </p:nvPr>
        </p:nvGraphicFramePr>
        <p:xfrm>
          <a:off x="601355" y="183219"/>
          <a:ext cx="5249429" cy="6757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ZoneTexte 2">
            <a:extLst>
              <a:ext uri="{FF2B5EF4-FFF2-40B4-BE49-F238E27FC236}">
                <a16:creationId xmlns="" xmlns:a16="http://schemas.microsoft.com/office/drawing/2014/main" id="{38E3DB97-305C-9396-B521-4E396FC0D121}"/>
              </a:ext>
            </a:extLst>
          </p:cNvPr>
          <p:cNvSpPr txBox="1"/>
          <p:nvPr/>
        </p:nvSpPr>
        <p:spPr>
          <a:xfrm>
            <a:off x="795888" y="1371600"/>
            <a:ext cx="4369236" cy="2585323"/>
          </a:xfrm>
          <a:prstGeom prst="rect">
            <a:avLst/>
          </a:prstGeom>
          <a:noFill/>
        </p:spPr>
        <p:txBody>
          <a:bodyPr wrap="square" rtlCol="0">
            <a:spAutoFit/>
          </a:bodyPr>
          <a:lstStyle/>
          <a:p>
            <a:pPr marL="342900" indent="-342900" algn="just">
              <a:buAutoNum type="arabicPeriod"/>
            </a:pPr>
            <a:r>
              <a:rPr lang="fr-SN" dirty="0">
                <a:latin typeface="Tw Cen MT" panose="020B0602020104020603" pitchFamily="34" charset="0"/>
                <a:cs typeface="Times New Roman" panose="02020603050405020304" pitchFamily="18" charset="0"/>
              </a:rPr>
              <a:t>Méthode de dichotomie</a:t>
            </a:r>
          </a:p>
          <a:p>
            <a:pPr algn="just"/>
            <a:endParaRPr lang="fr-SN" dirty="0">
              <a:latin typeface="Tw Cen MT" panose="020B0602020104020603" pitchFamily="34" charset="0"/>
              <a:cs typeface="Times New Roman" panose="02020603050405020304" pitchFamily="18" charset="0"/>
            </a:endParaRPr>
          </a:p>
          <a:p>
            <a:pPr algn="just"/>
            <a:r>
              <a:rPr lang="fr-SN" dirty="0">
                <a:latin typeface="Tw Cen MT" panose="020B0602020104020603" pitchFamily="34" charset="0"/>
                <a:cs typeface="Times New Roman" panose="02020603050405020304" pitchFamily="18" charset="0"/>
              </a:rPr>
              <a:t>On considère un intervalle [a, b] et une fonction f continue de [a, b] dans R. On suppose que f(a)f(b) &lt; 0 et que l’équation f(x) = 0 admet une unique solution α sur l’intervalle [a, b].</a:t>
            </a:r>
          </a:p>
          <a:p>
            <a:pPr algn="just"/>
            <a:r>
              <a:rPr lang="fr-SN" dirty="0">
                <a:latin typeface="Tw Cen MT" panose="020B0602020104020603" pitchFamily="34" charset="0"/>
                <a:cs typeface="Times New Roman" panose="02020603050405020304" pitchFamily="18" charset="0"/>
              </a:rPr>
              <a:t>La méthode de dichotomie consiste à construire une suite (</a:t>
            </a:r>
            <a:r>
              <a:rPr lang="fr-SN" dirty="0" err="1">
                <a:latin typeface="Tw Cen MT" panose="020B0602020104020603" pitchFamily="34" charset="0"/>
                <a:cs typeface="Times New Roman" panose="02020603050405020304" pitchFamily="18" charset="0"/>
              </a:rPr>
              <a:t>xn</a:t>
            </a:r>
            <a:r>
              <a:rPr lang="fr-SN" dirty="0">
                <a:latin typeface="Tw Cen MT" panose="020B0602020104020603" pitchFamily="34" charset="0"/>
                <a:cs typeface="Times New Roman" panose="02020603050405020304" pitchFamily="18" charset="0"/>
              </a:rPr>
              <a:t>) qui converge vers α </a:t>
            </a:r>
          </a:p>
        </p:txBody>
      </p:sp>
      <p:sp>
        <p:nvSpPr>
          <p:cNvPr id="6" name="ZoneTexte 5">
            <a:extLst>
              <a:ext uri="{FF2B5EF4-FFF2-40B4-BE49-F238E27FC236}">
                <a16:creationId xmlns="" xmlns:a16="http://schemas.microsoft.com/office/drawing/2014/main" id="{915D3951-B101-C512-6277-E30635993FEB}"/>
              </a:ext>
            </a:extLst>
          </p:cNvPr>
          <p:cNvSpPr txBox="1"/>
          <p:nvPr/>
        </p:nvSpPr>
        <p:spPr>
          <a:xfrm>
            <a:off x="5496060" y="1371600"/>
            <a:ext cx="6366425" cy="2585323"/>
          </a:xfrm>
          <a:prstGeom prst="rect">
            <a:avLst/>
          </a:prstGeom>
          <a:noFill/>
        </p:spPr>
        <p:txBody>
          <a:bodyPr wrap="square" rtlCol="0">
            <a:spAutoFit/>
          </a:bodyPr>
          <a:lstStyle/>
          <a:p>
            <a:pPr algn="just"/>
            <a:r>
              <a:rPr lang="fr-SN" dirty="0">
                <a:latin typeface="Tw Cen MT" panose="020B0602020104020603" pitchFamily="34" charset="0"/>
                <a:cs typeface="Times New Roman" panose="02020603050405020304" pitchFamily="18" charset="0"/>
              </a:rPr>
              <a:t>2.  Méthode de Newton (ou Méthode de Newton-</a:t>
            </a:r>
            <a:r>
              <a:rPr lang="fr-SN" dirty="0" err="1">
                <a:latin typeface="Tw Cen MT" panose="020B0602020104020603" pitchFamily="34" charset="0"/>
                <a:cs typeface="Times New Roman" panose="02020603050405020304" pitchFamily="18" charset="0"/>
              </a:rPr>
              <a:t>Raphson</a:t>
            </a:r>
            <a:r>
              <a:rPr lang="fr-SN" dirty="0">
                <a:latin typeface="Tw Cen MT" panose="020B0602020104020603" pitchFamily="34" charset="0"/>
                <a:cs typeface="Times New Roman" panose="02020603050405020304" pitchFamily="18" charset="0"/>
              </a:rPr>
              <a:t> )</a:t>
            </a:r>
          </a:p>
          <a:p>
            <a:pPr algn="just"/>
            <a:endParaRPr lang="fr-SN" dirty="0">
              <a:latin typeface="Tw Cen MT" panose="020B0602020104020603" pitchFamily="34" charset="0"/>
              <a:cs typeface="Times New Roman" panose="02020603050405020304" pitchFamily="18" charset="0"/>
            </a:endParaRPr>
          </a:p>
          <a:p>
            <a:pPr algn="just"/>
            <a:r>
              <a:rPr lang="fr-SN" dirty="0">
                <a:latin typeface="Tw Cen MT" panose="020B0602020104020603" pitchFamily="34" charset="0"/>
                <a:cs typeface="Times New Roman" panose="02020603050405020304" pitchFamily="18" charset="0"/>
              </a:rPr>
              <a:t>On considère une fonction réelle définie sur un intervalle I = [a, b] de classe C 2 telle que f(a)f(b) &lt; 0 ; on suppose que les fonctions f ′ et f ′′ ne s’annulent pas et gardent chacune un signe constant sur I. On pose g(x) = x − f(x) f ′(x) </a:t>
            </a:r>
          </a:p>
          <a:p>
            <a:pPr marL="285750" indent="-285750" algn="just">
              <a:buFont typeface="Arial" panose="020B0604020202020204" pitchFamily="34" charset="0"/>
              <a:buChar char="•"/>
            </a:pPr>
            <a:r>
              <a:rPr lang="fr-SN" dirty="0">
                <a:latin typeface="Tw Cen MT" panose="020B0602020104020603" pitchFamily="34" charset="0"/>
                <a:cs typeface="Times New Roman" panose="02020603050405020304" pitchFamily="18" charset="0"/>
              </a:rPr>
              <a:t>Si f ′ f ′′ est positive (respectivement négative) sur [a, b], on pose x0 = b (respectivement a). On définit alors la suite (</a:t>
            </a:r>
            <a:r>
              <a:rPr lang="fr-SN" dirty="0" err="1">
                <a:latin typeface="Tw Cen MT" panose="020B0602020104020603" pitchFamily="34" charset="0"/>
                <a:cs typeface="Times New Roman" panose="02020603050405020304" pitchFamily="18" charset="0"/>
              </a:rPr>
              <a:t>xn</a:t>
            </a:r>
            <a:r>
              <a:rPr lang="fr-SN" dirty="0">
                <a:latin typeface="Tw Cen MT" panose="020B0602020104020603" pitchFamily="34" charset="0"/>
                <a:cs typeface="Times New Roman" panose="02020603050405020304" pitchFamily="18" charset="0"/>
              </a:rPr>
              <a:t>) par la donnée de x0 et la relation de récurrence xn+1 = g(</a:t>
            </a:r>
            <a:r>
              <a:rPr lang="fr-SN" dirty="0" err="1">
                <a:latin typeface="Tw Cen MT" panose="020B0602020104020603" pitchFamily="34" charset="0"/>
                <a:cs typeface="Times New Roman" panose="02020603050405020304" pitchFamily="18" charset="0"/>
              </a:rPr>
              <a:t>xn</a:t>
            </a:r>
            <a:r>
              <a:rPr lang="fr-SN" dirty="0">
                <a:latin typeface="Tw Cen MT" panose="020B0602020104020603" pitchFamily="34" charset="0"/>
                <a:cs typeface="Times New Roman" panose="02020603050405020304" pitchFamily="18" charset="0"/>
              </a:rPr>
              <a:t>)</a:t>
            </a:r>
          </a:p>
        </p:txBody>
      </p:sp>
    </p:spTree>
    <p:extLst>
      <p:ext uri="{BB962C8B-B14F-4D97-AF65-F5344CB8AC3E}">
        <p14:creationId xmlns:p14="http://schemas.microsoft.com/office/powerpoint/2010/main" val="31193325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 xmlns:a16="http://schemas.microsoft.com/office/drawing/2014/main" id="{19C0351C-39F7-453A-A864-EE999995EFC8}"/>
              </a:ext>
            </a:extLst>
          </p:cNvPr>
          <p:cNvGraphicFramePr/>
          <p:nvPr>
            <p:extLst>
              <p:ext uri="{D42A27DB-BD31-4B8C-83A1-F6EECF244321}">
                <p14:modId xmlns:p14="http://schemas.microsoft.com/office/powerpoint/2010/main" val="2650925738"/>
              </p:ext>
            </p:extLst>
          </p:nvPr>
        </p:nvGraphicFramePr>
        <p:xfrm>
          <a:off x="554179" y="131840"/>
          <a:ext cx="9679712" cy="52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a:extLst>
              <a:ext uri="{FF2B5EF4-FFF2-40B4-BE49-F238E27FC236}">
                <a16:creationId xmlns="" xmlns:a16="http://schemas.microsoft.com/office/drawing/2014/main" id="{3E450B32-6F99-D1BB-00CE-3F500E1E6525}"/>
              </a:ext>
            </a:extLst>
          </p:cNvPr>
          <p:cNvSpPr>
            <a:spLocks noGrp="1"/>
          </p:cNvSpPr>
          <p:nvPr>
            <p:ph type="dt" sz="half" idx="10"/>
          </p:nvPr>
        </p:nvSpPr>
        <p:spPr/>
        <p:txBody>
          <a:bodyPr/>
          <a:lstStyle/>
          <a:p>
            <a:r>
              <a:rPr lang="fr-FR"/>
              <a:t>JANVIER 2024</a:t>
            </a:r>
          </a:p>
        </p:txBody>
      </p:sp>
      <p:sp>
        <p:nvSpPr>
          <p:cNvPr id="3" name="Espace réservé du pied de page 2">
            <a:extLst>
              <a:ext uri="{FF2B5EF4-FFF2-40B4-BE49-F238E27FC236}">
                <a16:creationId xmlns="" xmlns:a16="http://schemas.microsoft.com/office/drawing/2014/main" id="{0C482AC5-09C9-9A97-3A24-14E22E67EB82}"/>
              </a:ext>
            </a:extLst>
          </p:cNvPr>
          <p:cNvSpPr>
            <a:spLocks noGrp="1"/>
          </p:cNvSpPr>
          <p:nvPr>
            <p:ph type="ftr" sz="quarter" idx="11"/>
          </p:nvPr>
        </p:nvSpPr>
        <p:spPr/>
        <p:txBody>
          <a:bodyPr/>
          <a:lstStyle/>
          <a:p>
            <a:r>
              <a:rPr lang="fr-FR"/>
              <a:t>Résolution des équations non linéaires (Optimisation) avec le Logiciel R</a:t>
            </a:r>
          </a:p>
        </p:txBody>
      </p:sp>
      <p:sp>
        <p:nvSpPr>
          <p:cNvPr id="8" name="Espace réservé du numéro de diapositive 7">
            <a:extLst>
              <a:ext uri="{FF2B5EF4-FFF2-40B4-BE49-F238E27FC236}">
                <a16:creationId xmlns="" xmlns:a16="http://schemas.microsoft.com/office/drawing/2014/main" id="{0024325E-FCD7-463C-8225-762E66A91CEB}"/>
              </a:ext>
            </a:extLst>
          </p:cNvPr>
          <p:cNvSpPr>
            <a:spLocks noGrp="1"/>
          </p:cNvSpPr>
          <p:nvPr>
            <p:ph type="sldNum" sz="quarter" idx="12"/>
          </p:nvPr>
        </p:nvSpPr>
        <p:spPr/>
        <p:txBody>
          <a:bodyPr/>
          <a:lstStyle/>
          <a:p>
            <a:r>
              <a:rPr lang="fr-FR" dirty="0"/>
              <a:t>9</a:t>
            </a:r>
          </a:p>
        </p:txBody>
      </p:sp>
      <p:sp>
        <p:nvSpPr>
          <p:cNvPr id="6" name="ZoneTexte 5">
            <a:extLst>
              <a:ext uri="{FF2B5EF4-FFF2-40B4-BE49-F238E27FC236}">
                <a16:creationId xmlns="" xmlns:a16="http://schemas.microsoft.com/office/drawing/2014/main" id="{E1C9E5FB-4F6B-8674-27D7-9771F4800C5E}"/>
              </a:ext>
            </a:extLst>
          </p:cNvPr>
          <p:cNvSpPr txBox="1"/>
          <p:nvPr/>
        </p:nvSpPr>
        <p:spPr>
          <a:xfrm>
            <a:off x="825082" y="1509914"/>
            <a:ext cx="9527458" cy="3401059"/>
          </a:xfrm>
          <a:prstGeom prst="rect">
            <a:avLst/>
          </a:prstGeom>
          <a:noFill/>
        </p:spPr>
        <p:txBody>
          <a:bodyPr wrap="square">
            <a:spAutoFit/>
          </a:bodyPr>
          <a:lstStyle/>
          <a:p>
            <a:pPr marL="342900" lvl="0" indent="-342900" algn="just">
              <a:lnSpc>
                <a:spcPct val="107000"/>
              </a:lnSpc>
              <a:spcAft>
                <a:spcPts val="800"/>
              </a:spcAft>
              <a:tabLst>
                <a:tab pos="457200" algn="l"/>
              </a:tabLst>
            </a:pPr>
            <a:r>
              <a:rPr lang="aa-ET" sz="2800" b="1" kern="100" dirty="0">
                <a:effectLst/>
                <a:latin typeface="Tw Cen MT" panose="020B0602020104020603" pitchFamily="34" charset="0"/>
                <a:ea typeface="Calibri" panose="020F0502020204030204" pitchFamily="34" charset="0"/>
                <a:cs typeface="Calibri" panose="020F0502020204030204" pitchFamily="34" charset="0"/>
              </a:rPr>
              <a:t>Le P</a:t>
            </a:r>
            <a:r>
              <a:rPr lang="fr-FR" sz="2800" b="1" kern="100" dirty="0" err="1">
                <a:effectLst/>
                <a:latin typeface="Tw Cen MT" panose="020B0602020104020603" pitchFamily="34" charset="0"/>
                <a:ea typeface="Calibri" panose="020F0502020204030204" pitchFamily="34" charset="0"/>
                <a:cs typeface="Calibri" panose="020F0502020204030204" pitchFamily="34" charset="0"/>
              </a:rPr>
              <a:t>ackage</a:t>
            </a:r>
            <a:r>
              <a:rPr lang="fr-FR" sz="2800" b="1" kern="100" dirty="0">
                <a:effectLst/>
                <a:latin typeface="Tw Cen MT" panose="020B0602020104020603" pitchFamily="34" charset="0"/>
                <a:ea typeface="Calibri" panose="020F0502020204030204" pitchFamily="34" charset="0"/>
                <a:cs typeface="Calibri" panose="020F0502020204030204" pitchFamily="34" charset="0"/>
              </a:rPr>
              <a:t> </a:t>
            </a:r>
            <a:r>
              <a:rPr lang="fr-FR" sz="2800" b="1" kern="100" dirty="0" err="1">
                <a:effectLst/>
                <a:latin typeface="Tw Cen MT" panose="020B0602020104020603" pitchFamily="34" charset="0"/>
                <a:ea typeface="Calibri" panose="020F0502020204030204" pitchFamily="34" charset="0"/>
                <a:cs typeface="Calibri" panose="020F0502020204030204" pitchFamily="34" charset="0"/>
              </a:rPr>
              <a:t>rootSolve</a:t>
            </a:r>
            <a:r>
              <a:rPr lang="fr-FR" sz="2800" kern="100" dirty="0">
                <a:effectLst/>
                <a:latin typeface="Tw Cen MT" panose="020B0602020104020603" pitchFamily="34" charset="0"/>
                <a:ea typeface="Calibri" panose="020F0502020204030204" pitchFamily="34" charset="0"/>
                <a:cs typeface="Calibri" panose="020F0502020204030204" pitchFamily="34" charset="0"/>
              </a:rPr>
              <a:t> : </a:t>
            </a:r>
          </a:p>
          <a:p>
            <a:pPr marL="342900" lvl="0" indent="-342900" algn="just">
              <a:lnSpc>
                <a:spcPct val="107000"/>
              </a:lnSpc>
              <a:spcAft>
                <a:spcPts val="800"/>
              </a:spcAft>
              <a:tabLst>
                <a:tab pos="457200" algn="l"/>
              </a:tabLst>
            </a:pPr>
            <a:r>
              <a:rPr lang="fr-FR" sz="2800" kern="100" dirty="0">
                <a:effectLst/>
                <a:latin typeface="Tw Cen MT" panose="020B0602020104020603" pitchFamily="34" charset="0"/>
                <a:ea typeface="Calibri" panose="020F0502020204030204" pitchFamily="34" charset="0"/>
                <a:cs typeface="Calibri" panose="020F0502020204030204" pitchFamily="34" charset="0"/>
              </a:rPr>
              <a:t>   Ce package est utilisé pour résoudre des systèmes d'équations non linéaires. Après l'installation et le chargement du package, on définit les équations à résoudre et on utilise la fonction </a:t>
            </a:r>
            <a:r>
              <a:rPr lang="fr-FR" sz="2400" b="1" kern="100" dirty="0" err="1">
                <a:solidFill>
                  <a:srgbClr val="C00000"/>
                </a:solidFill>
                <a:effectLst/>
                <a:latin typeface="Tw Cen MT" panose="020B0602020104020603" pitchFamily="34" charset="0"/>
                <a:ea typeface="Calibri" panose="020F0502020204030204" pitchFamily="34" charset="0"/>
                <a:cs typeface="Calibri" panose="020F0502020204030204" pitchFamily="34" charset="0"/>
              </a:rPr>
              <a:t>multiroot</a:t>
            </a:r>
            <a:r>
              <a:rPr lang="fr-FR" sz="2800" kern="100" dirty="0">
                <a:effectLst/>
                <a:latin typeface="Tw Cen MT" panose="020B0602020104020603" pitchFamily="34" charset="0"/>
                <a:ea typeface="Calibri" panose="020F0502020204030204" pitchFamily="34" charset="0"/>
                <a:cs typeface="Calibri" panose="020F0502020204030204" pitchFamily="34" charset="0"/>
              </a:rPr>
              <a:t> pour trouver les solutions. Les arguments supplémentaires comme la </a:t>
            </a:r>
            <a:r>
              <a:rPr lang="fr-FR" sz="2400" b="1" kern="100" dirty="0">
                <a:solidFill>
                  <a:srgbClr val="C00000"/>
                </a:solidFill>
                <a:latin typeface="Tw Cen MT" panose="020B0602020104020603" pitchFamily="34" charset="0"/>
                <a:ea typeface="Calibri" panose="020F0502020204030204" pitchFamily="34" charset="0"/>
                <a:cs typeface="Calibri" panose="020F0502020204030204" pitchFamily="34" charset="0"/>
              </a:rPr>
              <a:t>tolérance</a:t>
            </a:r>
            <a:r>
              <a:rPr lang="fr-FR" sz="2800" kern="100" dirty="0">
                <a:effectLst/>
                <a:latin typeface="Tw Cen MT" panose="020B0602020104020603" pitchFamily="34" charset="0"/>
                <a:ea typeface="Calibri" panose="020F0502020204030204" pitchFamily="34" charset="0"/>
                <a:cs typeface="Calibri" panose="020F0502020204030204" pitchFamily="34" charset="0"/>
              </a:rPr>
              <a:t> et </a:t>
            </a:r>
            <a:r>
              <a:rPr lang="fr-FR" sz="2400" b="1" kern="100" dirty="0" err="1">
                <a:solidFill>
                  <a:srgbClr val="C00000"/>
                </a:solidFill>
                <a:latin typeface="Tw Cen MT" panose="020B0602020104020603" pitchFamily="34" charset="0"/>
                <a:ea typeface="Calibri" panose="020F0502020204030204" pitchFamily="34" charset="0"/>
                <a:cs typeface="Calibri" panose="020F0502020204030204" pitchFamily="34" charset="0"/>
              </a:rPr>
              <a:t>maxiter</a:t>
            </a:r>
            <a:r>
              <a:rPr lang="fr-FR" sz="2800" kern="100" dirty="0">
                <a:effectLst/>
                <a:latin typeface="Tw Cen MT" panose="020B0602020104020603" pitchFamily="34" charset="0"/>
                <a:ea typeface="Calibri" panose="020F0502020204030204" pitchFamily="34" charset="0"/>
                <a:cs typeface="Calibri" panose="020F0502020204030204" pitchFamily="34" charset="0"/>
              </a:rPr>
              <a:t> permettent de contrôler la précision et le nombre d'itérations.</a:t>
            </a:r>
            <a:endParaRPr lang="fr-FR"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3360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27156</TotalTime>
  <Words>3365</Words>
  <Application>Microsoft Office PowerPoint</Application>
  <PresentationFormat>Grand écran</PresentationFormat>
  <Paragraphs>463</Paragraphs>
  <Slides>43</Slides>
  <Notes>40</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43</vt:i4>
      </vt:variant>
    </vt:vector>
  </HeadingPairs>
  <TitlesOfParts>
    <vt:vector size="57" baseType="lpstr">
      <vt:lpstr>Arial</vt:lpstr>
      <vt:lpstr>Arial Rounded MT Bold</vt:lpstr>
      <vt:lpstr>Calibri</vt:lpstr>
      <vt:lpstr>Cambria</vt:lpstr>
      <vt:lpstr>Century Gothic</vt:lpstr>
      <vt:lpstr>Century Schoolbook</vt:lpstr>
      <vt:lpstr>Consolas</vt:lpstr>
      <vt:lpstr>Times New Roman</vt:lpstr>
      <vt:lpstr>TimesNewRomanPSMT</vt:lpstr>
      <vt:lpstr>Tw Cen MT</vt:lpstr>
      <vt:lpstr>Wingdings</vt:lpstr>
      <vt:lpstr>Wingdings 3</vt:lpstr>
      <vt:lpstr>Salle d’ions</vt:lpstr>
      <vt:lpstr>Worksheet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Régis Kouassi</dc:creator>
  <cp:lastModifiedBy>Compte Microsoft</cp:lastModifiedBy>
  <cp:revision>711</cp:revision>
  <dcterms:created xsi:type="dcterms:W3CDTF">2018-06-12T23:34:50Z</dcterms:created>
  <dcterms:modified xsi:type="dcterms:W3CDTF">2024-06-01T12:17:41Z</dcterms:modified>
</cp:coreProperties>
</file>