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CA684-D576-4699-8D80-B373B8AD0739}" type="datetimeFigureOut">
              <a:rPr lang="en-US" smtClean="0"/>
              <a:t>06/29/2023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CC185-095E-4D38-8201-6E1C79E9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CC185-095E-4D38-8201-6E1C79E943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1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522A-4AC2-B98D-FD93-2733B22C9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AD59D-1C94-F5C7-D293-087D6786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93A8A-3F86-603E-F4B6-AAFFD7F7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04E-1C45-41E5-9BEC-B2DE373D7154}" type="datetimeFigureOut">
              <a:rPr lang="en-US" smtClean="0"/>
              <a:t>06/29/2023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48DB8-BAEA-B14A-96CA-F8D04F09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D2147-B008-2C29-99A0-3C03819A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4C81-29CD-44B1-A748-0C6A618E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9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1C03-67B2-08BC-E68B-4172F7F3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7FAD7-AE40-18AB-DFEA-5FA5668E1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86FC-7495-B649-8324-2D2F133C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04E-1C45-41E5-9BEC-B2DE373D7154}" type="datetimeFigureOut">
              <a:rPr lang="en-US" smtClean="0"/>
              <a:t>06/29/2023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C3EEC-804F-2C2E-6AAF-9DFAEF88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2C9D-221A-5ABC-FF89-DC4E237E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4C81-29CD-44B1-A748-0C6A618E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0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8467B-07AC-22D2-C9EA-188CAFEF5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52DB1-A7A6-00F4-72E7-08CE380D6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BAFC2-3EDB-1D16-53BD-24BE5EA5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04E-1C45-41E5-9BEC-B2DE373D7154}" type="datetimeFigureOut">
              <a:rPr lang="en-US" smtClean="0"/>
              <a:t>06/29/2023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CB273-338D-8F49-AC3A-447C5764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F017E-ADDB-22EE-BA2A-2B727B82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4C81-29CD-44B1-A748-0C6A618E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A9E4-8E67-0844-2015-A1452431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3A1D-FB86-45B8-5F52-2613A47A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38409-4E1B-EA6C-B13B-62E67EE6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04E-1C45-41E5-9BEC-B2DE373D7154}" type="datetimeFigureOut">
              <a:rPr lang="en-US" smtClean="0"/>
              <a:t>06/29/2023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97C2-2703-7CA8-EC13-E3C90B86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8CF58-07FB-6252-43CE-D356DA18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4C81-29CD-44B1-A748-0C6A618E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6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47F2-9209-6763-DAAC-B8400EC8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1C682-EFFF-B4D5-CC8A-0CDF57A6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2973-18F5-FCC3-ED77-6CB29018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04E-1C45-41E5-9BEC-B2DE373D7154}" type="datetimeFigureOut">
              <a:rPr lang="en-US" smtClean="0"/>
              <a:t>06/29/2023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230D-A621-64E5-D725-5159A0EC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9FE97-3147-2C40-5F50-F44EE6E1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4C81-29CD-44B1-A748-0C6A618E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3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F37C-BE8D-918B-4E7B-25057053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7784-B912-0895-414B-26CB63767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72FA6-0409-C6C4-8820-8344DDEA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00D15-8653-4CF3-6783-D32B0D80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04E-1C45-41E5-9BEC-B2DE373D7154}" type="datetimeFigureOut">
              <a:rPr lang="en-US" smtClean="0"/>
              <a:t>06/29/2023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E563E-188E-69C4-7715-95769A23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EE34A-D02B-14B1-EF81-5B06AF66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4C81-29CD-44B1-A748-0C6A618E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7B42-F2F0-76C7-FA12-1A8EB871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713E4-580A-F922-55EB-CD20E2687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079CB-DA99-A188-CBA2-074FC844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6BF30-CEC2-DA05-A8FE-1A49B61EB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EDBFF-17BF-A37F-6E74-1BD56FC64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D2DC4-D9F2-CD26-8B14-2D20E24B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04E-1C45-41E5-9BEC-B2DE373D7154}" type="datetimeFigureOut">
              <a:rPr lang="en-US" smtClean="0"/>
              <a:t>06/29/2023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83BF8-FA9F-0DC8-A5F0-33ACA502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6FA90-0A65-EA65-F981-6D82076D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4C81-29CD-44B1-A748-0C6A618E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B441-E41B-D5A4-DD42-72D32309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4B781-B786-8822-1D88-69CA448E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04E-1C45-41E5-9BEC-B2DE373D7154}" type="datetimeFigureOut">
              <a:rPr lang="en-US" smtClean="0"/>
              <a:t>06/29/2023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01E32-0A5C-4909-2F68-1A31F0FE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0D012-8D08-27BD-69CC-6B96757F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4C81-29CD-44B1-A748-0C6A618E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5644F-D348-0A24-E32B-7CABA7C5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04E-1C45-41E5-9BEC-B2DE373D7154}" type="datetimeFigureOut">
              <a:rPr lang="en-US" smtClean="0"/>
              <a:t>06/29/2023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C4F50-3728-0A49-35B1-4AE84789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E7748-2083-6CDD-F3F8-D156C5DB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4C81-29CD-44B1-A748-0C6A618E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420E-9546-A458-1189-47651E3C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345F-7C9F-39D8-B255-8B59E73E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F27FD-1B83-2701-2ED0-51DE1EBB2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17DAA-FC35-F0FC-CF07-7A4BDAF8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04E-1C45-41E5-9BEC-B2DE373D7154}" type="datetimeFigureOut">
              <a:rPr lang="en-US" smtClean="0"/>
              <a:t>06/29/2023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B4926-144D-6030-99D6-152BD353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2458B-86D5-7EFE-7CB9-BA3C3C2F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4C81-29CD-44B1-A748-0C6A618E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E6BB-5B35-7E7D-E3F0-B9C08F73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A13EA-BCEF-6322-502A-4CBDB4B9A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8B583-FFF6-20FE-994A-BD795833C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A13A8-91A9-C886-1FEB-759366B9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04E-1C45-41E5-9BEC-B2DE373D7154}" type="datetimeFigureOut">
              <a:rPr lang="en-US" smtClean="0"/>
              <a:t>06/29/2023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3E45A-DD74-9018-75D6-DA634534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339BE-66D9-B6DF-35A2-733B8F6B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4C81-29CD-44B1-A748-0C6A618E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9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99888-5A5F-023A-634E-46C3E6B2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44878-B998-CAFE-B323-29497EB9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BFA68-3A3B-1AED-308A-DEC027CA2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204E-1C45-41E5-9BEC-B2DE373D7154}" type="datetimeFigureOut">
              <a:rPr lang="en-US" smtClean="0"/>
              <a:t>06/29/2023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3014-0F56-488E-EBC8-CDB49ABE9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50E75-47CF-6C74-7C7B-FDBA03490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24C81-29CD-44B1-A748-0C6A618E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4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030C-12AC-5411-9CB4-519139521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Campaign COMPASS_FY23</a:t>
            </a:r>
            <a:br>
              <a:rPr lang="en-US" dirty="0"/>
            </a:br>
            <a:r>
              <a:rPr lang="en-US" dirty="0"/>
              <a:t>12T FT-ICR – Pos ESI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AADD6-43AA-BEC6-7765-AD348B218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03Nov22</a:t>
            </a:r>
          </a:p>
        </p:txBody>
      </p:sp>
    </p:spTree>
    <p:extLst>
      <p:ext uri="{BB962C8B-B14F-4D97-AF65-F5344CB8AC3E}">
        <p14:creationId xmlns:p14="http://schemas.microsoft.com/office/powerpoint/2010/main" val="307929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3839C-3393-06E8-7B01-CAA061955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275" b="43775"/>
          <a:stretch/>
        </p:blipFill>
        <p:spPr>
          <a:xfrm>
            <a:off x="76099" y="141456"/>
            <a:ext cx="3513408" cy="2592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D6E556-B219-A476-2513-86874F06F94F}"/>
              </a:ext>
            </a:extLst>
          </p:cNvPr>
          <p:cNvSpPr txBox="1"/>
          <p:nvPr/>
        </p:nvSpPr>
        <p:spPr>
          <a:xfrm>
            <a:off x="3968886" y="1352145"/>
            <a:ext cx="159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cal. [M+H]+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069F2-B307-EFC5-4170-F011CC229483}"/>
              </a:ext>
            </a:extLst>
          </p:cNvPr>
          <p:cNvSpPr txBox="1"/>
          <p:nvPr/>
        </p:nvSpPr>
        <p:spPr>
          <a:xfrm>
            <a:off x="3968886" y="3819569"/>
            <a:ext cx="17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cal. [</a:t>
            </a:r>
            <a:r>
              <a:rPr lang="en-US" dirty="0" err="1"/>
              <a:t>M+Na</a:t>
            </a:r>
            <a:r>
              <a:rPr lang="en-US" dirty="0"/>
              <a:t>]+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C655A-591C-C22F-0F57-ECEA3293F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239" b="43775"/>
          <a:stretch/>
        </p:blipFill>
        <p:spPr>
          <a:xfrm>
            <a:off x="6223980" y="141456"/>
            <a:ext cx="3698234" cy="2592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AC11BB-7463-D965-BE99-37864D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713" b="43775"/>
          <a:stretch/>
        </p:blipFill>
        <p:spPr>
          <a:xfrm>
            <a:off x="76099" y="2708227"/>
            <a:ext cx="3425859" cy="2592016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497BA8-A7E1-C27C-17EB-D7E2BFA183B3}"/>
              </a:ext>
            </a:extLst>
          </p:cNvPr>
          <p:cNvSpPr/>
          <p:nvPr/>
        </p:nvSpPr>
        <p:spPr>
          <a:xfrm>
            <a:off x="486167" y="1303504"/>
            <a:ext cx="2911125" cy="496113"/>
          </a:xfrm>
          <a:custGeom>
            <a:avLst/>
            <a:gdLst>
              <a:gd name="connsiteX0" fmla="*/ 2422403 w 2911125"/>
              <a:gd name="connsiteY0" fmla="*/ 97279 h 496113"/>
              <a:gd name="connsiteX1" fmla="*/ 1595552 w 2911125"/>
              <a:gd name="connsiteY1" fmla="*/ 87551 h 496113"/>
              <a:gd name="connsiteX2" fmla="*/ 1186990 w 2911125"/>
              <a:gd name="connsiteY2" fmla="*/ 77824 h 496113"/>
              <a:gd name="connsiteX3" fmla="*/ 1060531 w 2911125"/>
              <a:gd name="connsiteY3" fmla="*/ 58368 h 496113"/>
              <a:gd name="connsiteX4" fmla="*/ 846522 w 2911125"/>
              <a:gd name="connsiteY4" fmla="*/ 48641 h 496113"/>
              <a:gd name="connsiteX5" fmla="*/ 729790 w 2911125"/>
              <a:gd name="connsiteY5" fmla="*/ 9730 h 496113"/>
              <a:gd name="connsiteX6" fmla="*/ 78037 w 2911125"/>
              <a:gd name="connsiteY6" fmla="*/ 9730 h 496113"/>
              <a:gd name="connsiteX7" fmla="*/ 29399 w 2911125"/>
              <a:gd name="connsiteY7" fmla="*/ 29185 h 496113"/>
              <a:gd name="connsiteX8" fmla="*/ 19671 w 2911125"/>
              <a:gd name="connsiteY8" fmla="*/ 145917 h 496113"/>
              <a:gd name="connsiteX9" fmla="*/ 48854 w 2911125"/>
              <a:gd name="connsiteY9" fmla="*/ 184828 h 496113"/>
              <a:gd name="connsiteX10" fmla="*/ 194769 w 2911125"/>
              <a:gd name="connsiteY10" fmla="*/ 282105 h 496113"/>
              <a:gd name="connsiteX11" fmla="*/ 272590 w 2911125"/>
              <a:gd name="connsiteY11" fmla="*/ 291832 h 496113"/>
              <a:gd name="connsiteX12" fmla="*/ 360139 w 2911125"/>
              <a:gd name="connsiteY12" fmla="*/ 340470 h 496113"/>
              <a:gd name="connsiteX13" fmla="*/ 447688 w 2911125"/>
              <a:gd name="connsiteY13" fmla="*/ 359926 h 496113"/>
              <a:gd name="connsiteX14" fmla="*/ 671424 w 2911125"/>
              <a:gd name="connsiteY14" fmla="*/ 398836 h 496113"/>
              <a:gd name="connsiteX15" fmla="*/ 1157807 w 2911125"/>
              <a:gd name="connsiteY15" fmla="*/ 457202 h 496113"/>
              <a:gd name="connsiteX16" fmla="*/ 1605280 w 2911125"/>
              <a:gd name="connsiteY16" fmla="*/ 476658 h 496113"/>
              <a:gd name="connsiteX17" fmla="*/ 1897110 w 2911125"/>
              <a:gd name="connsiteY17" fmla="*/ 496113 h 496113"/>
              <a:gd name="connsiteX18" fmla="*/ 2334854 w 2911125"/>
              <a:gd name="connsiteY18" fmla="*/ 476658 h 496113"/>
              <a:gd name="connsiteX19" fmla="*/ 2441859 w 2911125"/>
              <a:gd name="connsiteY19" fmla="*/ 466930 h 496113"/>
              <a:gd name="connsiteX20" fmla="*/ 2782327 w 2911125"/>
              <a:gd name="connsiteY20" fmla="*/ 476658 h 496113"/>
              <a:gd name="connsiteX21" fmla="*/ 2899059 w 2911125"/>
              <a:gd name="connsiteY21" fmla="*/ 447475 h 496113"/>
              <a:gd name="connsiteX22" fmla="*/ 2889331 w 2911125"/>
              <a:gd name="connsiteY22" fmla="*/ 350198 h 496113"/>
              <a:gd name="connsiteX23" fmla="*/ 2792054 w 2911125"/>
              <a:gd name="connsiteY23" fmla="*/ 321015 h 496113"/>
              <a:gd name="connsiteX24" fmla="*/ 2665595 w 2911125"/>
              <a:gd name="connsiteY24" fmla="*/ 252922 h 496113"/>
              <a:gd name="connsiteX25" fmla="*/ 2646139 w 2911125"/>
              <a:gd name="connsiteY25" fmla="*/ 233466 h 496113"/>
              <a:gd name="connsiteX26" fmla="*/ 2587773 w 2911125"/>
              <a:gd name="connsiteY26" fmla="*/ 223739 h 496113"/>
              <a:gd name="connsiteX27" fmla="*/ 2548863 w 2911125"/>
              <a:gd name="connsiteY27" fmla="*/ 214011 h 496113"/>
              <a:gd name="connsiteX28" fmla="*/ 2480769 w 2911125"/>
              <a:gd name="connsiteY28" fmla="*/ 155645 h 496113"/>
              <a:gd name="connsiteX29" fmla="*/ 2422403 w 2911125"/>
              <a:gd name="connsiteY29" fmla="*/ 97279 h 49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911125" h="496113">
                <a:moveTo>
                  <a:pt x="2422403" y="97279"/>
                </a:moveTo>
                <a:cubicBezTo>
                  <a:pt x="2274867" y="85930"/>
                  <a:pt x="1871154" y="91891"/>
                  <a:pt x="1595552" y="87551"/>
                </a:cubicBezTo>
                <a:cubicBezTo>
                  <a:pt x="1459343" y="85406"/>
                  <a:pt x="1323014" y="85243"/>
                  <a:pt x="1186990" y="77824"/>
                </a:cubicBezTo>
                <a:cubicBezTo>
                  <a:pt x="1144404" y="75501"/>
                  <a:pt x="1103024" y="62010"/>
                  <a:pt x="1060531" y="58368"/>
                </a:cubicBezTo>
                <a:cubicBezTo>
                  <a:pt x="989382" y="52270"/>
                  <a:pt x="917858" y="51883"/>
                  <a:pt x="846522" y="48641"/>
                </a:cubicBezTo>
                <a:cubicBezTo>
                  <a:pt x="807611" y="35671"/>
                  <a:pt x="770416" y="15373"/>
                  <a:pt x="729790" y="9730"/>
                </a:cubicBezTo>
                <a:cubicBezTo>
                  <a:pt x="580515" y="-11003"/>
                  <a:pt x="173932" y="7500"/>
                  <a:pt x="78037" y="9730"/>
                </a:cubicBezTo>
                <a:cubicBezTo>
                  <a:pt x="61824" y="16215"/>
                  <a:pt x="42540" y="17686"/>
                  <a:pt x="29399" y="29185"/>
                </a:cubicBezTo>
                <a:cubicBezTo>
                  <a:pt x="-14222" y="67354"/>
                  <a:pt x="-2115" y="97988"/>
                  <a:pt x="19671" y="145917"/>
                </a:cubicBezTo>
                <a:cubicBezTo>
                  <a:pt x="26380" y="160677"/>
                  <a:pt x="38178" y="172627"/>
                  <a:pt x="48854" y="184828"/>
                </a:cubicBezTo>
                <a:cubicBezTo>
                  <a:pt x="91311" y="233351"/>
                  <a:pt x="127442" y="257300"/>
                  <a:pt x="194769" y="282105"/>
                </a:cubicBezTo>
                <a:cubicBezTo>
                  <a:pt x="219299" y="291142"/>
                  <a:pt x="246650" y="288590"/>
                  <a:pt x="272590" y="291832"/>
                </a:cubicBezTo>
                <a:cubicBezTo>
                  <a:pt x="301773" y="308045"/>
                  <a:pt x="329025" y="328370"/>
                  <a:pt x="360139" y="340470"/>
                </a:cubicBezTo>
                <a:cubicBezTo>
                  <a:pt x="388001" y="351305"/>
                  <a:pt x="418686" y="352675"/>
                  <a:pt x="447688" y="359926"/>
                </a:cubicBezTo>
                <a:cubicBezTo>
                  <a:pt x="599866" y="397971"/>
                  <a:pt x="417472" y="367092"/>
                  <a:pt x="671424" y="398836"/>
                </a:cubicBezTo>
                <a:cubicBezTo>
                  <a:pt x="890527" y="458591"/>
                  <a:pt x="776786" y="434789"/>
                  <a:pt x="1157807" y="457202"/>
                </a:cubicBezTo>
                <a:cubicBezTo>
                  <a:pt x="1306848" y="465969"/>
                  <a:pt x="1456188" y="468811"/>
                  <a:pt x="1605280" y="476658"/>
                </a:cubicBezTo>
                <a:cubicBezTo>
                  <a:pt x="1702638" y="481782"/>
                  <a:pt x="1799833" y="489628"/>
                  <a:pt x="1897110" y="496113"/>
                </a:cubicBezTo>
                <a:lnTo>
                  <a:pt x="2334854" y="476658"/>
                </a:lnTo>
                <a:cubicBezTo>
                  <a:pt x="2370618" y="474742"/>
                  <a:pt x="2406044" y="466930"/>
                  <a:pt x="2441859" y="466930"/>
                </a:cubicBezTo>
                <a:cubicBezTo>
                  <a:pt x="2555395" y="466930"/>
                  <a:pt x="2668838" y="473415"/>
                  <a:pt x="2782327" y="476658"/>
                </a:cubicBezTo>
                <a:cubicBezTo>
                  <a:pt x="2821238" y="466930"/>
                  <a:pt x="2866082" y="470305"/>
                  <a:pt x="2899059" y="447475"/>
                </a:cubicBezTo>
                <a:cubicBezTo>
                  <a:pt x="2920740" y="432465"/>
                  <a:pt x="2910571" y="364358"/>
                  <a:pt x="2889331" y="350198"/>
                </a:cubicBezTo>
                <a:cubicBezTo>
                  <a:pt x="2870827" y="337862"/>
                  <a:pt x="2817809" y="333892"/>
                  <a:pt x="2792054" y="321015"/>
                </a:cubicBezTo>
                <a:cubicBezTo>
                  <a:pt x="2749233" y="299604"/>
                  <a:pt x="2706648" y="277554"/>
                  <a:pt x="2665595" y="252922"/>
                </a:cubicBezTo>
                <a:cubicBezTo>
                  <a:pt x="2657730" y="248203"/>
                  <a:pt x="2654727" y="236686"/>
                  <a:pt x="2646139" y="233466"/>
                </a:cubicBezTo>
                <a:cubicBezTo>
                  <a:pt x="2627671" y="226541"/>
                  <a:pt x="2607114" y="227607"/>
                  <a:pt x="2587773" y="223739"/>
                </a:cubicBezTo>
                <a:cubicBezTo>
                  <a:pt x="2574663" y="221117"/>
                  <a:pt x="2561833" y="217254"/>
                  <a:pt x="2548863" y="214011"/>
                </a:cubicBezTo>
                <a:cubicBezTo>
                  <a:pt x="2519657" y="184806"/>
                  <a:pt x="2525405" y="189122"/>
                  <a:pt x="2480769" y="155645"/>
                </a:cubicBezTo>
                <a:cubicBezTo>
                  <a:pt x="2413406" y="105122"/>
                  <a:pt x="2569939" y="108628"/>
                  <a:pt x="2422403" y="97279"/>
                </a:cubicBezTo>
                <a:close/>
              </a:path>
            </a:pathLst>
          </a:cu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6580A3-1A62-FA24-FADA-C49A95260E2F}"/>
              </a:ext>
            </a:extLst>
          </p:cNvPr>
          <p:cNvSpPr/>
          <p:nvPr/>
        </p:nvSpPr>
        <p:spPr>
          <a:xfrm>
            <a:off x="377240" y="3920880"/>
            <a:ext cx="2911125" cy="496113"/>
          </a:xfrm>
          <a:custGeom>
            <a:avLst/>
            <a:gdLst>
              <a:gd name="connsiteX0" fmla="*/ 2422403 w 2911125"/>
              <a:gd name="connsiteY0" fmla="*/ 97279 h 496113"/>
              <a:gd name="connsiteX1" fmla="*/ 1595552 w 2911125"/>
              <a:gd name="connsiteY1" fmla="*/ 87551 h 496113"/>
              <a:gd name="connsiteX2" fmla="*/ 1186990 w 2911125"/>
              <a:gd name="connsiteY2" fmla="*/ 77824 h 496113"/>
              <a:gd name="connsiteX3" fmla="*/ 1060531 w 2911125"/>
              <a:gd name="connsiteY3" fmla="*/ 58368 h 496113"/>
              <a:gd name="connsiteX4" fmla="*/ 846522 w 2911125"/>
              <a:gd name="connsiteY4" fmla="*/ 48641 h 496113"/>
              <a:gd name="connsiteX5" fmla="*/ 729790 w 2911125"/>
              <a:gd name="connsiteY5" fmla="*/ 9730 h 496113"/>
              <a:gd name="connsiteX6" fmla="*/ 78037 w 2911125"/>
              <a:gd name="connsiteY6" fmla="*/ 9730 h 496113"/>
              <a:gd name="connsiteX7" fmla="*/ 29399 w 2911125"/>
              <a:gd name="connsiteY7" fmla="*/ 29185 h 496113"/>
              <a:gd name="connsiteX8" fmla="*/ 19671 w 2911125"/>
              <a:gd name="connsiteY8" fmla="*/ 145917 h 496113"/>
              <a:gd name="connsiteX9" fmla="*/ 48854 w 2911125"/>
              <a:gd name="connsiteY9" fmla="*/ 184828 h 496113"/>
              <a:gd name="connsiteX10" fmla="*/ 194769 w 2911125"/>
              <a:gd name="connsiteY10" fmla="*/ 282105 h 496113"/>
              <a:gd name="connsiteX11" fmla="*/ 272590 w 2911125"/>
              <a:gd name="connsiteY11" fmla="*/ 291832 h 496113"/>
              <a:gd name="connsiteX12" fmla="*/ 360139 w 2911125"/>
              <a:gd name="connsiteY12" fmla="*/ 340470 h 496113"/>
              <a:gd name="connsiteX13" fmla="*/ 447688 w 2911125"/>
              <a:gd name="connsiteY13" fmla="*/ 359926 h 496113"/>
              <a:gd name="connsiteX14" fmla="*/ 671424 w 2911125"/>
              <a:gd name="connsiteY14" fmla="*/ 398836 h 496113"/>
              <a:gd name="connsiteX15" fmla="*/ 1157807 w 2911125"/>
              <a:gd name="connsiteY15" fmla="*/ 457202 h 496113"/>
              <a:gd name="connsiteX16" fmla="*/ 1605280 w 2911125"/>
              <a:gd name="connsiteY16" fmla="*/ 476658 h 496113"/>
              <a:gd name="connsiteX17" fmla="*/ 1897110 w 2911125"/>
              <a:gd name="connsiteY17" fmla="*/ 496113 h 496113"/>
              <a:gd name="connsiteX18" fmla="*/ 2334854 w 2911125"/>
              <a:gd name="connsiteY18" fmla="*/ 476658 h 496113"/>
              <a:gd name="connsiteX19" fmla="*/ 2441859 w 2911125"/>
              <a:gd name="connsiteY19" fmla="*/ 466930 h 496113"/>
              <a:gd name="connsiteX20" fmla="*/ 2782327 w 2911125"/>
              <a:gd name="connsiteY20" fmla="*/ 476658 h 496113"/>
              <a:gd name="connsiteX21" fmla="*/ 2899059 w 2911125"/>
              <a:gd name="connsiteY21" fmla="*/ 447475 h 496113"/>
              <a:gd name="connsiteX22" fmla="*/ 2889331 w 2911125"/>
              <a:gd name="connsiteY22" fmla="*/ 350198 h 496113"/>
              <a:gd name="connsiteX23" fmla="*/ 2792054 w 2911125"/>
              <a:gd name="connsiteY23" fmla="*/ 321015 h 496113"/>
              <a:gd name="connsiteX24" fmla="*/ 2665595 w 2911125"/>
              <a:gd name="connsiteY24" fmla="*/ 252922 h 496113"/>
              <a:gd name="connsiteX25" fmla="*/ 2646139 w 2911125"/>
              <a:gd name="connsiteY25" fmla="*/ 233466 h 496113"/>
              <a:gd name="connsiteX26" fmla="*/ 2587773 w 2911125"/>
              <a:gd name="connsiteY26" fmla="*/ 223739 h 496113"/>
              <a:gd name="connsiteX27" fmla="*/ 2548863 w 2911125"/>
              <a:gd name="connsiteY27" fmla="*/ 214011 h 496113"/>
              <a:gd name="connsiteX28" fmla="*/ 2480769 w 2911125"/>
              <a:gd name="connsiteY28" fmla="*/ 155645 h 496113"/>
              <a:gd name="connsiteX29" fmla="*/ 2422403 w 2911125"/>
              <a:gd name="connsiteY29" fmla="*/ 97279 h 49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911125" h="496113">
                <a:moveTo>
                  <a:pt x="2422403" y="97279"/>
                </a:moveTo>
                <a:cubicBezTo>
                  <a:pt x="2274867" y="85930"/>
                  <a:pt x="1871154" y="91891"/>
                  <a:pt x="1595552" y="87551"/>
                </a:cubicBezTo>
                <a:cubicBezTo>
                  <a:pt x="1459343" y="85406"/>
                  <a:pt x="1323014" y="85243"/>
                  <a:pt x="1186990" y="77824"/>
                </a:cubicBezTo>
                <a:cubicBezTo>
                  <a:pt x="1144404" y="75501"/>
                  <a:pt x="1103024" y="62010"/>
                  <a:pt x="1060531" y="58368"/>
                </a:cubicBezTo>
                <a:cubicBezTo>
                  <a:pt x="989382" y="52270"/>
                  <a:pt x="917858" y="51883"/>
                  <a:pt x="846522" y="48641"/>
                </a:cubicBezTo>
                <a:cubicBezTo>
                  <a:pt x="807611" y="35671"/>
                  <a:pt x="770416" y="15373"/>
                  <a:pt x="729790" y="9730"/>
                </a:cubicBezTo>
                <a:cubicBezTo>
                  <a:pt x="580515" y="-11003"/>
                  <a:pt x="173932" y="7500"/>
                  <a:pt x="78037" y="9730"/>
                </a:cubicBezTo>
                <a:cubicBezTo>
                  <a:pt x="61824" y="16215"/>
                  <a:pt x="42540" y="17686"/>
                  <a:pt x="29399" y="29185"/>
                </a:cubicBezTo>
                <a:cubicBezTo>
                  <a:pt x="-14222" y="67354"/>
                  <a:pt x="-2115" y="97988"/>
                  <a:pt x="19671" y="145917"/>
                </a:cubicBezTo>
                <a:cubicBezTo>
                  <a:pt x="26380" y="160677"/>
                  <a:pt x="38178" y="172627"/>
                  <a:pt x="48854" y="184828"/>
                </a:cubicBezTo>
                <a:cubicBezTo>
                  <a:pt x="91311" y="233351"/>
                  <a:pt x="127442" y="257300"/>
                  <a:pt x="194769" y="282105"/>
                </a:cubicBezTo>
                <a:cubicBezTo>
                  <a:pt x="219299" y="291142"/>
                  <a:pt x="246650" y="288590"/>
                  <a:pt x="272590" y="291832"/>
                </a:cubicBezTo>
                <a:cubicBezTo>
                  <a:pt x="301773" y="308045"/>
                  <a:pt x="329025" y="328370"/>
                  <a:pt x="360139" y="340470"/>
                </a:cubicBezTo>
                <a:cubicBezTo>
                  <a:pt x="388001" y="351305"/>
                  <a:pt x="418686" y="352675"/>
                  <a:pt x="447688" y="359926"/>
                </a:cubicBezTo>
                <a:cubicBezTo>
                  <a:pt x="599866" y="397971"/>
                  <a:pt x="417472" y="367092"/>
                  <a:pt x="671424" y="398836"/>
                </a:cubicBezTo>
                <a:cubicBezTo>
                  <a:pt x="890527" y="458591"/>
                  <a:pt x="776786" y="434789"/>
                  <a:pt x="1157807" y="457202"/>
                </a:cubicBezTo>
                <a:cubicBezTo>
                  <a:pt x="1306848" y="465969"/>
                  <a:pt x="1456188" y="468811"/>
                  <a:pt x="1605280" y="476658"/>
                </a:cubicBezTo>
                <a:cubicBezTo>
                  <a:pt x="1702638" y="481782"/>
                  <a:pt x="1799833" y="489628"/>
                  <a:pt x="1897110" y="496113"/>
                </a:cubicBezTo>
                <a:lnTo>
                  <a:pt x="2334854" y="476658"/>
                </a:lnTo>
                <a:cubicBezTo>
                  <a:pt x="2370618" y="474742"/>
                  <a:pt x="2406044" y="466930"/>
                  <a:pt x="2441859" y="466930"/>
                </a:cubicBezTo>
                <a:cubicBezTo>
                  <a:pt x="2555395" y="466930"/>
                  <a:pt x="2668838" y="473415"/>
                  <a:pt x="2782327" y="476658"/>
                </a:cubicBezTo>
                <a:cubicBezTo>
                  <a:pt x="2821238" y="466930"/>
                  <a:pt x="2866082" y="470305"/>
                  <a:pt x="2899059" y="447475"/>
                </a:cubicBezTo>
                <a:cubicBezTo>
                  <a:pt x="2920740" y="432465"/>
                  <a:pt x="2910571" y="364358"/>
                  <a:pt x="2889331" y="350198"/>
                </a:cubicBezTo>
                <a:cubicBezTo>
                  <a:pt x="2870827" y="337862"/>
                  <a:pt x="2817809" y="333892"/>
                  <a:pt x="2792054" y="321015"/>
                </a:cubicBezTo>
                <a:cubicBezTo>
                  <a:pt x="2749233" y="299604"/>
                  <a:pt x="2706648" y="277554"/>
                  <a:pt x="2665595" y="252922"/>
                </a:cubicBezTo>
                <a:cubicBezTo>
                  <a:pt x="2657730" y="248203"/>
                  <a:pt x="2654727" y="236686"/>
                  <a:pt x="2646139" y="233466"/>
                </a:cubicBezTo>
                <a:cubicBezTo>
                  <a:pt x="2627671" y="226541"/>
                  <a:pt x="2607114" y="227607"/>
                  <a:pt x="2587773" y="223739"/>
                </a:cubicBezTo>
                <a:cubicBezTo>
                  <a:pt x="2574663" y="221117"/>
                  <a:pt x="2561833" y="217254"/>
                  <a:pt x="2548863" y="214011"/>
                </a:cubicBezTo>
                <a:cubicBezTo>
                  <a:pt x="2519657" y="184806"/>
                  <a:pt x="2525405" y="189122"/>
                  <a:pt x="2480769" y="155645"/>
                </a:cubicBezTo>
                <a:cubicBezTo>
                  <a:pt x="2413406" y="105122"/>
                  <a:pt x="2569939" y="108628"/>
                  <a:pt x="2422403" y="97279"/>
                </a:cubicBezTo>
                <a:close/>
              </a:path>
            </a:pathLst>
          </a:cu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E8EF-04D5-E568-FA03-81AAAD123D7D}"/>
              </a:ext>
            </a:extLst>
          </p:cNvPr>
          <p:cNvSpPr txBox="1"/>
          <p:nvPr/>
        </p:nvSpPr>
        <p:spPr>
          <a:xfrm>
            <a:off x="6420256" y="3429000"/>
            <a:ext cx="5194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Calibration peaks selection strategy:</a:t>
            </a:r>
          </a:p>
          <a:p>
            <a:endParaRPr lang="en-US" dirty="0"/>
          </a:p>
          <a:p>
            <a:r>
              <a:rPr lang="en-US" dirty="0"/>
              <a:t>Select formula detected as both ion types aligned in 40+ spectra and with mass error within 0.1 ppm (628 formula – 1256 peaks)</a:t>
            </a:r>
          </a:p>
        </p:txBody>
      </p:sp>
    </p:spTree>
    <p:extLst>
      <p:ext uri="{BB962C8B-B14F-4D97-AF65-F5344CB8AC3E}">
        <p14:creationId xmlns:p14="http://schemas.microsoft.com/office/powerpoint/2010/main" val="207258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4D4E15-0460-53AF-A13E-25C8A48388FE}"/>
              </a:ext>
            </a:extLst>
          </p:cNvPr>
          <p:cNvSpPr txBox="1"/>
          <p:nvPr/>
        </p:nvSpPr>
        <p:spPr>
          <a:xfrm>
            <a:off x="437745" y="262647"/>
            <a:ext cx="274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Formularity</a:t>
            </a:r>
            <a:r>
              <a:rPr lang="en-US" dirty="0"/>
              <a:t> search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C9704-8652-CE67-BB5E-90E19260FA29}"/>
              </a:ext>
            </a:extLst>
          </p:cNvPr>
          <p:cNvSpPr txBox="1"/>
          <p:nvPr/>
        </p:nvSpPr>
        <p:spPr>
          <a:xfrm>
            <a:off x="5428034" y="447313"/>
            <a:ext cx="65856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Search O&gt;0 AND (N+S+P)=0 for [M+H]+, [</a:t>
            </a:r>
            <a:r>
              <a:rPr lang="en-US" dirty="0" err="1"/>
              <a:t>M+Na</a:t>
            </a:r>
            <a:r>
              <a:rPr lang="en-US" dirty="0"/>
              <a:t>]+ and [M+NH4]+</a:t>
            </a:r>
          </a:p>
          <a:p>
            <a:pPr lvl="1"/>
            <a:r>
              <a:rPr lang="en-US" dirty="0"/>
              <a:t>after this search evaluate contribution from each ion type</a:t>
            </a:r>
          </a:p>
          <a:p>
            <a:pPr lvl="1"/>
            <a:endParaRPr lang="en-US" dirty="0"/>
          </a:p>
          <a:p>
            <a:r>
              <a:rPr lang="en-US" dirty="0"/>
              <a:t>2) Search (N+S+P)&lt;2 for [M+H]+, [</a:t>
            </a:r>
            <a:r>
              <a:rPr lang="en-US" dirty="0" err="1"/>
              <a:t>M+Na</a:t>
            </a:r>
            <a:r>
              <a:rPr lang="en-US" dirty="0"/>
              <a:t>]+ and [M+NH4]+</a:t>
            </a:r>
          </a:p>
          <a:p>
            <a:endParaRPr lang="en-US" dirty="0"/>
          </a:p>
          <a:p>
            <a:r>
              <a:rPr lang="en-US" dirty="0"/>
              <a:t>3) Search (N+S+P)&lt;3 AND P&lt;2 for [M+H]+, [</a:t>
            </a:r>
            <a:r>
              <a:rPr lang="en-US" dirty="0" err="1"/>
              <a:t>M+Na</a:t>
            </a:r>
            <a:r>
              <a:rPr lang="en-US" dirty="0"/>
              <a:t>]+ and [M+NH4]+</a:t>
            </a:r>
          </a:p>
          <a:p>
            <a:endParaRPr lang="en-US" dirty="0"/>
          </a:p>
          <a:p>
            <a:r>
              <a:rPr lang="en-US" dirty="0"/>
              <a:t>4) Merge reports ((N+S+P)-&gt; min)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r>
              <a:rPr lang="en-US" dirty="0"/>
              <a:t>Peaks of ions [(M+NH3)+H]+ and [M+NH4]+ are indistinguishable but in the context of mapping constraints, produce extra formula. All these extra formula are recalculated and presented as [M+H] ions.</a:t>
            </a:r>
          </a:p>
          <a:p>
            <a:endParaRPr lang="en-US" dirty="0"/>
          </a:p>
          <a:p>
            <a:r>
              <a:rPr lang="en-US" dirty="0"/>
              <a:t>SRFAII QC runs were not searched with blanks and samples.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617F2-4284-C426-E7B5-063A0D9B9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4" y="631979"/>
            <a:ext cx="5274945" cy="58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4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DCBCA4-D013-8B04-1F2E-3EB47C4114AE}"/>
              </a:ext>
            </a:extLst>
          </p:cNvPr>
          <p:cNvSpPr txBox="1"/>
          <p:nvPr/>
        </p:nvSpPr>
        <p:spPr>
          <a:xfrm>
            <a:off x="437745" y="19456"/>
            <a:ext cx="381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 assignment results -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6ACFC-48AC-0672-BC04-49E21F9D8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24" b="61289"/>
          <a:stretch/>
        </p:blipFill>
        <p:spPr>
          <a:xfrm>
            <a:off x="0" y="491652"/>
            <a:ext cx="5099017" cy="1784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584A6E-A564-2CE8-72D0-D23541614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554" b="43986"/>
          <a:stretch/>
        </p:blipFill>
        <p:spPr>
          <a:xfrm>
            <a:off x="3889343" y="725117"/>
            <a:ext cx="2233122" cy="1678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4BF6CC-4639-87FE-6663-F08D875620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718" b="43986"/>
          <a:stretch/>
        </p:blipFill>
        <p:spPr>
          <a:xfrm>
            <a:off x="6430204" y="725117"/>
            <a:ext cx="2384882" cy="1678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CF1824-2F86-6618-49C1-6E42EA10FA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554" b="43986"/>
          <a:stretch/>
        </p:blipFill>
        <p:spPr>
          <a:xfrm>
            <a:off x="9122825" y="725117"/>
            <a:ext cx="2233122" cy="1678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B1B0A-35E2-FCCA-DAE7-20DB382631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224" b="61289"/>
          <a:stretch/>
        </p:blipFill>
        <p:spPr>
          <a:xfrm>
            <a:off x="0" y="2637078"/>
            <a:ext cx="5099018" cy="17846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F4CE4C-AB9E-4260-ED6F-A8DB6F3DC9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4509" b="43986"/>
          <a:stretch/>
        </p:blipFill>
        <p:spPr>
          <a:xfrm>
            <a:off x="3889343" y="2976667"/>
            <a:ext cx="2195340" cy="16784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C160DD-6ADD-A6A3-A5FB-82B30885D5A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4509" b="43986"/>
          <a:stretch/>
        </p:blipFill>
        <p:spPr>
          <a:xfrm>
            <a:off x="6430204" y="2976667"/>
            <a:ext cx="2195340" cy="16784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4C5D83-1C7B-6A11-06BF-190FFD16CA3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3234" b="42547"/>
          <a:stretch/>
        </p:blipFill>
        <p:spPr>
          <a:xfrm>
            <a:off x="9122825" y="2976667"/>
            <a:ext cx="2245781" cy="17216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744DEF-8AAE-311E-6F33-A704C488AF1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6223" b="61289"/>
          <a:stretch/>
        </p:blipFill>
        <p:spPr>
          <a:xfrm>
            <a:off x="0" y="4898354"/>
            <a:ext cx="5099017" cy="17846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B63AFE-7347-CF36-624D-106AE2FDBA8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3234" b="44830"/>
          <a:stretch/>
        </p:blipFill>
        <p:spPr>
          <a:xfrm>
            <a:off x="3883013" y="5204795"/>
            <a:ext cx="2245781" cy="16532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E01C7C-3917-7847-4930-CFD10A9694F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3888" b="44830"/>
          <a:stretch/>
        </p:blipFill>
        <p:spPr>
          <a:xfrm>
            <a:off x="6462626" y="5204794"/>
            <a:ext cx="2219908" cy="16532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28AEA93-01E3-C079-852F-E334A1CB9EB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" r="43234" b="44829"/>
          <a:stretch/>
        </p:blipFill>
        <p:spPr>
          <a:xfrm>
            <a:off x="9129478" y="5204794"/>
            <a:ext cx="2245781" cy="16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1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7BBB7-3E2D-3C1C-C71E-2FD8D926FB7D}"/>
              </a:ext>
            </a:extLst>
          </p:cNvPr>
          <p:cNvSpPr txBox="1"/>
          <p:nvPr/>
        </p:nvSpPr>
        <p:spPr>
          <a:xfrm>
            <a:off x="1050587" y="651753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IPA function picked </a:t>
            </a:r>
            <a:r>
              <a:rPr lang="en-US" dirty="0" err="1"/>
              <a:t>polysiloxane</a:t>
            </a:r>
            <a:r>
              <a:rPr lang="en-US" dirty="0"/>
              <a:t> formula: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F7081D-E39A-6F87-444C-2BEE892A4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5" y="1219199"/>
            <a:ext cx="10764604" cy="23994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F894D7-C986-EE81-1FB0-165648AE1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5" y="4543787"/>
            <a:ext cx="10765988" cy="1009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8158A8-80D5-FE1A-FA99-78E1B0D00BC4}"/>
              </a:ext>
            </a:extLst>
          </p:cNvPr>
          <p:cNvSpPr txBox="1"/>
          <p:nvPr/>
        </p:nvSpPr>
        <p:spPr>
          <a:xfrm>
            <a:off x="1050586" y="3927375"/>
            <a:ext cx="353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and some other in some spectra: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81AE4-1D23-E40A-D36E-2C6F07AE70A3}"/>
              </a:ext>
            </a:extLst>
          </p:cNvPr>
          <p:cNvSpPr txBox="1"/>
          <p:nvPr/>
        </p:nvSpPr>
        <p:spPr>
          <a:xfrm>
            <a:off x="1031791" y="5898523"/>
            <a:ext cx="920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of these formula were detected also as [</a:t>
            </a:r>
            <a:r>
              <a:rPr lang="en-US" dirty="0" err="1"/>
              <a:t>M+Na</a:t>
            </a:r>
            <a:r>
              <a:rPr lang="en-US" dirty="0"/>
              <a:t>]+ ions, some </a:t>
            </a:r>
            <a:r>
              <a:rPr lang="en-US" dirty="0" err="1"/>
              <a:t>CHOSi</a:t>
            </a:r>
            <a:r>
              <a:rPr lang="en-US" dirty="0"/>
              <a:t> also as [M+NH</a:t>
            </a:r>
            <a:r>
              <a:rPr lang="en-US" baseline="-25000" dirty="0"/>
              <a:t>4</a:t>
            </a:r>
            <a:r>
              <a:rPr lang="en-US" dirty="0"/>
              <a:t>]+ ions </a:t>
            </a:r>
          </a:p>
        </p:txBody>
      </p:sp>
    </p:spTree>
    <p:extLst>
      <p:ext uri="{BB962C8B-B14F-4D97-AF65-F5344CB8AC3E}">
        <p14:creationId xmlns:p14="http://schemas.microsoft.com/office/powerpoint/2010/main" val="203331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D396C3-5999-A683-7754-20B0F5A7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0"/>
            <a:ext cx="1025236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A51AC9-17F5-6DB0-66A1-B58B0EB784E2}"/>
              </a:ext>
            </a:extLst>
          </p:cNvPr>
          <p:cNvSpPr txBox="1"/>
          <p:nvPr/>
        </p:nvSpPr>
        <p:spPr>
          <a:xfrm>
            <a:off x="1696825" y="28280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Solvent blanks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EE777-640B-557C-E6D9-9612FC7AD1D6}"/>
              </a:ext>
            </a:extLst>
          </p:cNvPr>
          <p:cNvSpPr txBox="1"/>
          <p:nvPr/>
        </p:nvSpPr>
        <p:spPr>
          <a:xfrm>
            <a:off x="9088066" y="144304"/>
            <a:ext cx="2478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Polysiloxane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dm= 74.01879 (C</a:t>
            </a:r>
            <a:r>
              <a:rPr lang="en-US" sz="1400" baseline="-25000" dirty="0">
                <a:solidFill>
                  <a:srgbClr val="FF0000"/>
                </a:solidFill>
              </a:rPr>
              <a:t>2</a:t>
            </a:r>
            <a:r>
              <a:rPr lang="en-US" sz="1400" dirty="0">
                <a:solidFill>
                  <a:srgbClr val="FF0000"/>
                </a:solidFill>
              </a:rPr>
              <a:t>H</a:t>
            </a:r>
            <a:r>
              <a:rPr lang="en-US" sz="1400" baseline="-25000" dirty="0">
                <a:solidFill>
                  <a:srgbClr val="FF0000"/>
                </a:solidFill>
              </a:rPr>
              <a:t>6</a:t>
            </a:r>
            <a:r>
              <a:rPr lang="en-US" sz="1400" dirty="0">
                <a:solidFill>
                  <a:srgbClr val="FF0000"/>
                </a:solidFill>
              </a:rPr>
              <a:t>OSi)</a:t>
            </a:r>
          </a:p>
        </p:txBody>
      </p:sp>
    </p:spTree>
    <p:extLst>
      <p:ext uri="{BB962C8B-B14F-4D97-AF65-F5344CB8AC3E}">
        <p14:creationId xmlns:p14="http://schemas.microsoft.com/office/powerpoint/2010/main" val="204443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125F0-D6C0-D9B9-8FD9-D378E847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0"/>
            <a:ext cx="1025236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006739-6ECC-BE40-2453-877DC7B479C2}"/>
              </a:ext>
            </a:extLst>
          </p:cNvPr>
          <p:cNvSpPr txBox="1"/>
          <p:nvPr/>
        </p:nvSpPr>
        <p:spPr>
          <a:xfrm>
            <a:off x="1696825" y="282804"/>
            <a:ext cx="15311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Solvent blanks</a:t>
            </a:r>
          </a:p>
        </p:txBody>
      </p:sp>
    </p:spTree>
    <p:extLst>
      <p:ext uri="{BB962C8B-B14F-4D97-AF65-F5344CB8AC3E}">
        <p14:creationId xmlns:p14="http://schemas.microsoft.com/office/powerpoint/2010/main" val="667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D0F6FF-57BC-90CB-3F4D-ED7B00653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0"/>
            <a:ext cx="1025236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19761C-0DF8-16CA-F45E-117442E0B559}"/>
              </a:ext>
            </a:extLst>
          </p:cNvPr>
          <p:cNvSpPr txBox="1"/>
          <p:nvPr/>
        </p:nvSpPr>
        <p:spPr>
          <a:xfrm>
            <a:off x="1696825" y="282804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QC-SRFAII – </a:t>
            </a:r>
            <a:r>
              <a:rPr lang="en-US" dirty="0" err="1"/>
              <a:t>Polysiloxane</a:t>
            </a:r>
            <a:r>
              <a:rPr lang="en-US" dirty="0"/>
              <a:t> dominant</a:t>
            </a:r>
          </a:p>
        </p:txBody>
      </p:sp>
    </p:spTree>
    <p:extLst>
      <p:ext uri="{BB962C8B-B14F-4D97-AF65-F5344CB8AC3E}">
        <p14:creationId xmlns:p14="http://schemas.microsoft.com/office/powerpoint/2010/main" val="247293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F2A5BE-0262-F2CB-C6B9-2B863962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0"/>
            <a:ext cx="1025236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CDB030-34EA-6B94-1D4A-50693C954FD8}"/>
              </a:ext>
            </a:extLst>
          </p:cNvPr>
          <p:cNvSpPr txBox="1"/>
          <p:nvPr/>
        </p:nvSpPr>
        <p:spPr>
          <a:xfrm>
            <a:off x="91762" y="409264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QC-SRFAII</a:t>
            </a:r>
          </a:p>
        </p:txBody>
      </p:sp>
    </p:spTree>
    <p:extLst>
      <p:ext uri="{BB962C8B-B14F-4D97-AF65-F5344CB8AC3E}">
        <p14:creationId xmlns:p14="http://schemas.microsoft.com/office/powerpoint/2010/main" val="28966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5B2E2-63A2-8E19-1196-45A7B9328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69" y="0"/>
            <a:ext cx="1025236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03833-E54B-7840-1DFF-11B6254CB721}"/>
              </a:ext>
            </a:extLst>
          </p:cNvPr>
          <p:cNvSpPr txBox="1"/>
          <p:nvPr/>
        </p:nvSpPr>
        <p:spPr>
          <a:xfrm>
            <a:off x="451685" y="46763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EB8F4-0936-1751-D269-4FC0A2347FBF}"/>
              </a:ext>
            </a:extLst>
          </p:cNvPr>
          <p:cNvSpPr txBox="1"/>
          <p:nvPr/>
        </p:nvSpPr>
        <p:spPr>
          <a:xfrm>
            <a:off x="7239811" y="313741"/>
            <a:ext cx="24781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Polysiloxane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6EE753-D3F2-6986-023E-C1897629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67" y="77822"/>
            <a:ext cx="1025236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0A4016-0C60-2376-CF5D-B241129B49B3}"/>
              </a:ext>
            </a:extLst>
          </p:cNvPr>
          <p:cNvSpPr txBox="1"/>
          <p:nvPr/>
        </p:nvSpPr>
        <p:spPr>
          <a:xfrm>
            <a:off x="451685" y="46763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160619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69EE1-985E-AE28-A33C-A785CB29772D}"/>
              </a:ext>
            </a:extLst>
          </p:cNvPr>
          <p:cNvSpPr txBox="1"/>
          <p:nvPr/>
        </p:nvSpPr>
        <p:spPr>
          <a:xfrm>
            <a:off x="634729" y="548896"/>
            <a:ext cx="103618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file </a:t>
            </a:r>
            <a:r>
              <a:rPr lang="en-US" b="1" dirty="0">
                <a:solidFill>
                  <a:srgbClr val="FF0000"/>
                </a:solidFill>
              </a:rPr>
              <a:t>Patel_12T_FTICR_PosESI_Processing.pptx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XML_sn5+.zip </a:t>
            </a:r>
            <a:r>
              <a:rPr lang="en-US" dirty="0"/>
              <a:t>file contains non-calibrated  peaks with s/n&gt;=5 (63 spectra includes SRFFAII QC spectra). </a:t>
            </a:r>
          </a:p>
          <a:p>
            <a:endParaRPr lang="en-US" dirty="0"/>
          </a:p>
          <a:p>
            <a:r>
              <a:rPr lang="en-US" dirty="0"/>
              <a:t>Peaks used in formula assignment are from text files in </a:t>
            </a:r>
            <a:r>
              <a:rPr lang="en-US" b="1" dirty="0">
                <a:solidFill>
                  <a:srgbClr val="FF0000"/>
                </a:solidFill>
              </a:rPr>
              <a:t>used_peaks_sn7+.zip</a:t>
            </a:r>
            <a:r>
              <a:rPr lang="en-US" dirty="0"/>
              <a:t> (58 spectra)</a:t>
            </a:r>
          </a:p>
          <a:p>
            <a:endParaRPr lang="en-US" dirty="0"/>
          </a:p>
          <a:p>
            <a:r>
              <a:rPr lang="en-US" dirty="0"/>
              <a:t>Formula assignment results are in file </a:t>
            </a:r>
            <a:r>
              <a:rPr lang="en-US" b="1" dirty="0">
                <a:solidFill>
                  <a:srgbClr val="FF0000"/>
                </a:solidFill>
              </a:rPr>
              <a:t>xtra_Report_Patel_12T_FTICR_PosESI_MFAssignment.csv</a:t>
            </a:r>
          </a:p>
          <a:p>
            <a:endParaRPr lang="en-US" dirty="0"/>
          </a:p>
          <a:p>
            <a:r>
              <a:rPr lang="en-US" dirty="0"/>
              <a:t>Internal calibration file used with </a:t>
            </a:r>
            <a:r>
              <a:rPr lang="en-US" dirty="0" err="1"/>
              <a:t>Formularity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pos_esi_custom_cal_list_Patel.ref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9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B69BF-A281-3F34-2A3D-633E2538736B}"/>
              </a:ext>
            </a:extLst>
          </p:cNvPr>
          <p:cNvSpPr txBox="1"/>
          <p:nvPr/>
        </p:nvSpPr>
        <p:spPr>
          <a:xfrm>
            <a:off x="4150773" y="33014"/>
            <a:ext cx="421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12T FT-ICR – </a:t>
            </a:r>
            <a:r>
              <a:rPr lang="en-US" dirty="0" err="1"/>
              <a:t>Pos.ESI</a:t>
            </a:r>
            <a:r>
              <a:rPr lang="en-US" dirty="0"/>
              <a:t> – s/n&gt;=7 – Diagnostics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54266E-6EDC-CDBA-E8EE-8C1093E18A64}"/>
              </a:ext>
            </a:extLst>
          </p:cNvPr>
          <p:cNvGrpSpPr/>
          <p:nvPr/>
        </p:nvGrpSpPr>
        <p:grpSpPr>
          <a:xfrm>
            <a:off x="160526" y="445243"/>
            <a:ext cx="4211602" cy="3614738"/>
            <a:chOff x="267529" y="454970"/>
            <a:chExt cx="4211602" cy="36147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4950C6-7A93-B7AF-9C29-A9AE3635D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73"/>
            <a:stretch/>
          </p:blipFill>
          <p:spPr>
            <a:xfrm>
              <a:off x="267529" y="454970"/>
              <a:ext cx="4211602" cy="36147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4CE03B-E1F5-5076-DC63-BE8C51E7565C}"/>
                </a:ext>
              </a:extLst>
            </p:cNvPr>
            <p:cNvSpPr txBox="1"/>
            <p:nvPr/>
          </p:nvSpPr>
          <p:spPr>
            <a:xfrm rot="16200000">
              <a:off x="478208" y="888521"/>
              <a:ext cx="5400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SRFA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8EA0C-EAFF-E28B-2197-9E6D9716415C}"/>
                </a:ext>
              </a:extLst>
            </p:cNvPr>
            <p:cNvSpPr txBox="1"/>
            <p:nvPr/>
          </p:nvSpPr>
          <p:spPr>
            <a:xfrm rot="16200000">
              <a:off x="719624" y="1654996"/>
              <a:ext cx="6558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Blanks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AAC3A-141C-0417-B58A-47CE579E2910}"/>
                </a:ext>
              </a:extLst>
            </p:cNvPr>
            <p:cNvSpPr txBox="1"/>
            <p:nvPr/>
          </p:nvSpPr>
          <p:spPr>
            <a:xfrm>
              <a:off x="2444190" y="2132621"/>
              <a:ext cx="7922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9759A8-76DE-8800-3EB6-84A763087DCE}"/>
                </a:ext>
              </a:extLst>
            </p:cNvPr>
            <p:cNvSpPr txBox="1"/>
            <p:nvPr/>
          </p:nvSpPr>
          <p:spPr>
            <a:xfrm>
              <a:off x="1787472" y="673077"/>
              <a:ext cx="13134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peaks count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4319A24-8138-86C1-6D6C-3F65B7B87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009"/>
          <a:stretch/>
        </p:blipFill>
        <p:spPr>
          <a:xfrm>
            <a:off x="50675" y="2925190"/>
            <a:ext cx="4299966" cy="20817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D4DC8A-CB3B-705C-EC5D-46F764EADB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749"/>
          <a:stretch/>
        </p:blipFill>
        <p:spPr>
          <a:xfrm>
            <a:off x="38916" y="3931652"/>
            <a:ext cx="4299966" cy="20907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3DB29B-7E6C-E904-52AF-B99C493F01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4" t="14578" r="3007"/>
          <a:stretch/>
        </p:blipFill>
        <p:spPr>
          <a:xfrm>
            <a:off x="8142053" y="427908"/>
            <a:ext cx="4025610" cy="29642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3F2BF-EFF0-3718-23DB-C61F22C4BD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99" t="15386" r="3281"/>
          <a:stretch/>
        </p:blipFill>
        <p:spPr>
          <a:xfrm>
            <a:off x="8142053" y="2311080"/>
            <a:ext cx="4025610" cy="29362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84EF99-3AE5-1BEB-2D6C-B9306A8893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01" t="13586" r="3081" b="12296"/>
          <a:stretch/>
        </p:blipFill>
        <p:spPr>
          <a:xfrm>
            <a:off x="8156363" y="4135156"/>
            <a:ext cx="4025611" cy="25720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874D0E-D70D-4D51-4575-E336F51DF50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9749" b="5720"/>
          <a:stretch/>
        </p:blipFill>
        <p:spPr>
          <a:xfrm>
            <a:off x="25126" y="4926776"/>
            <a:ext cx="4299966" cy="18923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D037F1-87F6-487D-500E-EAC46A523994}"/>
              </a:ext>
            </a:extLst>
          </p:cNvPr>
          <p:cNvSpPr txBox="1"/>
          <p:nvPr/>
        </p:nvSpPr>
        <p:spPr>
          <a:xfrm>
            <a:off x="2315382" y="3039794"/>
            <a:ext cx="9909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 </a:t>
            </a:r>
            <a:r>
              <a:rPr lang="en-US" baseline="30000" dirty="0"/>
              <a:t>12</a:t>
            </a:r>
            <a:r>
              <a:rPr lang="en-US" dirty="0"/>
              <a:t>C-</a:t>
            </a:r>
            <a:r>
              <a:rPr lang="en-US" baseline="30000" dirty="0"/>
              <a:t>13</a:t>
            </a:r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8F724-515A-EF72-CF60-82FA906B5E84}"/>
              </a:ext>
            </a:extLst>
          </p:cNvPr>
          <p:cNvSpPr txBox="1"/>
          <p:nvPr/>
        </p:nvSpPr>
        <p:spPr>
          <a:xfrm>
            <a:off x="2280115" y="5024642"/>
            <a:ext cx="10967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 </a:t>
            </a:r>
            <a:r>
              <a:rPr lang="en-US" baseline="30000" dirty="0"/>
              <a:t>35</a:t>
            </a:r>
            <a:r>
              <a:rPr lang="en-US" dirty="0"/>
              <a:t>Cl-</a:t>
            </a:r>
            <a:r>
              <a:rPr lang="en-US" baseline="30000" dirty="0"/>
              <a:t>37</a:t>
            </a:r>
            <a:r>
              <a:rPr lang="en-US" dirty="0"/>
              <a:t>Cl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49D62A-857A-7E99-4634-DCE72B779F68}"/>
              </a:ext>
            </a:extLst>
          </p:cNvPr>
          <p:cNvSpPr txBox="1"/>
          <p:nvPr/>
        </p:nvSpPr>
        <p:spPr>
          <a:xfrm>
            <a:off x="9357359" y="1485547"/>
            <a:ext cx="22778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NOM connectivity - H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A33238-8B24-CCF5-E877-001548F82E38}"/>
              </a:ext>
            </a:extLst>
          </p:cNvPr>
          <p:cNvSpPr txBox="1"/>
          <p:nvPr/>
        </p:nvSpPr>
        <p:spPr>
          <a:xfrm>
            <a:off x="9366176" y="3493480"/>
            <a:ext cx="22602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NOM connectivity -  O</a:t>
            </a:r>
            <a:endParaRPr lang="en-US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450BCC-3167-C132-407C-E6357CE98637}"/>
              </a:ext>
            </a:extLst>
          </p:cNvPr>
          <p:cNvSpPr txBox="1"/>
          <p:nvPr/>
        </p:nvSpPr>
        <p:spPr>
          <a:xfrm>
            <a:off x="9224386" y="5512907"/>
            <a:ext cx="27315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NOM connectivity -  CH</a:t>
            </a:r>
            <a:r>
              <a:rPr lang="en-US" baseline="-25000" dirty="0"/>
              <a:t>4</a:t>
            </a:r>
            <a:r>
              <a:rPr lang="en-US" dirty="0"/>
              <a:t>O</a:t>
            </a:r>
            <a:r>
              <a:rPr lang="en-US" baseline="-25000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1F1266-1428-ADB9-5153-8EB6E35C7098}"/>
              </a:ext>
            </a:extLst>
          </p:cNvPr>
          <p:cNvSpPr txBox="1"/>
          <p:nvPr/>
        </p:nvSpPr>
        <p:spPr>
          <a:xfrm>
            <a:off x="2280115" y="4022550"/>
            <a:ext cx="10615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 </a:t>
            </a:r>
            <a:r>
              <a:rPr lang="en-US" baseline="30000" dirty="0"/>
              <a:t>28</a:t>
            </a:r>
            <a:r>
              <a:rPr lang="en-US" dirty="0"/>
              <a:t>Si-</a:t>
            </a:r>
            <a:r>
              <a:rPr lang="en-US" baseline="30000" dirty="0"/>
              <a:t>29</a:t>
            </a:r>
            <a:r>
              <a:rPr lang="en-US" dirty="0"/>
              <a:t>Si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5434AE7-87BB-372D-D818-2B45BF205AF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537" t="39547" r="3143"/>
          <a:stretch/>
        </p:blipFill>
        <p:spPr>
          <a:xfrm>
            <a:off x="4228595" y="3468313"/>
            <a:ext cx="3969793" cy="209780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C84ADC5-CBDD-E875-3AC7-42EE288950D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880" t="40128" r="3880"/>
          <a:stretch/>
        </p:blipFill>
        <p:spPr>
          <a:xfrm>
            <a:off x="4206544" y="4456606"/>
            <a:ext cx="3966288" cy="207764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FB8F513-849F-3670-D70C-082EECEF7730}"/>
              </a:ext>
            </a:extLst>
          </p:cNvPr>
          <p:cNvSpPr txBox="1"/>
          <p:nvPr/>
        </p:nvSpPr>
        <p:spPr>
          <a:xfrm>
            <a:off x="4511571" y="4618999"/>
            <a:ext cx="26187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[M+H]+, [M+NH</a:t>
            </a:r>
            <a:r>
              <a:rPr lang="en-US" sz="1400" baseline="-25000" dirty="0"/>
              <a:t>4</a:t>
            </a:r>
            <a:r>
              <a:rPr lang="en-US" sz="1400" dirty="0"/>
              <a:t>]+ ions signature</a:t>
            </a:r>
            <a:endParaRPr lang="en-US" sz="14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B87340-FF56-913B-1BA7-7224ECBB9141}"/>
              </a:ext>
            </a:extLst>
          </p:cNvPr>
          <p:cNvSpPr txBox="1"/>
          <p:nvPr/>
        </p:nvSpPr>
        <p:spPr>
          <a:xfrm>
            <a:off x="5166336" y="3607253"/>
            <a:ext cx="25322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[M+H]+, [</a:t>
            </a:r>
            <a:r>
              <a:rPr lang="en-US" sz="1400" dirty="0" err="1"/>
              <a:t>M+Na</a:t>
            </a:r>
            <a:r>
              <a:rPr lang="en-US" sz="1400" dirty="0"/>
              <a:t>]+ ions signature</a:t>
            </a:r>
            <a:endParaRPr lang="en-US" sz="14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9E5B0-CA0D-5855-C778-2652C969B080}"/>
              </a:ext>
            </a:extLst>
          </p:cNvPr>
          <p:cNvSpPr txBox="1"/>
          <p:nvPr/>
        </p:nvSpPr>
        <p:spPr>
          <a:xfrm>
            <a:off x="4440035" y="769462"/>
            <a:ext cx="353999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all ion types but primarily [M+H]+, [</a:t>
            </a:r>
            <a:r>
              <a:rPr lang="en-US" dirty="0" err="1"/>
              <a:t>M+Na</a:t>
            </a:r>
            <a:r>
              <a:rPr lang="en-US" dirty="0"/>
              <a:t>]+ , [M+NH</a:t>
            </a:r>
            <a:r>
              <a:rPr lang="en-US" baseline="-25000" dirty="0"/>
              <a:t>4</a:t>
            </a:r>
            <a:r>
              <a:rPr lang="en-US" dirty="0"/>
              <a:t>]+</a:t>
            </a:r>
          </a:p>
          <a:p>
            <a:r>
              <a:rPr lang="en-US" dirty="0"/>
              <a:t>Recalculate [M+NH</a:t>
            </a:r>
            <a:r>
              <a:rPr lang="en-US" baseline="-25000" dirty="0"/>
              <a:t>4</a:t>
            </a:r>
            <a:r>
              <a:rPr lang="en-US" dirty="0"/>
              <a:t>]+ as [M+H]+ in final report.</a:t>
            </a:r>
          </a:p>
        </p:txBody>
      </p:sp>
    </p:spTree>
    <p:extLst>
      <p:ext uri="{BB962C8B-B14F-4D97-AF65-F5344CB8AC3E}">
        <p14:creationId xmlns:p14="http://schemas.microsoft.com/office/powerpoint/2010/main" val="358570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7250</TotalTime>
  <Words>494</Words>
  <Application>Microsoft Office PowerPoint</Application>
  <PresentationFormat>Widescreen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Campaign COMPASS_FY23 12T FT-ICR – Pos ESI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Campaign COMPASS_FY23 12T FT-ICR – Pos ESI</dc:title>
  <dc:creator>Tolic, Nikola</dc:creator>
  <cp:lastModifiedBy>Tolic, Nikola</cp:lastModifiedBy>
  <cp:revision>23</cp:revision>
  <dcterms:created xsi:type="dcterms:W3CDTF">2023-06-22T00:13:35Z</dcterms:created>
  <dcterms:modified xsi:type="dcterms:W3CDTF">2023-06-29T17:48:42Z</dcterms:modified>
</cp:coreProperties>
</file>