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9" r:id="rId3"/>
    <p:sldId id="270" r:id="rId4"/>
    <p:sldId id="268" r:id="rId5"/>
    <p:sldId id="267" r:id="rId6"/>
    <p:sldId id="272" r:id="rId7"/>
    <p:sldId id="271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57F71-2BCE-4D95-B182-A0879B202618}" v="1" dt="2024-04-12T03:05:45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456" autoAdjust="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'Loughlin, Connor C" userId="9f8385d1-79f9-4371-8f80-dd274b837333" providerId="ADAL" clId="{C9B83F13-34B8-49C9-B759-38F7AF2AAD27}"/>
    <pc:docChg chg="undo custSel addSld modSld sldOrd">
      <pc:chgData name="O'Loughlin, Connor C" userId="9f8385d1-79f9-4371-8f80-dd274b837333" providerId="ADAL" clId="{C9B83F13-34B8-49C9-B759-38F7AF2AAD27}" dt="2024-02-14T19:43:57.105" v="5394" actId="20577"/>
      <pc:docMkLst>
        <pc:docMk/>
      </pc:docMkLst>
      <pc:sldChg chg="modSp mod modNotesTx">
        <pc:chgData name="O'Loughlin, Connor C" userId="9f8385d1-79f9-4371-8f80-dd274b837333" providerId="ADAL" clId="{C9B83F13-34B8-49C9-B759-38F7AF2AAD27}" dt="2024-02-12T16:36:58.995" v="5109" actId="20577"/>
        <pc:sldMkLst>
          <pc:docMk/>
          <pc:sldMk cId="704072035" sldId="257"/>
        </pc:sldMkLst>
        <pc:spChg chg="mod">
          <ac:chgData name="O'Loughlin, Connor C" userId="9f8385d1-79f9-4371-8f80-dd274b837333" providerId="ADAL" clId="{C9B83F13-34B8-49C9-B759-38F7AF2AAD27}" dt="2024-02-09T22:08:33.041" v="4148" actId="20577"/>
          <ac:spMkLst>
            <pc:docMk/>
            <pc:sldMk cId="704072035" sldId="257"/>
            <ac:spMk id="3" creationId="{C9B449FF-85B8-2791-2B67-511673616B64}"/>
          </ac:spMkLst>
        </pc:spChg>
        <pc:spChg chg="mod">
          <ac:chgData name="O'Loughlin, Connor C" userId="9f8385d1-79f9-4371-8f80-dd274b837333" providerId="ADAL" clId="{C9B83F13-34B8-49C9-B759-38F7AF2AAD27}" dt="2024-02-12T16:35:40.063" v="4856" actId="20577"/>
          <ac:spMkLst>
            <pc:docMk/>
            <pc:sldMk cId="704072035" sldId="257"/>
            <ac:spMk id="4" creationId="{30179098-FFFA-F1D2-E9A8-30914E02CBC7}"/>
          </ac:spMkLst>
        </pc:spChg>
      </pc:sldChg>
      <pc:sldChg chg="modSp new mod ord">
        <pc:chgData name="O'Loughlin, Connor C" userId="9f8385d1-79f9-4371-8f80-dd274b837333" providerId="ADAL" clId="{C9B83F13-34B8-49C9-B759-38F7AF2AAD27}" dt="2024-02-14T19:43:57.105" v="5394" actId="20577"/>
        <pc:sldMkLst>
          <pc:docMk/>
          <pc:sldMk cId="2758024112" sldId="267"/>
        </pc:sldMkLst>
        <pc:spChg chg="mod">
          <ac:chgData name="O'Loughlin, Connor C" userId="9f8385d1-79f9-4371-8f80-dd274b837333" providerId="ADAL" clId="{C9B83F13-34B8-49C9-B759-38F7AF2AAD27}" dt="2024-02-07T17:32:05.560" v="22" actId="20577"/>
          <ac:spMkLst>
            <pc:docMk/>
            <pc:sldMk cId="2758024112" sldId="267"/>
            <ac:spMk id="2" creationId="{E8AB3E1B-8C7C-C496-7514-D050C1EE1DCC}"/>
          </ac:spMkLst>
        </pc:spChg>
        <pc:spChg chg="mod">
          <ac:chgData name="O'Loughlin, Connor C" userId="9f8385d1-79f9-4371-8f80-dd274b837333" providerId="ADAL" clId="{C9B83F13-34B8-49C9-B759-38F7AF2AAD27}" dt="2024-02-14T19:43:57.105" v="5394" actId="20577"/>
          <ac:spMkLst>
            <pc:docMk/>
            <pc:sldMk cId="2758024112" sldId="267"/>
            <ac:spMk id="3" creationId="{BF327963-CAEA-1872-1D17-19EA180ECD62}"/>
          </ac:spMkLst>
        </pc:spChg>
      </pc:sldChg>
      <pc:sldChg chg="modSp new mod modNotesTx">
        <pc:chgData name="O'Loughlin, Connor C" userId="9f8385d1-79f9-4371-8f80-dd274b837333" providerId="ADAL" clId="{C9B83F13-34B8-49C9-B759-38F7AF2AAD27}" dt="2024-02-12T16:41:27.977" v="5277" actId="20577"/>
        <pc:sldMkLst>
          <pc:docMk/>
          <pc:sldMk cId="4116787350" sldId="268"/>
        </pc:sldMkLst>
        <pc:spChg chg="mod">
          <ac:chgData name="O'Loughlin, Connor C" userId="9f8385d1-79f9-4371-8f80-dd274b837333" providerId="ADAL" clId="{C9B83F13-34B8-49C9-B759-38F7AF2AAD27}" dt="2024-02-07T18:08:48.943" v="836" actId="20577"/>
          <ac:spMkLst>
            <pc:docMk/>
            <pc:sldMk cId="4116787350" sldId="268"/>
            <ac:spMk id="2" creationId="{CB7F9878-6839-ABBA-71C5-CF8765AF48FB}"/>
          </ac:spMkLst>
        </pc:spChg>
        <pc:spChg chg="mod">
          <ac:chgData name="O'Loughlin, Connor C" userId="9f8385d1-79f9-4371-8f80-dd274b837333" providerId="ADAL" clId="{C9B83F13-34B8-49C9-B759-38F7AF2AAD27}" dt="2024-02-12T16:41:05.066" v="5214" actId="113"/>
          <ac:spMkLst>
            <pc:docMk/>
            <pc:sldMk cId="4116787350" sldId="268"/>
            <ac:spMk id="3" creationId="{BAA72783-5AD7-E165-CC07-3B5FC1B866B3}"/>
          </ac:spMkLst>
        </pc:spChg>
      </pc:sldChg>
      <pc:sldChg chg="modSp new mod modNotesTx">
        <pc:chgData name="O'Loughlin, Connor C" userId="9f8385d1-79f9-4371-8f80-dd274b837333" providerId="ADAL" clId="{C9B83F13-34B8-49C9-B759-38F7AF2AAD27}" dt="2024-02-12T16:40:13.022" v="5209"/>
        <pc:sldMkLst>
          <pc:docMk/>
          <pc:sldMk cId="927404845" sldId="269"/>
        </pc:sldMkLst>
        <pc:spChg chg="mod">
          <ac:chgData name="O'Loughlin, Connor C" userId="9f8385d1-79f9-4371-8f80-dd274b837333" providerId="ADAL" clId="{C9B83F13-34B8-49C9-B759-38F7AF2AAD27}" dt="2024-02-07T18:30:01.072" v="1268" actId="20577"/>
          <ac:spMkLst>
            <pc:docMk/>
            <pc:sldMk cId="927404845" sldId="269"/>
            <ac:spMk id="2" creationId="{75D75C02-91A7-1FD6-CFC6-AE28AED37FD2}"/>
          </ac:spMkLst>
        </pc:spChg>
        <pc:spChg chg="mod">
          <ac:chgData name="O'Loughlin, Connor C" userId="9f8385d1-79f9-4371-8f80-dd274b837333" providerId="ADAL" clId="{C9B83F13-34B8-49C9-B759-38F7AF2AAD27}" dt="2024-02-12T16:39:56.408" v="5208" actId="20577"/>
          <ac:spMkLst>
            <pc:docMk/>
            <pc:sldMk cId="927404845" sldId="269"/>
            <ac:spMk id="3" creationId="{01953FEB-22F6-D686-A28F-BBB510BDE943}"/>
          </ac:spMkLst>
        </pc:spChg>
      </pc:sldChg>
      <pc:sldChg chg="modSp new mod">
        <pc:chgData name="O'Loughlin, Connor C" userId="9f8385d1-79f9-4371-8f80-dd274b837333" providerId="ADAL" clId="{C9B83F13-34B8-49C9-B759-38F7AF2AAD27}" dt="2024-02-12T17:18:32.815" v="5278" actId="113"/>
        <pc:sldMkLst>
          <pc:docMk/>
          <pc:sldMk cId="635025184" sldId="270"/>
        </pc:sldMkLst>
        <pc:spChg chg="mod">
          <ac:chgData name="O'Loughlin, Connor C" userId="9f8385d1-79f9-4371-8f80-dd274b837333" providerId="ADAL" clId="{C9B83F13-34B8-49C9-B759-38F7AF2AAD27}" dt="2024-02-07T18:49:16.530" v="1922" actId="20577"/>
          <ac:spMkLst>
            <pc:docMk/>
            <pc:sldMk cId="635025184" sldId="270"/>
            <ac:spMk id="2" creationId="{66BEE125-B90E-75D9-30D7-82461ADF1193}"/>
          </ac:spMkLst>
        </pc:spChg>
        <pc:spChg chg="mod">
          <ac:chgData name="O'Loughlin, Connor C" userId="9f8385d1-79f9-4371-8f80-dd274b837333" providerId="ADAL" clId="{C9B83F13-34B8-49C9-B759-38F7AF2AAD27}" dt="2024-02-12T17:18:32.815" v="5278" actId="113"/>
          <ac:spMkLst>
            <pc:docMk/>
            <pc:sldMk cId="635025184" sldId="270"/>
            <ac:spMk id="3" creationId="{66268B4E-1809-3862-8981-8C6B69022963}"/>
          </ac:spMkLst>
        </pc:spChg>
      </pc:sldChg>
      <pc:sldChg chg="modSp new mod">
        <pc:chgData name="O'Loughlin, Connor C" userId="9f8385d1-79f9-4371-8f80-dd274b837333" providerId="ADAL" clId="{C9B83F13-34B8-49C9-B759-38F7AF2AAD27}" dt="2024-02-12T16:24:23.651" v="4505" actId="20577"/>
        <pc:sldMkLst>
          <pc:docMk/>
          <pc:sldMk cId="1961321199" sldId="271"/>
        </pc:sldMkLst>
        <pc:spChg chg="mod">
          <ac:chgData name="O'Loughlin, Connor C" userId="9f8385d1-79f9-4371-8f80-dd274b837333" providerId="ADAL" clId="{C9B83F13-34B8-49C9-B759-38F7AF2AAD27}" dt="2024-02-07T19:14:07.745" v="2629" actId="20577"/>
          <ac:spMkLst>
            <pc:docMk/>
            <pc:sldMk cId="1961321199" sldId="271"/>
            <ac:spMk id="2" creationId="{FFDD8BE6-BD12-C252-E1C4-DBBF69481B3B}"/>
          </ac:spMkLst>
        </pc:spChg>
        <pc:spChg chg="mod">
          <ac:chgData name="O'Loughlin, Connor C" userId="9f8385d1-79f9-4371-8f80-dd274b837333" providerId="ADAL" clId="{C9B83F13-34B8-49C9-B759-38F7AF2AAD27}" dt="2024-02-12T16:24:23.651" v="4505" actId="20577"/>
          <ac:spMkLst>
            <pc:docMk/>
            <pc:sldMk cId="1961321199" sldId="271"/>
            <ac:spMk id="3" creationId="{DD058AF4-BD35-EB62-F5A9-DCF46F761DD1}"/>
          </ac:spMkLst>
        </pc:spChg>
      </pc:sldChg>
      <pc:sldChg chg="modSp new mod modNotesTx">
        <pc:chgData name="O'Loughlin, Connor C" userId="9f8385d1-79f9-4371-8f80-dd274b837333" providerId="ADAL" clId="{C9B83F13-34B8-49C9-B759-38F7AF2AAD27}" dt="2024-02-12T16:33:54.207" v="4855" actId="20577"/>
        <pc:sldMkLst>
          <pc:docMk/>
          <pc:sldMk cId="1301322442" sldId="272"/>
        </pc:sldMkLst>
        <pc:spChg chg="mod">
          <ac:chgData name="O'Loughlin, Connor C" userId="9f8385d1-79f9-4371-8f80-dd274b837333" providerId="ADAL" clId="{C9B83F13-34B8-49C9-B759-38F7AF2AAD27}" dt="2024-02-08T18:12:51.381" v="3591" actId="20577"/>
          <ac:spMkLst>
            <pc:docMk/>
            <pc:sldMk cId="1301322442" sldId="272"/>
            <ac:spMk id="2" creationId="{E41E8D45-8B61-E544-E64F-50A508932DBC}"/>
          </ac:spMkLst>
        </pc:spChg>
        <pc:spChg chg="mod">
          <ac:chgData name="O'Loughlin, Connor C" userId="9f8385d1-79f9-4371-8f80-dd274b837333" providerId="ADAL" clId="{C9B83F13-34B8-49C9-B759-38F7AF2AAD27}" dt="2024-02-12T16:31:52.091" v="4707" actId="20577"/>
          <ac:spMkLst>
            <pc:docMk/>
            <pc:sldMk cId="1301322442" sldId="272"/>
            <ac:spMk id="3" creationId="{52A2FD13-CB76-0525-7FB0-5D46C6A7DBE4}"/>
          </ac:spMkLst>
        </pc:spChg>
      </pc:sldChg>
    </pc:docChg>
  </pc:docChgLst>
  <pc:docChgLst>
    <pc:chgData name="O'Loughlin, Connor C" userId="9f8385d1-79f9-4371-8f80-dd274b837333" providerId="ADAL" clId="{2A957F71-2BCE-4D95-B182-A0879B202618}"/>
    <pc:docChg chg="custSel modSld">
      <pc:chgData name="O'Loughlin, Connor C" userId="9f8385d1-79f9-4371-8f80-dd274b837333" providerId="ADAL" clId="{2A957F71-2BCE-4D95-B182-A0879B202618}" dt="2024-04-12T06:09:14.162" v="8" actId="478"/>
      <pc:docMkLst>
        <pc:docMk/>
      </pc:docMkLst>
      <pc:sldChg chg="addSp delSp modSp mod">
        <pc:chgData name="O'Loughlin, Connor C" userId="9f8385d1-79f9-4371-8f80-dd274b837333" providerId="ADAL" clId="{2A957F71-2BCE-4D95-B182-A0879B202618}" dt="2024-04-12T06:09:14.162" v="8" actId="478"/>
        <pc:sldMkLst>
          <pc:docMk/>
          <pc:sldMk cId="704072035" sldId="257"/>
        </pc:sldMkLst>
        <pc:spChg chg="add del mod">
          <ac:chgData name="O'Loughlin, Connor C" userId="9f8385d1-79f9-4371-8f80-dd274b837333" providerId="ADAL" clId="{2A957F71-2BCE-4D95-B182-A0879B202618}" dt="2024-04-12T06:09:11.866" v="7" actId="478"/>
          <ac:spMkLst>
            <pc:docMk/>
            <pc:sldMk cId="704072035" sldId="257"/>
            <ac:spMk id="5" creationId="{FAD29FC1-C66B-0A3B-A969-3A3959AE408E}"/>
          </ac:spMkLst>
        </pc:spChg>
        <pc:spChg chg="add del mod">
          <ac:chgData name="O'Loughlin, Connor C" userId="9f8385d1-79f9-4371-8f80-dd274b837333" providerId="ADAL" clId="{2A957F71-2BCE-4D95-B182-A0879B202618}" dt="2024-04-12T03:07:29.049" v="3" actId="478"/>
          <ac:spMkLst>
            <pc:docMk/>
            <pc:sldMk cId="704072035" sldId="257"/>
            <ac:spMk id="6" creationId="{01D812A6-8C6E-8280-2B6D-654B941FB06B}"/>
          </ac:spMkLst>
        </pc:spChg>
        <pc:cxnChg chg="add del mod">
          <ac:chgData name="O'Loughlin, Connor C" userId="9f8385d1-79f9-4371-8f80-dd274b837333" providerId="ADAL" clId="{2A957F71-2BCE-4D95-B182-A0879B202618}" dt="2024-04-12T06:09:14.162" v="8" actId="478"/>
          <ac:cxnSpMkLst>
            <pc:docMk/>
            <pc:sldMk cId="704072035" sldId="257"/>
            <ac:cxnSpMk id="8" creationId="{A6DB4299-C0E0-9054-A007-FBEC804EA32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6E8D0-C3C3-42B4-988D-851C778F921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2A83E-C18A-4788-AF34-3E92B41BB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*May need to change since I will only have a limited amount of time to run the experiment before another SULI will need the lab for a more time sensitive project. I may have to eliminate a freshwater wash.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2A83E-C18A-4788-AF34-3E92B41BBA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9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https://aslopubs.onlinelibrary.wiley.com/doi/epdf/10.4319/lo.1967.12.1.0176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2A83E-C18A-4788-AF34-3E92B41BBA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35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*Do we know the lower detection limit for MS versus OES?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2A83E-C18A-4788-AF34-3E92B41BBA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2A83E-C18A-4788-AF34-3E92B41BBA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01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Especially true for the </a:t>
            </a:r>
            <a:r>
              <a:rPr lang="en-US" dirty="0" err="1"/>
              <a:t>oxic</a:t>
            </a:r>
            <a:r>
              <a:rPr lang="en-US" dirty="0"/>
              <a:t> treatment if there is not a lot of headspace/oxygen.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2A83E-C18A-4788-AF34-3E92B41BBA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F6BD-76BA-5DFD-D24E-B687A6C97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48136-E7E1-F6CD-546A-83FF74C06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0592B-3EE2-C977-7F25-4A0E9FA8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602-CBE8-4A7C-A9A5-4A9D58A3321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37DEB-64EE-E0AE-3AF4-D6A571F2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62D48-F415-3B8D-8DD8-F0EB51BC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BDEB-31DD-45D0-895E-3820FA27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4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580C-794E-DD12-BDFA-0C653E48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7C28A-B771-1EFF-CB14-6A077324C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863F3-6553-DC5B-B511-92135FD7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602-CBE8-4A7C-A9A5-4A9D58A3321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73FF2-D730-65E9-519B-C2D663078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4DA64-034F-D9A0-732F-2577879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BDEB-31DD-45D0-895E-3820FA27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5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52BB2-24D2-49A4-3F46-CD85A2B5E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81CAE-E4DA-51A2-0B97-1134AA6FF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FC059-B5C4-E014-CA59-EBA56F40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602-CBE8-4A7C-A9A5-4A9D58A3321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6F100-8061-E9F8-1357-1DF002F7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62E78-C0D1-2D47-9284-8982576D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BDEB-31DD-45D0-895E-3820FA27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3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1B50-3B0C-FDCB-7262-8D4F98A7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E9719-0089-B39D-B750-55F5A8911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E6108-2946-D2D8-5E7C-1801FABD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602-CBE8-4A7C-A9A5-4A9D58A3321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C8EED-1A80-30D1-1C51-DF878FA3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A5B9B-35E9-8217-B04A-643D55D0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BDEB-31DD-45D0-895E-3820FA27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1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965D-B6D7-63E6-3717-F766E563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C6FA2-630F-C7D5-2EAA-FC0CFE44B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FBA5-0C98-415E-D326-BBF6F7D9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602-CBE8-4A7C-A9A5-4A9D58A3321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6789E-0EC7-07FC-8CB3-E457F8DB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01BBF-CDDF-2B90-A728-EFEB26EB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BDEB-31DD-45D0-895E-3820FA27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6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6435-2E6D-7644-209C-6DDD6487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4990-3611-801F-AC26-34BB98B4E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92132-AF85-6423-67EF-9C32AB3C0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A7A64-9A69-667B-116D-86584365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602-CBE8-4A7C-A9A5-4A9D58A3321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2FC2F-6728-E16C-B93E-5CC1DEE4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033AD-4966-6854-287F-D0B4CF12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BDEB-31DD-45D0-895E-3820FA27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8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0165-838C-C97B-D64B-E8F69007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245A1-EBF4-A03B-AD26-8A6F16D20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7894F-5DD0-3C85-83E9-A97FFA6A6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5E600-DB27-6985-CA0D-38FB5CDAF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5E530-5697-1606-BCFF-FFD7BEF63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31041-3A48-5045-70FD-51013C8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602-CBE8-4A7C-A9A5-4A9D58A3321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E1ADB-50FE-C6C9-5369-83C5BDB4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74E41-C291-1D03-3A7E-E6CAF930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BDEB-31DD-45D0-895E-3820FA27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2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469B-99A6-77C9-8509-E058AD08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5C678-5154-2F4A-A07C-9FC41348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602-CBE8-4A7C-A9A5-4A9D58A3321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B17D9-A87F-50E0-F5D3-86E5F5B1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60A9B-72B6-77E4-C059-AFF6510B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BDEB-31DD-45D0-895E-3820FA27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6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918950-2B77-D3E6-E5C6-121AD30F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602-CBE8-4A7C-A9A5-4A9D58A3321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AA84D-CA3E-DA8A-D7BA-E953F85F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1B035-E8DF-F528-6F80-D27DF9A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BDEB-31DD-45D0-895E-3820FA27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9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A6F4-C268-DE4F-5E38-35F2AE21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E36D-6D74-68A1-9D15-F57751CD9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47857-78FB-24AF-A12C-16F0D8D68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A39D8-B09E-16BE-85FB-E3FEF210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602-CBE8-4A7C-A9A5-4A9D58A3321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2771B-A7BE-A711-E338-3AE67426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AD43A-A506-B98E-6EFA-EC6F1ABA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BDEB-31DD-45D0-895E-3820FA27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1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50E3-FD00-0AFD-087E-30118CF2D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12F06-9037-DBAE-F263-265F9D0F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845A1-ABB9-C5D3-958F-F95C2153D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DDB9-6F72-8840-50F3-82869B97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602-CBE8-4A7C-A9A5-4A9D58A3321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98F5E-C58B-AF68-8CD2-4BD1CFBD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BB965-6BE0-7531-E51E-A5C1091F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BDEB-31DD-45D0-895E-3820FA27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7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AC586-AE6F-0350-28BE-75B11F7F5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0DFD8-F7C9-AE6B-32BF-000A86C65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3C10C-DA85-0627-77DD-DC4948B2B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27602-CBE8-4A7C-A9A5-4A9D58A3321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C6F12-DD55-CCDA-1E0B-BCD879501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9AFD6-B8BD-D724-1EF0-CCEACB25E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BDEB-31DD-45D0-895E-3820FA27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3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6B63-58FF-2181-0BF9-6325DF82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49FF-85B8-2791-2B67-511673616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1816100"/>
            <a:ext cx="52578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35% artificial seawater treatment (ASW)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Close to actual seawater concentrations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2 redox treatments</a:t>
            </a:r>
          </a:p>
          <a:p>
            <a:pPr lvl="1">
              <a:lnSpc>
                <a:spcPct val="150000"/>
              </a:lnSpc>
            </a:pPr>
            <a:r>
              <a:rPr lang="en-US" sz="1900" dirty="0" err="1"/>
              <a:t>Oxic</a:t>
            </a:r>
            <a:endParaRPr lang="en-US" sz="1900" dirty="0"/>
          </a:p>
          <a:p>
            <a:pPr lvl="1">
              <a:lnSpc>
                <a:spcPct val="150000"/>
              </a:lnSpc>
            </a:pPr>
            <a:r>
              <a:rPr lang="en-US" sz="1900" dirty="0"/>
              <a:t>Anoxic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3 replicates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6 samples for soil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179098-FFFA-F1D2-E9A8-30914E02CBC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dirty="0"/>
              <a:t>5 washes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n=30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Size fractions?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&gt;1 </a:t>
            </a:r>
            <a:r>
              <a:rPr lang="en-US" sz="1900" dirty="0">
                <a:latin typeface="Symbol" panose="05050102010706020507" pitchFamily="18" charset="2"/>
              </a:rPr>
              <a:t>m</a:t>
            </a:r>
            <a:r>
              <a:rPr lang="en-US" sz="1900" dirty="0"/>
              <a:t>m</a:t>
            </a:r>
            <a:endParaRPr lang="en-US" sz="1900" dirty="0">
              <a:latin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r>
              <a:rPr lang="en-US" sz="1900" dirty="0"/>
              <a:t>1-0.45 </a:t>
            </a:r>
            <a:r>
              <a:rPr lang="en-US" sz="1900" dirty="0">
                <a:latin typeface="Symbol" panose="05050102010706020507" pitchFamily="18" charset="2"/>
              </a:rPr>
              <a:t>m</a:t>
            </a:r>
            <a:r>
              <a:rPr lang="en-US" sz="1900" dirty="0"/>
              <a:t>m</a:t>
            </a:r>
            <a:endParaRPr lang="en-US" sz="1900" dirty="0">
              <a:latin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r>
              <a:rPr lang="en-US" sz="1900" dirty="0"/>
              <a:t>&lt;0.1 </a:t>
            </a:r>
            <a:r>
              <a:rPr lang="en-US" sz="1900" dirty="0">
                <a:latin typeface="Symbol" panose="05050102010706020507" pitchFamily="18" charset="2"/>
              </a:rPr>
              <a:t>m</a:t>
            </a:r>
            <a:r>
              <a:rPr lang="en-US" sz="1900" dirty="0"/>
              <a:t>m</a:t>
            </a:r>
            <a:endParaRPr lang="en-US" sz="1900" dirty="0">
              <a:latin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200" b="1" u="sng" dirty="0"/>
              <a:t>90 samples in total*</a:t>
            </a:r>
          </a:p>
        </p:txBody>
      </p:sp>
    </p:spTree>
    <p:extLst>
      <p:ext uri="{BB962C8B-B14F-4D97-AF65-F5344CB8AC3E}">
        <p14:creationId xmlns:p14="http://schemas.microsoft.com/office/powerpoint/2010/main" val="704072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566E-1238-0D9D-0ED4-D9191A51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Afsar et al.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66ADC-78A5-9B7F-21E3-43B6D166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Spectrofluorometric analyses </a:t>
            </a:r>
          </a:p>
          <a:p>
            <a:r>
              <a:rPr lang="en-US" dirty="0"/>
              <a:t>Fe (III) measured using ICP-MS</a:t>
            </a:r>
          </a:p>
          <a:p>
            <a:r>
              <a:rPr lang="en-US" dirty="0"/>
              <a:t>Oscillations can significantly alter size-dependent heterogeneity in concentration and composition</a:t>
            </a:r>
          </a:p>
          <a:p>
            <a:r>
              <a:rPr lang="en-US" dirty="0"/>
              <a:t>OC in colloidal fraction could be significant amount of OC in redox-fluctuating environments</a:t>
            </a:r>
          </a:p>
        </p:txBody>
      </p:sp>
    </p:spTree>
    <p:extLst>
      <p:ext uri="{BB962C8B-B14F-4D97-AF65-F5344CB8AC3E}">
        <p14:creationId xmlns:p14="http://schemas.microsoft.com/office/powerpoint/2010/main" val="396972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34D3-1C74-E3C3-15AD-06DB60C0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Zhao et al.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E190-2E36-FBD4-6F51-9E8117E7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Investigated the fate and transformation of Fe and OC during a 5-day </a:t>
            </a:r>
            <a:r>
              <a:rPr lang="en-US" dirty="0" err="1"/>
              <a:t>oxic</a:t>
            </a:r>
            <a:r>
              <a:rPr lang="en-US" dirty="0"/>
              <a:t> incubation of 4 pre-reduced soils</a:t>
            </a:r>
          </a:p>
          <a:p>
            <a:r>
              <a:rPr lang="en-US" dirty="0"/>
              <a:t>Ferrozine assay to measure Fe (II)</a:t>
            </a:r>
          </a:p>
          <a:p>
            <a:r>
              <a:rPr lang="en-US" dirty="0"/>
              <a:t>DOC analyzed using TOC analyzer</a:t>
            </a:r>
          </a:p>
          <a:p>
            <a:r>
              <a:rPr lang="en-US" dirty="0"/>
              <a:t>OC mineralization was measured with [CO2] in headspace</a:t>
            </a:r>
          </a:p>
          <a:p>
            <a:r>
              <a:rPr lang="en-US" dirty="0"/>
              <a:t>Mossbauer spectroscopy and x-ray photoelectron spectroscopy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83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8416-64C8-437F-5724-D155A549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Zhao et al. 202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8E566-E42F-65C8-7153-770FA9860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 should be considered when studying carbon biogeochemical cycling</a:t>
            </a:r>
          </a:p>
          <a:p>
            <a:r>
              <a:rPr lang="en-US" dirty="0"/>
              <a:t>CO2 production was negatively correlated with SRO Fe but positively correlated with crystalline Fe</a:t>
            </a:r>
          </a:p>
          <a:p>
            <a:r>
              <a:rPr lang="en-US" dirty="0"/>
              <a:t>Pre exposure to reducing conditions may inhibit subsequent mineralization of OC (not explained by Fe phases changes)</a:t>
            </a:r>
          </a:p>
          <a:p>
            <a:r>
              <a:rPr lang="en-US" dirty="0"/>
              <a:t>SRO can sequester OC.</a:t>
            </a:r>
          </a:p>
        </p:txBody>
      </p:sp>
    </p:spTree>
    <p:extLst>
      <p:ext uri="{BB962C8B-B14F-4D97-AF65-F5344CB8AC3E}">
        <p14:creationId xmlns:p14="http://schemas.microsoft.com/office/powerpoint/2010/main" val="139400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4A7F-E67C-531C-F688-96D92398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Bhattacharyya et al. (2018)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58F7B-B24C-AF4A-F3AA-F08A507C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Sought to understand the impact of fluctuating redox conditions on Fe-OM interactions</a:t>
            </a:r>
          </a:p>
          <a:p>
            <a:r>
              <a:rPr lang="en-US" dirty="0"/>
              <a:t>20 g of soils placed into 500 mL microcosms</a:t>
            </a:r>
          </a:p>
          <a:p>
            <a:r>
              <a:rPr lang="en-US" dirty="0"/>
              <a:t>4 redox treatments (static </a:t>
            </a:r>
            <a:r>
              <a:rPr lang="en-US" dirty="0" err="1"/>
              <a:t>oxic</a:t>
            </a:r>
            <a:r>
              <a:rPr lang="en-US" dirty="0"/>
              <a:t>, static anoxic, 4 day </a:t>
            </a:r>
            <a:r>
              <a:rPr lang="en-US" dirty="0" err="1"/>
              <a:t>oxic</a:t>
            </a:r>
            <a:r>
              <a:rPr lang="en-US" dirty="0"/>
              <a:t>/anoxic, and 8 day </a:t>
            </a:r>
            <a:r>
              <a:rPr lang="en-US" dirty="0" err="1"/>
              <a:t>oxic</a:t>
            </a:r>
            <a:r>
              <a:rPr lang="en-US" dirty="0"/>
              <a:t>/anoxic)</a:t>
            </a:r>
          </a:p>
          <a:p>
            <a:r>
              <a:rPr lang="en-US" dirty="0"/>
              <a:t>Used ferrozine assay to measure Fe (II)</a:t>
            </a:r>
          </a:p>
          <a:p>
            <a:r>
              <a:rPr lang="en-US" dirty="0"/>
              <a:t>Mossbauer spectroscopy</a:t>
            </a:r>
          </a:p>
          <a:p>
            <a:r>
              <a:rPr lang="en-US" dirty="0"/>
              <a:t>FT-ICR-MS</a:t>
            </a:r>
          </a:p>
        </p:txBody>
      </p:sp>
    </p:spTree>
    <p:extLst>
      <p:ext uri="{BB962C8B-B14F-4D97-AF65-F5344CB8AC3E}">
        <p14:creationId xmlns:p14="http://schemas.microsoft.com/office/powerpoint/2010/main" val="523624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60D4-2582-906D-48F6-8059BC49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Bhattacharyya et al (2018)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B18A-4296-D8D7-5B38-179592591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 dissolution and </a:t>
            </a:r>
            <a:r>
              <a:rPr lang="en-US" dirty="0" err="1"/>
              <a:t>precip</a:t>
            </a:r>
            <a:r>
              <a:rPr lang="en-US" dirty="0"/>
              <a:t> events are a primary mechanism for Fe-OM interactions</a:t>
            </a:r>
          </a:p>
          <a:p>
            <a:r>
              <a:rPr lang="en-US" dirty="0"/>
              <a:t>More frequent redox shifts might result in a loss of C from soils</a:t>
            </a:r>
          </a:p>
          <a:p>
            <a:r>
              <a:rPr lang="en-US" dirty="0"/>
              <a:t>C retention v. loss is nonlinearly related to a soil’s average degree of oxygenation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176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01F4-2C6E-D572-950D-6C08780E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Pinsonneault</a:t>
            </a:r>
            <a:r>
              <a:rPr lang="en-US" dirty="0"/>
              <a:t> et al. (2020)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368A-60FD-B41B-AC21-084B17FB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Wanted to determine the dominant regulatory factors of DOC exchange across tidal marshes that vary in salinity and soils OC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DOC was measured with a TOC-L analyzer </a:t>
            </a:r>
          </a:p>
          <a:p>
            <a:r>
              <a:rPr lang="en-US" dirty="0"/>
              <a:t>Performed batch incubations</a:t>
            </a:r>
          </a:p>
          <a:p>
            <a:endParaRPr lang="en-US" dirty="0"/>
          </a:p>
          <a:p>
            <a:r>
              <a:rPr lang="en-US" dirty="0"/>
              <a:t>K (DOC binding coefficient)</a:t>
            </a:r>
          </a:p>
        </p:txBody>
      </p:sp>
    </p:spTree>
    <p:extLst>
      <p:ext uri="{BB962C8B-B14F-4D97-AF65-F5344CB8AC3E}">
        <p14:creationId xmlns:p14="http://schemas.microsoft.com/office/powerpoint/2010/main" val="1497956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2CAC-03A4-CB8E-C02D-32586FC1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Pinsonneault</a:t>
            </a:r>
            <a:r>
              <a:rPr lang="en-US" dirty="0"/>
              <a:t> et al. (2020)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AACA-AD59-E0EF-C3ED-628D9B916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decreased with greater salinity</a:t>
            </a:r>
          </a:p>
          <a:p>
            <a:r>
              <a:rPr lang="en-US" dirty="0"/>
              <a:t>Salinity and poorly crystalline Fe are important abiotic factors on sorption processes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7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5C02-91A7-1FD6-CFC6-AE28AED3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incubations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53FEB-22F6-D686-A28F-BBB510BD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411"/>
            <a:ext cx="10515600" cy="516046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5 g of field moist soil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Need to prepare a 35% ASW solution 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30 mL for each sample (n=6)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Prepared following the procedures in Kester et al. (1967)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All samples will be undergoing a pretreatment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8 days in </a:t>
            </a:r>
            <a:r>
              <a:rPr lang="en-US" sz="1900" u="sng" dirty="0"/>
              <a:t>anoxic</a:t>
            </a:r>
            <a:r>
              <a:rPr lang="en-US" sz="1900" dirty="0"/>
              <a:t> environment </a:t>
            </a:r>
            <a:r>
              <a:rPr lang="en-US" sz="1400" dirty="0"/>
              <a:t>(Zhao et al. (2018))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ASW treatment will be introduced at the end of the anoxic treatment and mixed/ for 24 hrs.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This initial ASW wash will be collected</a:t>
            </a:r>
          </a:p>
        </p:txBody>
      </p:sp>
    </p:spTree>
    <p:extLst>
      <p:ext uri="{BB962C8B-B14F-4D97-AF65-F5344CB8AC3E}">
        <p14:creationId xmlns:p14="http://schemas.microsoft.com/office/powerpoint/2010/main" val="92740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E125-B90E-75D9-30D7-82461ADF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Soil Washing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8B4E-1809-3862-8981-8C6B69022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30 mL washes. First wash will be with </a:t>
            </a:r>
            <a:r>
              <a:rPr lang="en-US" sz="2200" b="1" dirty="0"/>
              <a:t>35% ASW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Subsequent washes will be done with DI water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Total of 5 washes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Once a day for 5 days the samples will be washed with 30 mL DI water. They will need to be centrifuged to collect the supernatant.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During this 5-day experiment one of the samples will be taken out of anoxia and allowed to return to an </a:t>
            </a:r>
            <a:r>
              <a:rPr lang="en-US" sz="2200" dirty="0" err="1"/>
              <a:t>oxic</a:t>
            </a:r>
            <a:r>
              <a:rPr lang="en-US" sz="2200" dirty="0"/>
              <a:t> state agai</a:t>
            </a:r>
            <a:r>
              <a:rPr lang="en-US" sz="2400" dirty="0"/>
              <a:t>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2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9878-6839-ABBA-71C5-CF8765AF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Ferrous Iron and Ferric Iron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2783-5AD7-E165-CC07-3B5FC1B86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Fe (II) will be measured at the end of the incubation period and before </a:t>
            </a:r>
            <a:r>
              <a:rPr lang="en-US" dirty="0" err="1"/>
              <a:t>oxic</a:t>
            </a:r>
            <a:r>
              <a:rPr lang="en-US" dirty="0"/>
              <a:t> treatment. (proxy for total iron content?)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Ferrozine assay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If concentration is known have at least 2 samples fall within 1-14 ppm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If concentration is unknown, it is suggested that you 4x serial diluted with 1:1 H</a:t>
            </a:r>
            <a:r>
              <a:rPr lang="en-US" baseline="-25000" dirty="0"/>
              <a:t>2</a:t>
            </a:r>
            <a:r>
              <a:rPr lang="en-US" dirty="0"/>
              <a:t>O:acid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Need about 140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/>
              <a:t>L of sample/standard per well </a:t>
            </a:r>
            <a:r>
              <a:rPr lang="en-US" sz="1400" dirty="0"/>
              <a:t>(Ring et al. (2018))</a:t>
            </a:r>
          </a:p>
          <a:p>
            <a:pPr>
              <a:lnSpc>
                <a:spcPct val="150000"/>
              </a:lnSpc>
            </a:pPr>
            <a:r>
              <a:rPr lang="en-US" dirty="0"/>
              <a:t>Fe (III) will be measured using</a:t>
            </a:r>
            <a:r>
              <a:rPr lang="en-US" b="1" dirty="0"/>
              <a:t> ICP-MS</a:t>
            </a:r>
            <a:r>
              <a:rPr lang="en-US" dirty="0"/>
              <a:t>*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Most likely be filtered through a 0.22 </a:t>
            </a:r>
            <a:r>
              <a:rPr lang="en-US" sz="2000" dirty="0">
                <a:latin typeface="Symbol" panose="05050102010706020507" pitchFamily="18" charset="2"/>
              </a:rPr>
              <a:t>m</a:t>
            </a:r>
            <a:r>
              <a:rPr lang="en-US" sz="2000" dirty="0"/>
              <a:t>m filter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Need about 9-10 mL per sample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Al and Zn as well</a:t>
            </a:r>
          </a:p>
        </p:txBody>
      </p:sp>
    </p:spTree>
    <p:extLst>
      <p:ext uri="{BB962C8B-B14F-4D97-AF65-F5344CB8AC3E}">
        <p14:creationId xmlns:p14="http://schemas.microsoft.com/office/powerpoint/2010/main" val="411678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3E1B-8C7C-C496-7514-D050C1EE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fractioning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27963-CAEA-1872-1D17-19EA180EC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/>
              <a:t>Samples obtained from each wash will be centrifuged and the supernatant collected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&lt;0.1 </a:t>
            </a:r>
            <a:r>
              <a:rPr lang="en-US" sz="1900" dirty="0">
                <a:latin typeface="Symbol" panose="05050102010706020507" pitchFamily="18" charset="2"/>
              </a:rPr>
              <a:t>m</a:t>
            </a:r>
            <a:r>
              <a:rPr lang="en-US" sz="1900" dirty="0"/>
              <a:t>m: 6 min @ 220 RCF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&lt;0.45 </a:t>
            </a:r>
            <a:r>
              <a:rPr lang="en-US" sz="1900" dirty="0">
                <a:latin typeface="Symbol" panose="05050102010706020507" pitchFamily="18" charset="2"/>
              </a:rPr>
              <a:t>m</a:t>
            </a:r>
            <a:r>
              <a:rPr lang="en-US" sz="1900" dirty="0"/>
              <a:t>m: 8 min @ 810 RCF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&lt;1.0 </a:t>
            </a:r>
            <a:r>
              <a:rPr lang="en-US" sz="1900" dirty="0">
                <a:latin typeface="Symbol" panose="05050102010706020507" pitchFamily="18" charset="2"/>
              </a:rPr>
              <a:t>m</a:t>
            </a:r>
            <a:r>
              <a:rPr lang="en-US" sz="1900" dirty="0"/>
              <a:t>m: 8 min @ 17,000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dirty="0"/>
              <a:t>May need to dilute for analysis (volume limited)</a:t>
            </a:r>
          </a:p>
        </p:txBody>
      </p:sp>
    </p:spTree>
    <p:extLst>
      <p:ext uri="{BB962C8B-B14F-4D97-AF65-F5344CB8AC3E}">
        <p14:creationId xmlns:p14="http://schemas.microsoft.com/office/powerpoint/2010/main" val="275802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8D45-8B61-E544-E64F-50A50893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FD13-CB76-0525-7FB0-5D46C6A7D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576"/>
            <a:ext cx="10515600" cy="509587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600" dirty="0"/>
              <a:t>Eh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Take during each wash to make sure environments are in the correct redox state*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pH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Turbidity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Afsar used this in his 2023 paper to estimate [Colloid] which included both the mineral and organic portion for each fraction.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I still need to determine what is the minimum volume needed to get accurate/precise values.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Cation Exchange capaci</a:t>
            </a:r>
            <a:r>
              <a:rPr lang="en-US" sz="2400" dirty="0"/>
              <a:t>ty 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Could be estimated/calculated by determining the quantities of </a:t>
            </a:r>
            <a:r>
              <a:rPr lang="en-US" sz="1900" b="1" dirty="0"/>
              <a:t>Ca, Mg, and K </a:t>
            </a:r>
            <a:r>
              <a:rPr lang="en-US" sz="1900" dirty="0"/>
              <a:t>extracted in the stand agronomic soil test</a:t>
            </a:r>
          </a:p>
          <a:p>
            <a:pPr marL="0" indent="0">
              <a:buNone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30132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8BE6-BD12-C252-E1C4-DBBF6948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 and CDOM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8AF4-BD35-EB62-F5A9-DCF46F761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/>
              <a:t>DOC will be measured using a Shimadzu TOC-L analyzer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We Will need about 9 mL for this analysis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CDOM will be measured using the </a:t>
            </a:r>
            <a:r>
              <a:rPr lang="en-US" sz="2200" dirty="0" err="1"/>
              <a:t>Aqualog</a:t>
            </a: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1900" dirty="0"/>
              <a:t>We will need about 9 mL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Replicates will be pooled (n=30) </a:t>
            </a:r>
          </a:p>
        </p:txBody>
      </p:sp>
    </p:spTree>
    <p:extLst>
      <p:ext uri="{BB962C8B-B14F-4D97-AF65-F5344CB8AC3E}">
        <p14:creationId xmlns:p14="http://schemas.microsoft.com/office/powerpoint/2010/main" val="196132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9310-94BF-3A9B-4EE7-367B9BEB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97DA3-066C-B302-EC0D-3D712E594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ICP-MS (10 mL per sample)</a:t>
            </a:r>
          </a:p>
          <a:p>
            <a:endParaRPr lang="en-US" dirty="0"/>
          </a:p>
          <a:p>
            <a:r>
              <a:rPr lang="en-US" dirty="0"/>
              <a:t>DOC (9 mL per sample)</a:t>
            </a:r>
          </a:p>
          <a:p>
            <a:endParaRPr lang="en-US" dirty="0"/>
          </a:p>
          <a:p>
            <a:r>
              <a:rPr lang="en-US" dirty="0"/>
              <a:t>CDOM (9 mL of pooled replicates)</a:t>
            </a:r>
          </a:p>
          <a:p>
            <a:endParaRPr lang="en-US" dirty="0"/>
          </a:p>
          <a:p>
            <a:r>
              <a:rPr lang="en-US" dirty="0"/>
              <a:t>Want Fe, Al, Zn, and P.</a:t>
            </a:r>
          </a:p>
          <a:p>
            <a:r>
              <a:rPr lang="en-US" dirty="0"/>
              <a:t>Cation exchange capacity, total </a:t>
            </a:r>
            <a:r>
              <a:rPr lang="en-US" dirty="0" err="1"/>
              <a:t>sulphur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1266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F55D-BD2F-5CB1-2CAA-9A9BB751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Afsar et al.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896BB-AB44-3F7E-8A28-323734DB9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Conducted a soil column study to investigate the influence of redox conditions on the concentration/composition of size-fractioned OC in the mobile phase</a:t>
            </a:r>
          </a:p>
          <a:p>
            <a:r>
              <a:rPr lang="en-US" dirty="0"/>
              <a:t>Fractions</a:t>
            </a:r>
          </a:p>
          <a:p>
            <a:pPr lvl="1"/>
            <a:r>
              <a:rPr lang="en-US" dirty="0"/>
              <a:t>Centrifuged to get &lt;450 nm, 220 nm, 100 nm, 2.3 nm</a:t>
            </a:r>
          </a:p>
          <a:p>
            <a:r>
              <a:rPr lang="en-US" dirty="0"/>
              <a:t>Measured OC with a TOC analyzer</a:t>
            </a:r>
          </a:p>
          <a:p>
            <a:r>
              <a:rPr lang="en-US" dirty="0"/>
              <a:t>Fe (II) was measured using the ferrozine method</a:t>
            </a:r>
          </a:p>
          <a:p>
            <a:r>
              <a:rPr lang="en-US" dirty="0"/>
              <a:t>Also measured turbidity, pH, conductivity, and Eh</a:t>
            </a:r>
          </a:p>
        </p:txBody>
      </p:sp>
    </p:spTree>
    <p:extLst>
      <p:ext uri="{BB962C8B-B14F-4D97-AF65-F5344CB8AC3E}">
        <p14:creationId xmlns:p14="http://schemas.microsoft.com/office/powerpoint/2010/main" val="155886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1029</Words>
  <Application>Microsoft Office PowerPoint</Application>
  <PresentationFormat>Widescreen</PresentationFormat>
  <Paragraphs>123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Office Theme</vt:lpstr>
      <vt:lpstr>Proposed methods</vt:lpstr>
      <vt:lpstr>Setting up incubations</vt:lpstr>
      <vt:lpstr>Soil Washing</vt:lpstr>
      <vt:lpstr>Ferrous Iron and Ferric Iron</vt:lpstr>
      <vt:lpstr>Size fractioning</vt:lpstr>
      <vt:lpstr>Chemical Analyses</vt:lpstr>
      <vt:lpstr>DOC and CDOM</vt:lpstr>
      <vt:lpstr>Analysis</vt:lpstr>
      <vt:lpstr>Afsar et al. 2023</vt:lpstr>
      <vt:lpstr>Afsar et al. 2023</vt:lpstr>
      <vt:lpstr>Zhao et al. 2020</vt:lpstr>
      <vt:lpstr>Zhao et al. 202</vt:lpstr>
      <vt:lpstr>Bhattacharyya et al. (2018)</vt:lpstr>
      <vt:lpstr>Bhattacharyya et al (2018)</vt:lpstr>
      <vt:lpstr>Pinsonneault et al. (2020)</vt:lpstr>
      <vt:lpstr>Pinsonneault et al. (2020)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methods</dc:title>
  <dc:creator>O'Loughlin, Connor C</dc:creator>
  <cp:lastModifiedBy>O'Loughlin, Connor C</cp:lastModifiedBy>
  <cp:revision>1</cp:revision>
  <dcterms:created xsi:type="dcterms:W3CDTF">2024-02-05T16:17:56Z</dcterms:created>
  <dcterms:modified xsi:type="dcterms:W3CDTF">2024-04-12T06:09:15Z</dcterms:modified>
</cp:coreProperties>
</file>