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4" r:id="rId9"/>
    <p:sldId id="267" r:id="rId10"/>
    <p:sldId id="269" r:id="rId11"/>
    <p:sldId id="268" r:id="rId12"/>
    <p:sldId id="270" r:id="rId13"/>
    <p:sldId id="271" r:id="rId14"/>
    <p:sldId id="273" r:id="rId15"/>
    <p:sldId id="261" r:id="rId16"/>
    <p:sldId id="272" r:id="rId17"/>
    <p:sldId id="274" r:id="rId18"/>
    <p:sldId id="275" r:id="rId19"/>
    <p:sldId id="276" r:id="rId20"/>
    <p:sldId id="283" r:id="rId21"/>
    <p:sldId id="278" r:id="rId22"/>
    <p:sldId id="279" r:id="rId23"/>
    <p:sldId id="280" r:id="rId24"/>
    <p:sldId id="281" r:id="rId25"/>
    <p:sldId id="262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ECACF2-CD07-409D-9929-2D878384146B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071432-59B6-4675-8A03-CA59CA26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azza.com/duke/spring2016/compsci29004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2003038"/>
            <a:ext cx="7663676" cy="1790700"/>
          </a:xfrm>
        </p:spPr>
        <p:txBody>
          <a:bodyPr/>
          <a:lstStyle/>
          <a:p>
            <a:r>
              <a:rPr lang="en-US" dirty="0" smtClean="0"/>
              <a:t>COMPSCI/MATH 290-04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Lecture 3: Line Segment Intersection, Circumcenters</a:t>
            </a:r>
          </a:p>
        </p:txBody>
      </p:sp>
    </p:spTree>
    <p:extLst>
      <p:ext uri="{BB962C8B-B14F-4D97-AF65-F5344CB8AC3E}">
        <p14:creationId xmlns:p14="http://schemas.microsoft.com/office/powerpoint/2010/main" val="33876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Cramer’s </a:t>
            </a:r>
            <a:r>
              <a:rPr lang="en-US" dirty="0" smtClean="0"/>
              <a:t>Rule (Board)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491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Tx/>
              <a:buAutoNum type="arabicParenBoth"/>
            </a:pPr>
            <a:r>
              <a:rPr lang="en-US"/>
              <a:t>s</a:t>
            </a:r>
            <a:r>
              <a:rPr lang="en-US" b="1"/>
              <a:t>u</a:t>
            </a:r>
            <a:r>
              <a:rPr lang="en-US" b="1" baseline="-25000"/>
              <a:t>x</a:t>
            </a:r>
            <a:r>
              <a:rPr lang="en-US" b="1" dirty="0"/>
              <a:t> - </a:t>
            </a:r>
            <a:r>
              <a:rPr lang="en-US" dirty="0" err="1"/>
              <a:t>t</a:t>
            </a:r>
            <a:r>
              <a:rPr lang="en-US" b="1" dirty="0" err="1"/>
              <a:t>v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r>
              <a:rPr lang="en-US" dirty="0"/>
              <a:t>= </a:t>
            </a:r>
            <a:r>
              <a:rPr lang="en-US" b="1" dirty="0" err="1"/>
              <a:t>b</a:t>
            </a:r>
            <a:r>
              <a:rPr lang="en-US" b="1" baseline="-25000" dirty="0" err="1"/>
              <a:t>x</a:t>
            </a:r>
            <a:r>
              <a:rPr lang="en-US" b="1" baseline="-25000" dirty="0"/>
              <a:t> - </a:t>
            </a:r>
            <a:r>
              <a:rPr lang="en-US" b="1" dirty="0"/>
              <a:t>a</a:t>
            </a:r>
            <a:r>
              <a:rPr lang="en-US" b="1" baseline="-25000" dirty="0"/>
              <a:t>x</a:t>
            </a:r>
          </a:p>
          <a:p>
            <a:pPr marL="514350" indent="-514350">
              <a:buFontTx/>
              <a:buAutoNum type="arabicParenBoth"/>
            </a:pPr>
            <a:r>
              <a:rPr lang="en-US" dirty="0" err="1"/>
              <a:t>s</a:t>
            </a:r>
            <a:r>
              <a:rPr lang="en-US" b="1" dirty="0" err="1"/>
              <a:t>u</a:t>
            </a:r>
            <a:r>
              <a:rPr lang="en-US" b="1" baseline="-25000" dirty="0" err="1"/>
              <a:t>y</a:t>
            </a:r>
            <a:r>
              <a:rPr lang="en-US" b="1" dirty="0"/>
              <a:t> - </a:t>
            </a:r>
            <a:r>
              <a:rPr lang="en-US" dirty="0" err="1"/>
              <a:t>t</a:t>
            </a:r>
            <a:r>
              <a:rPr lang="en-US" b="1" dirty="0" err="1"/>
              <a:t>v</a:t>
            </a:r>
            <a:r>
              <a:rPr lang="en-US" b="1" baseline="-25000" dirty="0" err="1"/>
              <a:t>y</a:t>
            </a:r>
            <a:r>
              <a:rPr lang="en-US" b="1" baseline="-25000" dirty="0"/>
              <a:t> </a:t>
            </a:r>
            <a:r>
              <a:rPr lang="en-US" dirty="0"/>
              <a:t>= </a:t>
            </a:r>
            <a:r>
              <a:rPr lang="en-US" b="1" dirty="0"/>
              <a:t>b</a:t>
            </a:r>
            <a:r>
              <a:rPr lang="en-US" b="1" baseline="-25000" dirty="0"/>
              <a:t>y - </a:t>
            </a:r>
            <a:r>
              <a:rPr lang="en-US" b="1" dirty="0"/>
              <a:t>a</a:t>
            </a:r>
            <a:r>
              <a:rPr lang="en-US" b="1" baseline="-25000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9228" y="1724644"/>
            <a:ext cx="383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lines parallel?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Segments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507" y="3629966"/>
            <a:ext cx="629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</a:t>
            </a:r>
            <a:r>
              <a:rPr lang="en-US" sz="2800" dirty="0" smtClean="0"/>
              <a:t>+ s(</a:t>
            </a:r>
            <a:r>
              <a:rPr lang="en-US" sz="2800" b="1" dirty="0" smtClean="0"/>
              <a:t>b-a</a:t>
            </a:r>
            <a:r>
              <a:rPr lang="en-US" sz="2800" dirty="0" smtClean="0"/>
              <a:t>) = </a:t>
            </a:r>
            <a:r>
              <a:rPr lang="en-US" sz="2800" b="1" dirty="0" smtClean="0"/>
              <a:t>b</a:t>
            </a:r>
            <a:r>
              <a:rPr lang="en-US" sz="2800" dirty="0" smtClean="0"/>
              <a:t> + t(</a:t>
            </a:r>
            <a:r>
              <a:rPr lang="en-US" sz="2800" b="1" dirty="0" smtClean="0"/>
              <a:t>d-c)</a:t>
            </a:r>
          </a:p>
          <a:p>
            <a:endParaRPr lang="en-US" sz="2800" dirty="0" smtClean="0"/>
          </a:p>
          <a:p>
            <a:r>
              <a:rPr lang="en-US" sz="2800" dirty="0" smtClean="0"/>
              <a:t>Need </a:t>
            </a:r>
          </a:p>
          <a:p>
            <a:r>
              <a:rPr lang="en-US" sz="2800" dirty="0" smtClean="0"/>
              <a:t>0 &lt;= t &lt;= 1</a:t>
            </a:r>
          </a:p>
          <a:p>
            <a:r>
              <a:rPr lang="en-US" sz="2800" dirty="0" smtClean="0"/>
              <a:t>0 &lt;= s &lt;= 1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66" y="1594884"/>
            <a:ext cx="5053305" cy="49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117958" cy="1609344"/>
          </a:xfrm>
        </p:spPr>
        <p:txBody>
          <a:bodyPr/>
          <a:lstStyle/>
          <a:p>
            <a:r>
              <a:rPr lang="en-US" dirty="0" smtClean="0"/>
              <a:t>3D Extensions: Skew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1610833"/>
            <a:ext cx="5247167" cy="52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117958" cy="1609344"/>
          </a:xfrm>
        </p:spPr>
        <p:txBody>
          <a:bodyPr/>
          <a:lstStyle/>
          <a:p>
            <a:r>
              <a:rPr lang="en-US" dirty="0" smtClean="0"/>
              <a:t>Detecting Skew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1" y="354563"/>
            <a:ext cx="771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= mx + b??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vertical line?</a:t>
            </a:r>
          </a:p>
          <a:p>
            <a:endParaRPr lang="en-US" sz="2800" dirty="0" smtClean="0"/>
          </a:p>
          <a:p>
            <a:r>
              <a:rPr lang="en-US" sz="2800" dirty="0" smtClean="0"/>
              <a:t>What if very close to vertical line?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22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Line Segment Intersection</a:t>
            </a:r>
          </a:p>
          <a:p>
            <a:endParaRPr lang="en-US" sz="2700" dirty="0"/>
          </a:p>
          <a:p>
            <a:r>
              <a:rPr lang="en-US" sz="2700" b="1" dirty="0"/>
              <a:t>Triangle Circumcenter</a:t>
            </a:r>
          </a:p>
          <a:p>
            <a:endParaRPr lang="en-US" sz="2700" dirty="0"/>
          </a:p>
          <a:p>
            <a:r>
              <a:rPr lang="en-US" sz="2700" dirty="0"/>
              <a:t>JSON / Visual Debugging</a:t>
            </a:r>
          </a:p>
        </p:txBody>
      </p:sp>
    </p:spTree>
    <p:extLst>
      <p:ext uri="{BB962C8B-B14F-4D97-AF65-F5344CB8AC3E}">
        <p14:creationId xmlns:p14="http://schemas.microsoft.com/office/powerpoint/2010/main" val="410783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The Plane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69" y="1780659"/>
            <a:ext cx="4579262" cy="4051299"/>
          </a:xfrm>
        </p:spPr>
      </p:pic>
      <p:sp>
        <p:nvSpPr>
          <p:cNvPr id="6" name="TextBox 5"/>
          <p:cNvSpPr txBox="1"/>
          <p:nvPr/>
        </p:nvSpPr>
        <p:spPr>
          <a:xfrm>
            <a:off x="2282369" y="6172201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+ R(1, 0)cos(theta) + R(0,1)sin(theta)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73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The Plane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69" y="1780659"/>
            <a:ext cx="4579262" cy="4051299"/>
          </a:xfrm>
        </p:spPr>
      </p:pic>
      <p:sp>
        <p:nvSpPr>
          <p:cNvPr id="6" name="TextBox 5"/>
          <p:cNvSpPr txBox="1"/>
          <p:nvPr/>
        </p:nvSpPr>
        <p:spPr>
          <a:xfrm>
            <a:off x="1708211" y="5959550"/>
            <a:ext cx="603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many </a:t>
            </a:r>
            <a:r>
              <a:rPr lang="en-US" sz="2800" b="1" dirty="0" smtClean="0"/>
              <a:t>degrees of freedom?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2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Circumcenters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1" y="1684965"/>
            <a:ext cx="5557240" cy="4712540"/>
          </a:xfrm>
        </p:spPr>
      </p:pic>
    </p:spTree>
    <p:extLst>
      <p:ext uri="{BB962C8B-B14F-4D97-AF65-F5344CB8AC3E}">
        <p14:creationId xmlns:p14="http://schemas.microsoft.com/office/powerpoint/2010/main" val="3764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Circumcenter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More Slides Now</a:t>
            </a:r>
          </a:p>
          <a:p>
            <a:endParaRPr lang="en-US" sz="3000" dirty="0" smtClean="0"/>
          </a:p>
          <a:p>
            <a:r>
              <a:rPr lang="en-US" sz="3000" dirty="0" smtClean="0"/>
              <a:t>Mini </a:t>
            </a:r>
            <a:r>
              <a:rPr lang="en-US" sz="3000" dirty="0"/>
              <a:t>Assignment 1 Part 1 Due Sunday</a:t>
            </a:r>
          </a:p>
          <a:p>
            <a:pPr lvl="1"/>
            <a:r>
              <a:rPr lang="en-US" sz="2850" dirty="0"/>
              <a:t>Submit README</a:t>
            </a:r>
          </a:p>
          <a:p>
            <a:pPr lvl="1"/>
            <a:r>
              <a:rPr lang="en-US" sz="2850" dirty="0" smtClean="0"/>
              <a:t>Part 2 Changed to 2D!</a:t>
            </a:r>
          </a:p>
          <a:p>
            <a:pPr lvl="2"/>
            <a:r>
              <a:rPr lang="en-US" sz="2650" dirty="0" smtClean="0"/>
              <a:t>Refresh Page</a:t>
            </a: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127445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Raffle Point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Draw a triangle whose circumcenter is outside of the triangle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00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38" y="1706738"/>
            <a:ext cx="9000461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Triangulation such that every circumcenter is empty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47" y="2397823"/>
            <a:ext cx="4467525" cy="44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1" y="2397823"/>
            <a:ext cx="4423796" cy="44601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38" y="1706738"/>
            <a:ext cx="900046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Triangulation such that every circumcenter is empty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78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1" y="2397823"/>
            <a:ext cx="4423796" cy="44601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38" y="1706738"/>
            <a:ext cx="900046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Brute Force Algorithm??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10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1" y="2397823"/>
            <a:ext cx="4423796" cy="44601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38" y="1706738"/>
            <a:ext cx="900046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Brute Force Algorithm??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55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Line Segment Intersection</a:t>
            </a:r>
          </a:p>
          <a:p>
            <a:endParaRPr lang="en-US" sz="2700" dirty="0"/>
          </a:p>
          <a:p>
            <a:r>
              <a:rPr lang="en-US" sz="2700" dirty="0"/>
              <a:t>Triangle Circumcenter</a:t>
            </a:r>
          </a:p>
          <a:p>
            <a:endParaRPr lang="en-US" sz="2700" dirty="0"/>
          </a:p>
          <a:p>
            <a:r>
              <a:rPr lang="en-US" sz="2700" b="1" dirty="0"/>
              <a:t>JSON / Visual Debugging</a:t>
            </a:r>
          </a:p>
        </p:txBody>
      </p:sp>
    </p:spTree>
    <p:extLst>
      <p:ext uri="{BB962C8B-B14F-4D97-AF65-F5344CB8AC3E}">
        <p14:creationId xmlns:p14="http://schemas.microsoft.com/office/powerpoint/2010/main" val="307116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Interactive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50" dirty="0"/>
          </a:p>
          <a:p>
            <a:r>
              <a:rPr lang="en-US" sz="3000" dirty="0"/>
              <a:t>Piazza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http://www.piazza.com/duke/spring2016/compsci29004/home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Ditching </a:t>
            </a:r>
            <a:r>
              <a:rPr lang="en-US" sz="3000" dirty="0"/>
              <a:t>Daily BQOTD</a:t>
            </a:r>
          </a:p>
        </p:txBody>
      </p:sp>
    </p:spTree>
    <p:extLst>
      <p:ext uri="{BB962C8B-B14F-4D97-AF65-F5344CB8AC3E}">
        <p14:creationId xmlns:p14="http://schemas.microsoft.com/office/powerpoint/2010/main" val="10606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Line Segment Intersection</a:t>
            </a:r>
          </a:p>
          <a:p>
            <a:endParaRPr lang="en-US" sz="2700" dirty="0"/>
          </a:p>
          <a:p>
            <a:r>
              <a:rPr lang="en-US" sz="2700" dirty="0"/>
              <a:t>Triangle Circumcenter</a:t>
            </a:r>
          </a:p>
          <a:p>
            <a:endParaRPr lang="en-US" sz="2700" dirty="0"/>
          </a:p>
          <a:p>
            <a:r>
              <a:rPr lang="en-US" sz="2700" dirty="0"/>
              <a:t>JSON / Visual Debugging</a:t>
            </a:r>
          </a:p>
        </p:txBody>
      </p:sp>
    </p:spTree>
    <p:extLst>
      <p:ext uri="{BB962C8B-B14F-4D97-AF65-F5344CB8AC3E}">
        <p14:creationId xmlns:p14="http://schemas.microsoft.com/office/powerpoint/2010/main" val="6090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178282" cy="1609344"/>
          </a:xfrm>
        </p:spPr>
        <p:txBody>
          <a:bodyPr/>
          <a:lstStyle/>
          <a:p>
            <a:r>
              <a:rPr lang="en-US" dirty="0" smtClean="0"/>
              <a:t>Line Segment Intersection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0" y="2269112"/>
            <a:ext cx="8017221" cy="3310594"/>
          </a:xfrm>
        </p:spPr>
      </p:pic>
      <p:sp>
        <p:nvSpPr>
          <p:cNvPr id="3" name="TextBox 2"/>
          <p:cNvSpPr txBox="1"/>
          <p:nvPr/>
        </p:nvSpPr>
        <p:spPr>
          <a:xfrm>
            <a:off x="685800" y="6007396"/>
            <a:ext cx="435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lines first……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7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Form of 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67" y="1673029"/>
            <a:ext cx="5086091" cy="5086091"/>
          </a:xfrm>
        </p:spPr>
      </p:pic>
    </p:spTree>
    <p:extLst>
      <p:ext uri="{BB962C8B-B14F-4D97-AF65-F5344CB8AC3E}">
        <p14:creationId xmlns:p14="http://schemas.microsoft.com/office/powerpoint/2010/main" val="20689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Form of 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67" y="1673029"/>
            <a:ext cx="5086091" cy="5086091"/>
          </a:xfrm>
        </p:spPr>
      </p:pic>
      <p:sp>
        <p:nvSpPr>
          <p:cNvPr id="3" name="TextBox 2"/>
          <p:cNvSpPr txBox="1"/>
          <p:nvPr/>
        </p:nvSpPr>
        <p:spPr>
          <a:xfrm>
            <a:off x="5209954" y="3282374"/>
            <a:ext cx="348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Want: </a:t>
            </a:r>
            <a:r>
              <a:rPr lang="en-US" sz="2400" b="1" dirty="0" smtClean="0"/>
              <a:t>a</a:t>
            </a:r>
            <a:r>
              <a:rPr lang="en-US" sz="2400" dirty="0" smtClean="0"/>
              <a:t> + s </a:t>
            </a:r>
            <a:r>
              <a:rPr lang="en-US" sz="2400" b="1" dirty="0" smtClean="0"/>
              <a:t>u</a:t>
            </a:r>
            <a:r>
              <a:rPr lang="en-US" sz="2400" dirty="0" smtClean="0"/>
              <a:t>  =  </a:t>
            </a:r>
            <a:r>
              <a:rPr lang="en-US" sz="2400" b="1" dirty="0" smtClean="0"/>
              <a:t>b</a:t>
            </a:r>
            <a:r>
              <a:rPr lang="en-US" sz="2400" dirty="0" smtClean="0"/>
              <a:t> + t </a:t>
            </a:r>
            <a:r>
              <a:rPr lang="en-US" sz="2400" b="1" dirty="0" smtClean="0"/>
              <a:t>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104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0" y="1863143"/>
            <a:ext cx="6294473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Want: </a:t>
            </a:r>
            <a:r>
              <a:rPr lang="en-US" sz="2800" b="1" dirty="0" smtClean="0"/>
              <a:t>a</a:t>
            </a:r>
            <a:r>
              <a:rPr lang="en-US" sz="2800" dirty="0" smtClean="0"/>
              <a:t> + s </a:t>
            </a:r>
            <a:r>
              <a:rPr lang="en-US" sz="2800" b="1" dirty="0" smtClean="0"/>
              <a:t>u</a:t>
            </a:r>
            <a:r>
              <a:rPr lang="en-US" sz="2800" dirty="0" smtClean="0"/>
              <a:t>  =  </a:t>
            </a:r>
            <a:r>
              <a:rPr lang="en-US" sz="2800" b="1" dirty="0" smtClean="0"/>
              <a:t>b</a:t>
            </a:r>
            <a:r>
              <a:rPr lang="en-US" sz="2800" dirty="0" smtClean="0"/>
              <a:t> + t </a:t>
            </a:r>
            <a:r>
              <a:rPr lang="en-US" sz="2800" b="1" dirty="0" smtClean="0"/>
              <a:t>v</a:t>
            </a:r>
          </a:p>
          <a:p>
            <a:endParaRPr lang="en-US" sz="2800" b="1" dirty="0"/>
          </a:p>
          <a:p>
            <a:r>
              <a:rPr lang="en-US" sz="2800" dirty="0" smtClean="0"/>
              <a:t>This means</a:t>
            </a:r>
          </a:p>
          <a:p>
            <a:pPr marL="514350" indent="-514350">
              <a:buAutoNum type="arabicParenBoth"/>
            </a:pPr>
            <a:r>
              <a:rPr lang="en-US" sz="2800" b="1" dirty="0" smtClean="0"/>
              <a:t>a</a:t>
            </a:r>
            <a:r>
              <a:rPr lang="en-US" sz="2800" b="1" baseline="-25000" dirty="0" smtClean="0"/>
              <a:t>x</a:t>
            </a:r>
            <a:r>
              <a:rPr lang="en-US" sz="2800" b="1" baseline="30000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 smtClean="0"/>
              <a:t>+</a:t>
            </a:r>
            <a:r>
              <a:rPr lang="en-US" sz="2800" b="1" dirty="0" smtClean="0"/>
              <a:t> </a:t>
            </a: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x</a:t>
            </a:r>
            <a:r>
              <a:rPr lang="en-US" sz="2800" b="1" dirty="0" smtClean="0"/>
              <a:t> </a:t>
            </a:r>
            <a:r>
              <a:rPr lang="en-US" sz="2800" dirty="0" smtClean="0"/>
              <a:t>= </a:t>
            </a:r>
            <a:r>
              <a:rPr lang="en-US" sz="2800" b="1" dirty="0" err="1" smtClean="0"/>
              <a:t>b</a:t>
            </a:r>
            <a:r>
              <a:rPr lang="en-US" sz="2800" b="1" baseline="-25000" dirty="0" err="1" smtClean="0"/>
              <a:t>x</a:t>
            </a:r>
            <a:r>
              <a:rPr lang="en-US" sz="2800" b="1" dirty="0" smtClean="0"/>
              <a:t> </a:t>
            </a:r>
            <a:r>
              <a:rPr lang="en-US" sz="2800" dirty="0" smtClean="0"/>
              <a:t>+ t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x</a:t>
            </a:r>
            <a:endParaRPr lang="en-US" sz="2800" b="1" baseline="-25000" dirty="0" smtClean="0"/>
          </a:p>
          <a:p>
            <a:pPr marL="514350" indent="-514350">
              <a:buAutoNum type="arabicParenBoth"/>
            </a:pPr>
            <a:endParaRPr lang="en-US" sz="2800" b="1" baseline="-25000" dirty="0" smtClean="0"/>
          </a:p>
          <a:p>
            <a:pPr marL="514350" indent="-514350">
              <a:buFontTx/>
              <a:buAutoNum type="arabicParenBoth"/>
            </a:pPr>
            <a:r>
              <a:rPr lang="en-US" sz="2800" b="1" dirty="0" smtClean="0"/>
              <a:t>a</a:t>
            </a:r>
            <a:r>
              <a:rPr lang="en-US" sz="2800" b="1" baseline="-25000" dirty="0" smtClean="0"/>
              <a:t>y</a:t>
            </a:r>
            <a:r>
              <a:rPr lang="en-US" sz="2800" b="1" baseline="30000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/>
              <a:t>+</a:t>
            </a:r>
            <a:r>
              <a:rPr lang="en-US" sz="2800" b="1" dirty="0"/>
              <a:t> </a:t>
            </a: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y</a:t>
            </a:r>
            <a:r>
              <a:rPr lang="en-US" sz="2800" b="1" dirty="0" smtClean="0"/>
              <a:t> </a:t>
            </a:r>
            <a:r>
              <a:rPr lang="en-US" sz="2800" dirty="0"/>
              <a:t>=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y</a:t>
            </a:r>
            <a:r>
              <a:rPr lang="en-US" sz="2800" b="1" dirty="0" smtClean="0"/>
              <a:t> </a:t>
            </a:r>
            <a:r>
              <a:rPr lang="en-US" sz="2800" dirty="0"/>
              <a:t>+ t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y</a:t>
            </a:r>
            <a:endParaRPr lang="en-US" sz="2800" dirty="0"/>
          </a:p>
          <a:p>
            <a:pPr marL="514350" indent="-514350">
              <a:buAutoNum type="arabicParenBoth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1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0" y="1863143"/>
            <a:ext cx="6294473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Want: </a:t>
            </a:r>
            <a:r>
              <a:rPr lang="en-US" sz="2800" b="1" dirty="0" smtClean="0"/>
              <a:t>a</a:t>
            </a:r>
            <a:r>
              <a:rPr lang="en-US" sz="2800" dirty="0" smtClean="0"/>
              <a:t> + s </a:t>
            </a:r>
            <a:r>
              <a:rPr lang="en-US" sz="2800" b="1" dirty="0" smtClean="0"/>
              <a:t>u</a:t>
            </a:r>
            <a:r>
              <a:rPr lang="en-US" sz="2800" dirty="0" smtClean="0"/>
              <a:t>  =  </a:t>
            </a:r>
            <a:r>
              <a:rPr lang="en-US" sz="2800" b="1" dirty="0" smtClean="0"/>
              <a:t>b</a:t>
            </a:r>
            <a:r>
              <a:rPr lang="en-US" sz="2800" dirty="0" smtClean="0"/>
              <a:t> + t </a:t>
            </a:r>
            <a:r>
              <a:rPr lang="en-US" sz="2800" b="1" dirty="0" smtClean="0"/>
              <a:t>v</a:t>
            </a:r>
          </a:p>
          <a:p>
            <a:endParaRPr lang="en-US" sz="2800" b="1" dirty="0"/>
          </a:p>
          <a:p>
            <a:r>
              <a:rPr lang="en-US" sz="2800" dirty="0" smtClean="0"/>
              <a:t>This means</a:t>
            </a:r>
          </a:p>
          <a:p>
            <a:pPr marL="514350" indent="-514350">
              <a:buAutoNum type="arabicParenBoth"/>
            </a:pPr>
            <a:r>
              <a:rPr lang="en-US" sz="2800" b="1" dirty="0" smtClean="0"/>
              <a:t>a</a:t>
            </a:r>
            <a:r>
              <a:rPr lang="en-US" sz="2800" b="1" baseline="-25000" dirty="0" smtClean="0"/>
              <a:t>x</a:t>
            </a:r>
            <a:r>
              <a:rPr lang="en-US" sz="2800" b="1" baseline="30000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 smtClean="0"/>
              <a:t>+</a:t>
            </a:r>
            <a:r>
              <a:rPr lang="en-US" sz="2800" b="1" dirty="0" smtClean="0"/>
              <a:t> </a:t>
            </a: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x</a:t>
            </a:r>
            <a:r>
              <a:rPr lang="en-US" sz="2800" b="1" dirty="0" smtClean="0"/>
              <a:t> </a:t>
            </a:r>
            <a:r>
              <a:rPr lang="en-US" sz="2800" dirty="0" smtClean="0"/>
              <a:t>= </a:t>
            </a:r>
            <a:r>
              <a:rPr lang="en-US" sz="2800" b="1" dirty="0" err="1" smtClean="0"/>
              <a:t>b</a:t>
            </a:r>
            <a:r>
              <a:rPr lang="en-US" sz="2800" b="1" baseline="-25000" dirty="0" err="1" smtClean="0"/>
              <a:t>x</a:t>
            </a:r>
            <a:r>
              <a:rPr lang="en-US" sz="2800" b="1" dirty="0" smtClean="0"/>
              <a:t> </a:t>
            </a:r>
            <a:r>
              <a:rPr lang="en-US" sz="2800" dirty="0" smtClean="0"/>
              <a:t>+ t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x</a:t>
            </a:r>
            <a:endParaRPr lang="en-US" sz="2800" b="1" baseline="-25000" dirty="0" smtClean="0"/>
          </a:p>
          <a:p>
            <a:pPr marL="514350" indent="-514350">
              <a:buFontTx/>
              <a:buAutoNum type="arabicParenBoth"/>
            </a:pPr>
            <a:r>
              <a:rPr lang="en-US" sz="2800" b="1" dirty="0" smtClean="0"/>
              <a:t>a</a:t>
            </a:r>
            <a:r>
              <a:rPr lang="en-US" sz="2800" b="1" baseline="-25000" dirty="0" smtClean="0"/>
              <a:t>y</a:t>
            </a:r>
            <a:r>
              <a:rPr lang="en-US" sz="2800" b="1" baseline="30000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/>
              <a:t>+</a:t>
            </a:r>
            <a:r>
              <a:rPr lang="en-US" sz="2800" b="1" dirty="0"/>
              <a:t> </a:t>
            </a: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y</a:t>
            </a:r>
            <a:r>
              <a:rPr lang="en-US" sz="2800" b="1" dirty="0" smtClean="0"/>
              <a:t> </a:t>
            </a:r>
            <a:r>
              <a:rPr lang="en-US" sz="2800" dirty="0"/>
              <a:t>=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y</a:t>
            </a:r>
            <a:r>
              <a:rPr lang="en-US" sz="2800" b="1" dirty="0" smtClean="0"/>
              <a:t> </a:t>
            </a:r>
            <a:r>
              <a:rPr lang="en-US" sz="2800" dirty="0"/>
              <a:t>+ t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y</a:t>
            </a:r>
            <a:endParaRPr lang="en-US" sz="2800" b="1" baseline="-25000" dirty="0" smtClean="0"/>
          </a:p>
          <a:p>
            <a:endParaRPr lang="en-US" sz="2800" b="1" baseline="-25000" dirty="0"/>
          </a:p>
          <a:p>
            <a:r>
              <a:rPr lang="en-US" sz="2800" b="1" baseline="-25000" dirty="0" smtClean="0"/>
              <a:t>Put variables on left side together</a:t>
            </a:r>
            <a:endParaRPr lang="en-US" sz="2800" dirty="0"/>
          </a:p>
          <a:p>
            <a:pPr marL="514350" indent="-514350">
              <a:buFontTx/>
              <a:buAutoNum type="arabicParenBoth"/>
            </a:pP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x</a:t>
            </a:r>
            <a:r>
              <a:rPr lang="en-US" sz="2800" b="1" dirty="0" smtClean="0"/>
              <a:t> - 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x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b="1" dirty="0" err="1" smtClean="0"/>
              <a:t>b</a:t>
            </a:r>
            <a:r>
              <a:rPr lang="en-US" sz="2800" b="1" baseline="-25000" dirty="0" err="1" smtClean="0"/>
              <a:t>x</a:t>
            </a:r>
            <a:r>
              <a:rPr lang="en-US" sz="2800" b="1" baseline="-25000" dirty="0" smtClean="0"/>
              <a:t> - </a:t>
            </a:r>
            <a:r>
              <a:rPr lang="en-US" sz="2800" b="1" dirty="0"/>
              <a:t>a</a:t>
            </a:r>
            <a:r>
              <a:rPr lang="en-US" sz="2800" b="1" baseline="-25000" dirty="0"/>
              <a:t>x</a:t>
            </a:r>
            <a:endParaRPr lang="en-US" sz="2800" b="1" baseline="-25000" dirty="0" smtClean="0"/>
          </a:p>
          <a:p>
            <a:pPr marL="514350" indent="-514350">
              <a:buFontTx/>
              <a:buAutoNum type="arabicParenBoth"/>
            </a:pPr>
            <a:r>
              <a:rPr lang="en-US" sz="2800" dirty="0" err="1" smtClean="0"/>
              <a:t>s</a:t>
            </a:r>
            <a:r>
              <a:rPr lang="en-US" sz="2800" b="1" dirty="0" err="1" smtClean="0"/>
              <a:t>u</a:t>
            </a:r>
            <a:r>
              <a:rPr lang="en-US" sz="2800" b="1" baseline="-25000" dirty="0" err="1" smtClean="0"/>
              <a:t>y</a:t>
            </a:r>
            <a:r>
              <a:rPr lang="en-US" sz="2800" b="1" dirty="0" smtClean="0"/>
              <a:t> </a:t>
            </a:r>
            <a:r>
              <a:rPr lang="en-US" sz="2800" b="1" dirty="0"/>
              <a:t>- 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y</a:t>
            </a:r>
            <a:r>
              <a:rPr lang="en-US" sz="2800" b="1" baseline="-25000" dirty="0" smtClean="0"/>
              <a:t> </a:t>
            </a:r>
            <a:r>
              <a:rPr lang="en-US" sz="2800" dirty="0"/>
              <a:t>=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y </a:t>
            </a:r>
            <a:r>
              <a:rPr lang="en-US" sz="2800" b="1" baseline="-25000" dirty="0"/>
              <a:t>-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y</a:t>
            </a:r>
            <a:endParaRPr lang="en-US" sz="2800" b="1" baseline="-25000" dirty="0"/>
          </a:p>
          <a:p>
            <a:pPr marL="514350" indent="-514350">
              <a:buAutoNum type="arabicParenBoth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77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</TotalTime>
  <Words>331</Words>
  <Application>Microsoft Office PowerPoint</Application>
  <PresentationFormat>On-screen Show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Wingdings</vt:lpstr>
      <vt:lpstr>Wood Type</vt:lpstr>
      <vt:lpstr>COMPSCI/MATH 290-04</vt:lpstr>
      <vt:lpstr>Announcements </vt:lpstr>
      <vt:lpstr>Announcements </vt:lpstr>
      <vt:lpstr>Lecture Topics</vt:lpstr>
      <vt:lpstr>Line Segment Intersection</vt:lpstr>
      <vt:lpstr>Parametric Form of Lines</vt:lpstr>
      <vt:lpstr>Parametric Form of Lines</vt:lpstr>
      <vt:lpstr>System of Equations</vt:lpstr>
      <vt:lpstr>System of Equations</vt:lpstr>
      <vt:lpstr>Cramer’s Rule (Board)</vt:lpstr>
      <vt:lpstr>Line Segments</vt:lpstr>
      <vt:lpstr>3D Extensions: Skew Lines</vt:lpstr>
      <vt:lpstr>Detecting Skew Lines</vt:lpstr>
      <vt:lpstr>y = mx + b??</vt:lpstr>
      <vt:lpstr>Lecture Topics</vt:lpstr>
      <vt:lpstr>Circles in The Plane</vt:lpstr>
      <vt:lpstr>Circles in The Plane</vt:lpstr>
      <vt:lpstr>Triangle Circumcenters</vt:lpstr>
      <vt:lpstr>Demo: Circumcenter Discovery</vt:lpstr>
      <vt:lpstr>Raffle Point Question</vt:lpstr>
      <vt:lpstr>Delaunay Triangulation</vt:lpstr>
      <vt:lpstr>Delaunay Triangulation</vt:lpstr>
      <vt:lpstr>Delaunay Triangulation</vt:lpstr>
      <vt:lpstr>Demo</vt:lpstr>
      <vt:lpstr>Lecture Topics</vt:lpstr>
      <vt:lpstr>JSON Interactive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COMPSCI/MATH 290-04</dc:title>
  <dc:creator>ctralie</dc:creator>
  <cp:lastModifiedBy>Chris Tralie</cp:lastModifiedBy>
  <cp:revision>55</cp:revision>
  <dcterms:created xsi:type="dcterms:W3CDTF">2016-01-20T23:06:15Z</dcterms:created>
  <dcterms:modified xsi:type="dcterms:W3CDTF">2016-01-24T00:31:22Z</dcterms:modified>
</cp:coreProperties>
</file>