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sldIdLst>
    <p:sldId id="256" r:id="rId2"/>
    <p:sldId id="334" r:id="rId3"/>
    <p:sldId id="332" r:id="rId4"/>
    <p:sldId id="377" r:id="rId5"/>
    <p:sldId id="371" r:id="rId6"/>
    <p:sldId id="370" r:id="rId7"/>
    <p:sldId id="297" r:id="rId8"/>
    <p:sldId id="372" r:id="rId9"/>
    <p:sldId id="373" r:id="rId10"/>
    <p:sldId id="298" r:id="rId11"/>
    <p:sldId id="295" r:id="rId12"/>
    <p:sldId id="374" r:id="rId13"/>
    <p:sldId id="382" r:id="rId14"/>
    <p:sldId id="383" r:id="rId15"/>
    <p:sldId id="384" r:id="rId16"/>
    <p:sldId id="385" r:id="rId17"/>
    <p:sldId id="386" r:id="rId18"/>
    <p:sldId id="380" r:id="rId19"/>
    <p:sldId id="375" r:id="rId20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bg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00"/>
    <a:srgbClr val="00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7" autoAdjust="0"/>
    <p:restoredTop sz="84296" autoAdjust="0"/>
  </p:normalViewPr>
  <p:slideViewPr>
    <p:cSldViewPr snapToGrid="0" showGuides="1">
      <p:cViewPr varScale="1">
        <p:scale>
          <a:sx n="111" d="100"/>
          <a:sy n="111" d="100"/>
        </p:scale>
        <p:origin x="-1494" y="-90"/>
      </p:cViewPr>
      <p:guideLst>
        <p:guide orient="horz" pos="3887"/>
        <p:guide pos="6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A4F6FF-05D7-4B0C-AC6E-DFADE5AB3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B6B067-6CFA-47A8-9328-989BCA79F69E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CB55D0-955D-4448-AEB3-CCD6518079E0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809D0B-1DFA-4B7C-9499-B69E70A37AD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More</a:t>
            </a:r>
            <a:r>
              <a:rPr lang="en-US" baseline="0" dirty="0" smtClean="0"/>
              <a:t> reasons why agents behave irrationally</a:t>
            </a:r>
          </a:p>
          <a:p>
            <a:r>
              <a:rPr lang="en-US" baseline="0" dirty="0" smtClean="0"/>
              <a:t>Design of mechanisms that do better than best truthful if any agents play irrationally in ANY way</a:t>
            </a:r>
          </a:p>
          <a:p>
            <a:r>
              <a:rPr lang="en-US" baseline="0" dirty="0" smtClean="0"/>
              <a:t>No behavioral model of irrationality required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D7A0DF-E205-4916-81A8-9EEEA49DDCBB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Game theory is the mathematical study of such environments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8381C4-9997-4FFE-A7AA-A6F960E5449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7913BC-A04C-4D23-A0E2-AF3BACCCD73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Symmetry = payoff matrix is symmetric</a:t>
            </a:r>
          </a:p>
          <a:p>
            <a:r>
              <a:rPr lang="en-US" dirty="0" smtClean="0"/>
              <a:t>Anonymity = agents’ names don’t matter</a:t>
            </a:r>
          </a:p>
          <a:p>
            <a:r>
              <a:rPr lang="en-US" dirty="0" smtClean="0"/>
              <a:t>Symmetry</a:t>
            </a:r>
            <a:r>
              <a:rPr lang="en-US" baseline="0" dirty="0" smtClean="0"/>
              <a:t> of the payoff matrix does not imply symmetry in the designer’s objective for outcomes.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A4F6FF-05D7-4B0C-AC6E-DFADE5AB327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0213" y="152400"/>
            <a:ext cx="2182812" cy="62960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75" y="152400"/>
            <a:ext cx="6396038" cy="62960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52400"/>
            <a:ext cx="8731250" cy="749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4338" y="1330325"/>
            <a:ext cx="4143375" cy="5118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113" y="1330325"/>
            <a:ext cx="4144962" cy="5118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152400"/>
            <a:ext cx="8731250" cy="7493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4338" y="1330325"/>
            <a:ext cx="8440737" cy="51181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338" y="1330325"/>
            <a:ext cx="4143375" cy="511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113" y="1330325"/>
            <a:ext cx="4144962" cy="5118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3399"/>
            </a:gs>
            <a:gs pos="100000">
              <a:srgbClr val="000000"/>
            </a:gs>
          </a:gsLst>
          <a:path path="rect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52400"/>
            <a:ext cx="8731250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4338" y="1330325"/>
            <a:ext cx="8440737" cy="511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Main Point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3863" y="6484938"/>
            <a:ext cx="8467725" cy="37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800">
                <a:solidFill>
                  <a:srgbClr val="66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99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99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99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99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99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99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99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FFFF99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" y="914400"/>
            <a:ext cx="8991600" cy="1470025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The Cost and Windfall</a:t>
            </a:r>
            <a:b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40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of Manipulability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077460"/>
            <a:ext cx="8382000" cy="1752600"/>
          </a:xfrm>
        </p:spPr>
        <p:txBody>
          <a:bodyPr/>
          <a:lstStyle/>
          <a:p>
            <a:pPr>
              <a:defRPr/>
            </a:pPr>
            <a:r>
              <a:rPr lang="en-US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Abraham Othman  and  Tuomas Sandholm</a:t>
            </a:r>
          </a:p>
          <a:p>
            <a:pPr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Carnegie Mellon University</a:t>
            </a:r>
          </a:p>
          <a:p>
            <a:pPr>
              <a:defRPr/>
            </a:pPr>
            <a:r>
              <a:rPr lang="en-US" sz="2800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Computer Science Department</a:t>
            </a:r>
          </a:p>
          <a:p>
            <a:pPr>
              <a:defRPr/>
            </a:pPr>
            <a:endParaRPr lang="en-US" sz="2800" dirty="0" smtClean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393700"/>
            <a:ext cx="8731250" cy="749300"/>
          </a:xfrm>
        </p:spPr>
        <p:txBody>
          <a:bodyPr/>
          <a:lstStyle/>
          <a:p>
            <a:r>
              <a:rPr lang="en-US" dirty="0" smtClean="0"/>
              <a:t>Settings for </a:t>
            </a:r>
            <a:r>
              <a:rPr lang="en-US" dirty="0" err="1" smtClean="0"/>
              <a:t>MOMs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That was an existence result for a </a:t>
            </a:r>
            <a:r>
              <a:rPr lang="en-US" i="1" dirty="0" smtClean="0"/>
              <a:t>single-agent affine-welfare maximization</a:t>
            </a:r>
            <a:r>
              <a:rPr lang="en-US" dirty="0" smtClean="0"/>
              <a:t> objective</a:t>
            </a:r>
          </a:p>
          <a:p>
            <a:pPr lvl="1"/>
            <a:r>
              <a:rPr lang="en-US" dirty="0" smtClean="0"/>
              <a:t>HR director had only one type =&gt; no need to report</a:t>
            </a:r>
          </a:p>
          <a:p>
            <a:endParaRPr lang="en-US" dirty="0" smtClean="0"/>
          </a:p>
          <a:p>
            <a:r>
              <a:rPr lang="en-US" dirty="0" smtClean="0"/>
              <a:t>What about other settings?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4778"/>
            <a:ext cx="8763000" cy="749300"/>
          </a:xfrm>
        </p:spPr>
        <p:txBody>
          <a:bodyPr/>
          <a:lstStyle/>
          <a:p>
            <a:r>
              <a:rPr lang="en-US" dirty="0" smtClean="0"/>
              <a:t>General impossibility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52640" y="1069674"/>
            <a:ext cx="8577214" cy="556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tx2"/>
                </a:solidFill>
              </a:rPr>
              <a:t>Theorem.  </a:t>
            </a:r>
            <a:r>
              <a:rPr lang="en-US" sz="2800" dirty="0" smtClean="0"/>
              <a:t>No mechanism can satisfy the first characteristic of MOMs (doing strictly better through sub-optimal play) if any agent has more than one distinct </a:t>
            </a:r>
            <a:r>
              <a:rPr lang="en-US" sz="2800" dirty="0" err="1" smtClean="0"/>
              <a:t>manipulable</a:t>
            </a:r>
            <a:r>
              <a:rPr lang="en-US" sz="2800" dirty="0" smtClean="0"/>
              <a:t> type</a:t>
            </a:r>
          </a:p>
          <a:p>
            <a:pPr>
              <a:lnSpc>
                <a:spcPct val="90000"/>
              </a:lnSpc>
            </a:pPr>
            <a:endParaRPr lang="en-US" sz="2800" dirty="0" smtClean="0"/>
          </a:p>
          <a:p>
            <a:pPr>
              <a:lnSpc>
                <a:spcPct val="90000"/>
              </a:lnSpc>
            </a:pPr>
            <a:r>
              <a:rPr lang="en-US" sz="2800" i="1" dirty="0" smtClean="0">
                <a:solidFill>
                  <a:srgbClr val="FFFF00"/>
                </a:solidFill>
              </a:rPr>
              <a:t>Proof sketch.  </a:t>
            </a:r>
            <a:r>
              <a:rPr lang="en-US" sz="2800" dirty="0" smtClean="0"/>
              <a:t>Let </a:t>
            </a:r>
            <a:r>
              <a:rPr lang="en-US" sz="2800" i="1" dirty="0" smtClean="0"/>
              <a:t>a</a:t>
            </a:r>
            <a:r>
              <a:rPr lang="en-US" sz="2800" dirty="0" smtClean="0"/>
              <a:t> and </a:t>
            </a:r>
            <a:r>
              <a:rPr lang="en-US" sz="2800" i="1" dirty="0" smtClean="0"/>
              <a:t>b</a:t>
            </a:r>
            <a:r>
              <a:rPr lang="en-US" sz="2800" dirty="0" smtClean="0"/>
              <a:t> be </a:t>
            </a:r>
            <a:r>
              <a:rPr lang="en-US" sz="2800" dirty="0" err="1" smtClean="0"/>
              <a:t>manipulable</a:t>
            </a:r>
            <a:r>
              <a:rPr lang="en-US" sz="2800" dirty="0" smtClean="0"/>
              <a:t> types with different optimal strategic plays</a:t>
            </a: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What happens if agent of type </a:t>
            </a:r>
            <a:r>
              <a:rPr lang="en-US" sz="2400" i="1" dirty="0" smtClean="0"/>
              <a:t>a</a:t>
            </a:r>
            <a:r>
              <a:rPr lang="en-US" sz="2400" dirty="0" smtClean="0"/>
              <a:t> plays the optimal revelation for type </a:t>
            </a:r>
            <a:r>
              <a:rPr lang="en-US" sz="2400" i="1" dirty="0" smtClean="0"/>
              <a:t>b</a:t>
            </a:r>
            <a:r>
              <a:rPr lang="en-US" sz="2400" dirty="0" smtClean="0"/>
              <a:t>, and vice-versa?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Mechanism must do better than if agents had played correctly, but there’s a reason those plays weren’t optimal for the agent</a:t>
            </a:r>
          </a:p>
          <a:p>
            <a:endParaRPr lang="en-US" sz="1200" dirty="0" smtClean="0">
              <a:solidFill>
                <a:srgbClr val="92D050"/>
              </a:solidFill>
            </a:endParaRPr>
          </a:p>
          <a:p>
            <a:r>
              <a:rPr lang="en-US" sz="2800" dirty="0" smtClean="0">
                <a:solidFill>
                  <a:srgbClr val="92D050"/>
                </a:solidFill>
              </a:rPr>
              <a:t>Holds for Nash equilibrium =&gt; impossibility for stronger solution concepts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within the impossibility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55" y="1330325"/>
            <a:ext cx="8802099" cy="5118100"/>
          </a:xfrm>
        </p:spPr>
        <p:txBody>
          <a:bodyPr/>
          <a:lstStyle/>
          <a:p>
            <a:r>
              <a:rPr lang="en-US" dirty="0" smtClean="0"/>
              <a:t>We prove that</a:t>
            </a:r>
          </a:p>
          <a:p>
            <a:pPr lvl="1"/>
            <a:r>
              <a:rPr lang="en-US" dirty="0" smtClean="0">
                <a:sym typeface="Mathematica1"/>
              </a:rPr>
              <a:t> </a:t>
            </a:r>
            <a:r>
              <a:rPr lang="en-US" dirty="0" smtClean="0"/>
              <a:t>single-player MOMs if objective is social welfare</a:t>
            </a:r>
          </a:p>
          <a:p>
            <a:pPr lvl="1"/>
            <a:endParaRPr lang="en-US" dirty="0" smtClean="0">
              <a:sym typeface="Mathematica1"/>
            </a:endParaRPr>
          </a:p>
          <a:p>
            <a:pPr lvl="1"/>
            <a:r>
              <a:rPr lang="en-US" dirty="0" smtClean="0">
                <a:sym typeface="Mathematica1"/>
              </a:rPr>
              <a:t> </a:t>
            </a:r>
            <a:r>
              <a:rPr lang="en-US" i="1" dirty="0" smtClean="0"/>
              <a:t>multi</a:t>
            </a:r>
            <a:r>
              <a:rPr lang="en-US" dirty="0" smtClean="0"/>
              <a:t>-player MOMs if objective is social welfare</a:t>
            </a:r>
          </a:p>
          <a:p>
            <a:pPr lvl="2"/>
            <a:endParaRPr lang="en-US" dirty="0" smtClean="0"/>
          </a:p>
          <a:p>
            <a:pPr lvl="2"/>
            <a:r>
              <a:rPr lang="en-US" dirty="0" smtClean="0"/>
              <a:t>But not in dominant strategies with symmetry and anonymity</a:t>
            </a:r>
          </a:p>
          <a:p>
            <a:pPr lvl="2"/>
            <a:endParaRPr lang="en-US" dirty="0" smtClean="0">
              <a:sym typeface="Mathematica1"/>
            </a:endParaRPr>
          </a:p>
          <a:p>
            <a:pPr lvl="2"/>
            <a:r>
              <a:rPr lang="en-US" dirty="0" smtClean="0">
                <a:sym typeface="Mathematica1"/>
              </a:rPr>
              <a:t> </a:t>
            </a:r>
            <a:r>
              <a:rPr lang="en-US" dirty="0" smtClean="0"/>
              <a:t>multi-player MOMs if objective is</a:t>
            </a:r>
            <a:r>
              <a:rPr lang="en-US" dirty="0" smtClean="0">
                <a:solidFill>
                  <a:srgbClr val="FFFF66"/>
                </a:solidFill>
              </a:rPr>
              <a:t> affine </a:t>
            </a:r>
            <a:r>
              <a:rPr lang="en-US" dirty="0" smtClean="0"/>
              <a:t>welfare</a:t>
            </a:r>
          </a:p>
          <a:p>
            <a:pPr lvl="3"/>
            <a:r>
              <a:rPr lang="en-US" dirty="0" smtClean="0"/>
              <a:t>even in dominant strategies with symmetry and anonymity</a:t>
            </a:r>
            <a:endParaRPr lang="en-US" dirty="0"/>
          </a:p>
        </p:txBody>
      </p:sp>
      <p:sp>
        <p:nvSpPr>
          <p:cNvPr id="4" name="Right Arrow 3"/>
          <p:cNvSpPr/>
          <p:nvPr/>
        </p:nvSpPr>
        <p:spPr bwMode="auto">
          <a:xfrm>
            <a:off x="289940" y="3033125"/>
            <a:ext cx="367990" cy="407020"/>
          </a:xfrm>
          <a:prstGeom prst="rightArrow">
            <a:avLst/>
          </a:prstGeom>
          <a:solidFill>
            <a:schemeClr val="accent1"/>
          </a:solidFill>
          <a:ln w="38100" cap="flat" cmpd="sng" algn="ctr">
            <a:solidFill>
              <a:srgbClr val="00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(1/4)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94" y="1330325"/>
            <a:ext cx="8937702" cy="5118100"/>
          </a:xfrm>
        </p:spPr>
        <p:txBody>
          <a:bodyPr/>
          <a:lstStyle/>
          <a:p>
            <a:r>
              <a:rPr lang="en-US" dirty="0" smtClean="0"/>
              <a:t>Proof by construction. Each </a:t>
            </a:r>
            <a:r>
              <a:rPr lang="en-US" dirty="0" smtClean="0"/>
              <a:t>agent </a:t>
            </a:r>
            <a:r>
              <a:rPr lang="en-US" dirty="0" smtClean="0"/>
              <a:t>has </a:t>
            </a:r>
            <a:r>
              <a:rPr lang="en-US" dirty="0" smtClean="0"/>
              <a:t>type </a:t>
            </a:r>
            <a:r>
              <a:rPr lang="en-US" i="1" dirty="0" smtClean="0"/>
              <a:t>a</a:t>
            </a:r>
            <a:r>
              <a:rPr lang="en-US" dirty="0" smtClean="0"/>
              <a:t> or </a:t>
            </a:r>
            <a:r>
              <a:rPr lang="en-US" i="1" dirty="0" smtClean="0"/>
              <a:t>a</a:t>
            </a:r>
            <a:r>
              <a:rPr lang="en-US" i="1" dirty="0" smtClean="0"/>
              <a:t>’</a:t>
            </a:r>
            <a:endParaRPr lang="en-US" dirty="0" smtClean="0"/>
          </a:p>
          <a:p>
            <a:r>
              <a:rPr lang="en-US" dirty="0" smtClean="0"/>
              <a:t>Our mechanism: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challenge is fixing the payoffs appropriately…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38110" y="2827011"/>
          <a:ext cx="5672667" cy="2342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4779"/>
                <a:gridCol w="2014476"/>
                <a:gridCol w="2543412"/>
              </a:tblGrid>
              <a:tr h="791355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a’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</a:t>
                      </a:r>
                      <a:endParaRPr lang="en-US" sz="2400" i="1" dirty="0"/>
                    </a:p>
                  </a:txBody>
                  <a:tcPr/>
                </a:tc>
              </a:tr>
              <a:tr h="775546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a’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Outcome 1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Outcome 2</a:t>
                      </a:r>
                      <a:endParaRPr lang="en-US" sz="2400" dirty="0"/>
                    </a:p>
                  </a:txBody>
                  <a:tcPr/>
                </a:tc>
              </a:tr>
              <a:tr h="775546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Outcome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Outcome 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(2/4)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8" y="1330325"/>
            <a:ext cx="8440737" cy="4511675"/>
          </a:xfrm>
        </p:spPr>
        <p:txBody>
          <a:bodyPr numCol="2"/>
          <a:lstStyle/>
          <a:p>
            <a:r>
              <a:rPr lang="en-US" dirty="0" smtClean="0"/>
              <a:t>Payoffs for type </a:t>
            </a:r>
            <a:r>
              <a:rPr lang="en-US" i="1" dirty="0" smtClean="0"/>
              <a:t>a: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endParaRPr lang="en-US" i="1" dirty="0" smtClean="0"/>
          </a:p>
          <a:p>
            <a:r>
              <a:rPr lang="en-US" dirty="0" smtClean="0"/>
              <a:t>Payoffs for type </a:t>
            </a:r>
            <a:r>
              <a:rPr lang="en-US" i="1" dirty="0" smtClean="0"/>
              <a:t>a’: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3444" y="2144886"/>
          <a:ext cx="4247446" cy="24146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495778"/>
                <a:gridCol w="1735668"/>
              </a:tblGrid>
              <a:tr h="67733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a’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</a:t>
                      </a:r>
                      <a:endParaRPr lang="en-US" sz="2400" i="1" dirty="0"/>
                    </a:p>
                  </a:txBody>
                  <a:tcPr/>
                </a:tc>
              </a:tr>
              <a:tr h="868669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a'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{1,1}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{4,0}</a:t>
                      </a:r>
                      <a:endParaRPr lang="en-US" sz="2400" dirty="0"/>
                    </a:p>
                  </a:txBody>
                  <a:tcPr/>
                </a:tc>
              </a:tr>
              <a:tr h="868669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{0,3}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{3,0}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67955" y="2142064"/>
          <a:ext cx="4247446" cy="24033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1156"/>
                <a:gridCol w="1281894"/>
                <a:gridCol w="1904396"/>
              </a:tblGrid>
              <a:tr h="66604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a’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</a:t>
                      </a:r>
                      <a:endParaRPr lang="en-US" sz="2400" i="1" dirty="0"/>
                    </a:p>
                  </a:txBody>
                  <a:tcPr/>
                </a:tc>
              </a:tr>
              <a:tr h="868669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a’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{3,4}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{5,0}</a:t>
                      </a:r>
                      <a:endParaRPr lang="en-US" sz="2400" dirty="0"/>
                    </a:p>
                  </a:txBody>
                  <a:tcPr/>
                </a:tc>
              </a:tr>
              <a:tr h="868669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{0,6}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{0,0}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0333" y="5531552"/>
            <a:ext cx="78316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Reporting a’ regardless of true type is a DSE</a:t>
            </a:r>
            <a:endParaRPr lang="en-US" sz="2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49848"/>
            <a:ext cx="8731250" cy="749300"/>
          </a:xfrm>
        </p:spPr>
        <p:txBody>
          <a:bodyPr/>
          <a:lstStyle/>
          <a:p>
            <a:r>
              <a:rPr lang="en-US" dirty="0" smtClean="0"/>
              <a:t>Proof (3/4)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338" y="710107"/>
            <a:ext cx="8440737" cy="5118100"/>
          </a:xfrm>
        </p:spPr>
        <p:txBody>
          <a:bodyPr/>
          <a:lstStyle/>
          <a:p>
            <a:r>
              <a:rPr lang="en-US" dirty="0" smtClean="0"/>
              <a:t>Two parts in proving that this mechanism is manipulation-optimal:</a:t>
            </a:r>
          </a:p>
          <a:p>
            <a:pPr lvl="1"/>
            <a:r>
              <a:rPr lang="en-US" dirty="0" smtClean="0"/>
              <a:t>First, if one or both of the agents with true type </a:t>
            </a:r>
            <a:r>
              <a:rPr lang="en-US" i="1" dirty="0" smtClean="0"/>
              <a:t>a</a:t>
            </a:r>
            <a:r>
              <a:rPr lang="en-US" dirty="0" smtClean="0"/>
              <a:t> play </a:t>
            </a:r>
            <a:r>
              <a:rPr lang="en-US" i="1" dirty="0" smtClean="0"/>
              <a:t>a </a:t>
            </a:r>
            <a:r>
              <a:rPr lang="en-US" dirty="0" smtClean="0"/>
              <a:t>instead </a:t>
            </a:r>
            <a:r>
              <a:rPr lang="en-US" dirty="0" smtClean="0"/>
              <a:t>of manipulating to </a:t>
            </a:r>
            <a:r>
              <a:rPr lang="en-US" i="1" dirty="0" smtClean="0"/>
              <a:t>a’</a:t>
            </a:r>
            <a:r>
              <a:rPr lang="en-US" dirty="0" smtClean="0"/>
              <a:t>, social welfare strictly increases</a:t>
            </a:r>
          </a:p>
          <a:p>
            <a:pPr lvl="1"/>
            <a:r>
              <a:rPr lang="en-US" dirty="0" smtClean="0"/>
              <a:t>E.g. if both are truly </a:t>
            </a:r>
            <a:r>
              <a:rPr lang="en-US" i="1" dirty="0" smtClean="0"/>
              <a:t>a: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69444" y="3812053"/>
          <a:ext cx="4247446" cy="2612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599512"/>
                <a:gridCol w="1631934"/>
              </a:tblGrid>
              <a:tr h="732751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Report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a’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</a:t>
                      </a:r>
                      <a:endParaRPr lang="en-US" sz="2400" i="1" dirty="0"/>
                    </a:p>
                  </a:txBody>
                  <a:tcPr/>
                </a:tc>
              </a:tr>
              <a:tr h="939738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a'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{1,1}, </a:t>
                      </a:r>
                      <a:r>
                        <a:rPr lang="en-US" sz="2400" i="0" dirty="0" smtClean="0">
                          <a:solidFill>
                            <a:srgbClr val="FF0000"/>
                          </a:solidFill>
                        </a:rPr>
                        <a:t>DSE</a:t>
                      </a:r>
                      <a:r>
                        <a:rPr lang="en-US" sz="2400" i="0" dirty="0" smtClean="0"/>
                        <a:t> </a:t>
                      </a:r>
                    </a:p>
                    <a:p>
                      <a:r>
                        <a:rPr lang="en-US" sz="2400" i="0" dirty="0" smtClean="0"/>
                        <a:t>sum =</a:t>
                      </a:r>
                      <a:r>
                        <a:rPr lang="en-US" sz="2400" i="0" baseline="0" dirty="0" smtClean="0"/>
                        <a:t> 2</a:t>
                      </a:r>
                      <a:endParaRPr lang="en-US" sz="2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{4,0}</a:t>
                      </a:r>
                    </a:p>
                    <a:p>
                      <a:r>
                        <a:rPr lang="en-US" sz="2400" dirty="0" smtClean="0"/>
                        <a:t>sum = 4</a:t>
                      </a:r>
                      <a:endParaRPr lang="en-US" sz="2400" dirty="0"/>
                    </a:p>
                  </a:txBody>
                  <a:tcPr/>
                </a:tc>
              </a:tr>
              <a:tr h="939738">
                <a:tc>
                  <a:txBody>
                    <a:bodyPr/>
                    <a:lstStyle/>
                    <a:p>
                      <a:r>
                        <a:rPr lang="en-US" sz="2400" i="1" dirty="0" smtClean="0"/>
                        <a:t>a</a:t>
                      </a:r>
                      <a:endParaRPr lang="en-US" sz="24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{0,3}</a:t>
                      </a:r>
                    </a:p>
                    <a:p>
                      <a:r>
                        <a:rPr lang="en-US" sz="2400" dirty="0" smtClean="0"/>
                        <a:t>sum</a:t>
                      </a:r>
                      <a:r>
                        <a:rPr lang="en-US" sz="2400" baseline="0" dirty="0" smtClean="0"/>
                        <a:t> =</a:t>
                      </a:r>
                      <a:r>
                        <a:rPr lang="en-US" sz="2400" dirty="0" smtClean="0"/>
                        <a:t>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{3,0}</a:t>
                      </a:r>
                    </a:p>
                    <a:p>
                      <a:r>
                        <a:rPr lang="en-US" sz="2400" dirty="0" smtClean="0"/>
                        <a:t>sum</a:t>
                      </a:r>
                      <a:r>
                        <a:rPr lang="en-US" sz="2400" baseline="0" dirty="0" smtClean="0"/>
                        <a:t> =</a:t>
                      </a:r>
                      <a:r>
                        <a:rPr lang="en-US" sz="2400" dirty="0" smtClean="0"/>
                        <a:t> 3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(4/4)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Truthful analogue to our mechanism maps any report to outcome 1</a:t>
            </a:r>
          </a:p>
          <a:p>
            <a:r>
              <a:rPr lang="en-US" dirty="0" smtClean="0"/>
              <a:t>For our mechanism to be manipulation optimal, this truthful analogue must not be </a:t>
            </a:r>
            <a:r>
              <a:rPr lang="en-US" dirty="0" smtClean="0"/>
              <a:t>P</a:t>
            </a:r>
            <a:r>
              <a:rPr lang="en-US" dirty="0" smtClean="0"/>
              <a:t>areto-dominated </a:t>
            </a:r>
            <a:r>
              <a:rPr lang="en-US" dirty="0" smtClean="0"/>
              <a:t>by any truthful mechanism</a:t>
            </a:r>
          </a:p>
          <a:p>
            <a:r>
              <a:rPr lang="en-US" dirty="0" smtClean="0"/>
              <a:t>Outcome 1 maximizes social welfare when both agents have type </a:t>
            </a:r>
            <a:r>
              <a:rPr lang="en-US" i="1" dirty="0" smtClean="0"/>
              <a:t>a’</a:t>
            </a:r>
            <a:r>
              <a:rPr lang="en-US" dirty="0" smtClean="0"/>
              <a:t>, and any </a:t>
            </a:r>
            <a:r>
              <a:rPr lang="en-US" i="1" dirty="0" smtClean="0"/>
              <a:t>truthful</a:t>
            </a:r>
            <a:r>
              <a:rPr lang="en-US" dirty="0" smtClean="0"/>
              <a:t> mechanism which selects outcome 1 for that input must select outcome 1 for </a:t>
            </a:r>
            <a:r>
              <a:rPr lang="en-US" i="1" dirty="0" smtClean="0"/>
              <a:t>every </a:t>
            </a:r>
            <a:r>
              <a:rPr lang="en-US" dirty="0" smtClean="0"/>
              <a:t>input </a:t>
            </a:r>
            <a:r>
              <a:rPr lang="en-US" sz="4000" baseline="-25000" dirty="0" smtClean="0">
                <a:sym typeface="Mathematica1"/>
              </a:rPr>
              <a:t></a:t>
            </a:r>
            <a:endParaRPr lang="en-US" baseline="-25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Symmetric and anonymous </a:t>
            </a:r>
            <a:r>
              <a:rPr lang="en-US" dirty="0" err="1" smtClean="0"/>
              <a:t>MOMs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that example the payoffs were asymmetric.</a:t>
            </a:r>
          </a:p>
          <a:p>
            <a:r>
              <a:rPr lang="en-US" dirty="0" smtClean="0"/>
              <a:t>We prove that there do not exist </a:t>
            </a:r>
            <a:r>
              <a:rPr lang="en-US" dirty="0" err="1" smtClean="0"/>
              <a:t>MOMs</a:t>
            </a:r>
            <a:r>
              <a:rPr lang="en-US" dirty="0" smtClean="0"/>
              <a:t> in dominant strategies when the mechanism is anonymous and payoffs are symmetric.</a:t>
            </a:r>
          </a:p>
          <a:p>
            <a:pPr lvl="1"/>
            <a:r>
              <a:rPr lang="en-US" dirty="0" smtClean="0"/>
              <a:t>Social welfare maximization + DSE + symmetry + anonymity = impossibility in most common case.</a:t>
            </a:r>
          </a:p>
          <a:p>
            <a:r>
              <a:rPr lang="en-US" dirty="0" smtClean="0"/>
              <a:t>However, these goals can be satisfied in an affine welfare maximization context.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502" y="873125"/>
            <a:ext cx="8318810" cy="5118100"/>
          </a:xfrm>
        </p:spPr>
        <p:txBody>
          <a:bodyPr/>
          <a:lstStyle/>
          <a:p>
            <a:r>
              <a:rPr lang="en-US" sz="2800" dirty="0" smtClean="0"/>
              <a:t>Can we use manipulability to guarantee better results if agents fail to be rational </a:t>
            </a:r>
            <a:r>
              <a:rPr lang="en-US" sz="2800" dirty="0" smtClean="0">
                <a:solidFill>
                  <a:schemeClr val="tx2"/>
                </a:solidFill>
              </a:rPr>
              <a:t>in any way</a:t>
            </a:r>
            <a:r>
              <a:rPr lang="en-US" sz="2800" dirty="0" smtClean="0"/>
              <a:t>?</a:t>
            </a:r>
          </a:p>
          <a:p>
            <a:pPr lvl="1"/>
            <a:r>
              <a:rPr lang="en-US" sz="2400" dirty="0" smtClean="0"/>
              <a:t>No</a:t>
            </a:r>
          </a:p>
          <a:p>
            <a:pPr lvl="2"/>
            <a:r>
              <a:rPr lang="en-US" sz="2000" dirty="0" smtClean="0"/>
              <a:t>If any agent has more than one </a:t>
            </a:r>
            <a:r>
              <a:rPr lang="en-US" sz="2000" dirty="0" err="1" smtClean="0"/>
              <a:t>manipulable</a:t>
            </a:r>
            <a:r>
              <a:rPr lang="en-US" sz="2000" dirty="0" smtClean="0"/>
              <a:t> type</a:t>
            </a:r>
          </a:p>
          <a:p>
            <a:pPr lvl="2"/>
            <a:r>
              <a:rPr lang="en-US" sz="2000" dirty="0" smtClean="0"/>
              <a:t>In single-agent settings if objective is social welfare</a:t>
            </a:r>
          </a:p>
          <a:p>
            <a:pPr lvl="2"/>
            <a:r>
              <a:rPr lang="en-US" sz="2000" dirty="0" smtClean="0"/>
              <a:t>In DSE for social-welfare maximization with symmetric, anonymous agents</a:t>
            </a:r>
          </a:p>
          <a:p>
            <a:pPr lvl="1"/>
            <a:r>
              <a:rPr lang="en-US" sz="2400" dirty="0" smtClean="0"/>
              <a:t>Yes</a:t>
            </a:r>
          </a:p>
          <a:p>
            <a:pPr lvl="2"/>
            <a:r>
              <a:rPr lang="en-US" sz="2000" dirty="0" smtClean="0"/>
              <a:t>For some social welfare maximization settings, even in DSE</a:t>
            </a:r>
          </a:p>
          <a:p>
            <a:pPr lvl="2"/>
            <a:r>
              <a:rPr lang="en-US" sz="2000" dirty="0" smtClean="0"/>
              <a:t>For some affine welfare maximization settings, even in DSE with symmetry &amp; anonymity</a:t>
            </a:r>
          </a:p>
          <a:p>
            <a:r>
              <a:rPr lang="en-US" sz="2800" dirty="0" smtClean="0"/>
              <a:t>In settings where answer is “No”, using a </a:t>
            </a:r>
            <a:r>
              <a:rPr lang="en-US" sz="2800" dirty="0" err="1" smtClean="0"/>
              <a:t>manipulable</a:t>
            </a:r>
            <a:r>
              <a:rPr lang="en-US" sz="2800" dirty="0" smtClean="0"/>
              <a:t> mechanism exposes designer to outcomes worse than best truthful mechanism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around the impossibilities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impossibility results place strong constraints on </a:t>
            </a:r>
            <a:r>
              <a:rPr lang="en-US" dirty="0" err="1" smtClean="0"/>
              <a:t>MOMs</a:t>
            </a:r>
            <a:endParaRPr lang="en-US" dirty="0" smtClean="0"/>
          </a:p>
          <a:p>
            <a:pPr lvl="1"/>
            <a:r>
              <a:rPr lang="en-US" dirty="0" smtClean="0"/>
              <a:t>When mistakes can be arbitrary, only in very limited settings can MOMs exist</a:t>
            </a:r>
          </a:p>
          <a:p>
            <a:endParaRPr lang="en-US" dirty="0" smtClean="0"/>
          </a:p>
          <a:p>
            <a:r>
              <a:rPr lang="en-US" dirty="0" smtClean="0"/>
              <a:t>Circumventing </a:t>
            </a:r>
            <a:r>
              <a:rPr lang="en-US" dirty="0" smtClean="0"/>
              <a:t>impossibility</a:t>
            </a:r>
          </a:p>
          <a:p>
            <a:pPr lvl="1"/>
            <a:r>
              <a:rPr lang="en-US" dirty="0" smtClean="0">
                <a:solidFill>
                  <a:srgbClr val="00CC00"/>
                </a:solidFill>
              </a:rPr>
              <a:t>Imposing natural restrictions on strategies</a:t>
            </a:r>
          </a:p>
          <a:p>
            <a:pPr lvl="1"/>
            <a:r>
              <a:rPr lang="en-US" dirty="0" smtClean="0">
                <a:solidFill>
                  <a:srgbClr val="00CC00"/>
                </a:solidFill>
              </a:rPr>
              <a:t>Combining behavioral models and priors with automated mechanism design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912225" cy="749300"/>
          </a:xfrm>
        </p:spPr>
        <p:txBody>
          <a:bodyPr/>
          <a:lstStyle/>
          <a:p>
            <a:r>
              <a:rPr lang="en-US" sz="4000" dirty="0" smtClean="0"/>
              <a:t>The revelation principle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Foundational result of mechanism design</a:t>
            </a:r>
          </a:p>
          <a:p>
            <a:pPr lvl="1"/>
            <a:r>
              <a:rPr lang="en-US" dirty="0" smtClean="0"/>
              <a:t>Equivalence of </a:t>
            </a:r>
            <a:r>
              <a:rPr lang="en-US" dirty="0" err="1" smtClean="0"/>
              <a:t>manipulable</a:t>
            </a:r>
            <a:r>
              <a:rPr lang="en-US" dirty="0" smtClean="0"/>
              <a:t> &amp; truthful mechanisms</a:t>
            </a:r>
          </a:p>
          <a:p>
            <a:endParaRPr lang="en-US" dirty="0" smtClean="0"/>
          </a:p>
          <a:p>
            <a:r>
              <a:rPr lang="en-US" dirty="0" smtClean="0"/>
              <a:t>Only applies if all agents in the </a:t>
            </a:r>
            <a:r>
              <a:rPr lang="en-US" dirty="0" err="1" smtClean="0"/>
              <a:t>manipulable</a:t>
            </a:r>
            <a:r>
              <a:rPr lang="en-US" dirty="0" smtClean="0"/>
              <a:t> mechanism behave optimally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152400"/>
            <a:ext cx="8731250" cy="469900"/>
          </a:xfrm>
        </p:spPr>
        <p:txBody>
          <a:bodyPr/>
          <a:lstStyle/>
          <a:p>
            <a:r>
              <a:rPr lang="en-US" dirty="0" smtClean="0"/>
              <a:t>Questions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Agents might act irrationally due to:</a:t>
            </a:r>
          </a:p>
          <a:p>
            <a:pPr lvl="1"/>
            <a:r>
              <a:rPr lang="en-US" dirty="0" smtClean="0"/>
              <a:t>Computational limitations</a:t>
            </a:r>
          </a:p>
          <a:p>
            <a:pPr lvl="1"/>
            <a:r>
              <a:rPr lang="en-US" dirty="0" smtClean="0"/>
              <a:t>Stupidity/trembling</a:t>
            </a:r>
          </a:p>
          <a:p>
            <a:pPr lvl="1"/>
            <a:r>
              <a:rPr lang="en-US" dirty="0" smtClean="0"/>
              <a:t>Behavioral/cognitive biases</a:t>
            </a:r>
          </a:p>
          <a:p>
            <a:endParaRPr lang="en-US" dirty="0" smtClean="0"/>
          </a:p>
          <a:p>
            <a:r>
              <a:rPr lang="en-US" dirty="0" smtClean="0"/>
              <a:t>Then, can mechanism designer</a:t>
            </a:r>
          </a:p>
          <a:p>
            <a:pPr lvl="1"/>
            <a:r>
              <a:rPr lang="en-US" dirty="0" smtClean="0"/>
              <a:t>get a better result?</a:t>
            </a:r>
          </a:p>
          <a:p>
            <a:pPr lvl="1"/>
            <a:r>
              <a:rPr lang="en-US" dirty="0" smtClean="0"/>
              <a:t>be protected from bad results?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Designing </a:t>
            </a:r>
            <a:r>
              <a:rPr lang="en-US" dirty="0" err="1" smtClean="0"/>
              <a:t>manipulable</a:t>
            </a:r>
            <a:r>
              <a:rPr lang="en-US" dirty="0" smtClean="0"/>
              <a:t> mechanisms that do better than the best truthful mechanism if </a:t>
            </a:r>
            <a:r>
              <a:rPr lang="en-US" dirty="0" smtClean="0">
                <a:solidFill>
                  <a:srgbClr val="FFFF00"/>
                </a:solidFill>
              </a:rPr>
              <a:t>any</a:t>
            </a:r>
            <a:r>
              <a:rPr lang="en-US" dirty="0" smtClean="0"/>
              <a:t> agent(s) play irrationally in </a:t>
            </a:r>
            <a:r>
              <a:rPr lang="en-US" dirty="0" smtClean="0">
                <a:solidFill>
                  <a:srgbClr val="FFFF66"/>
                </a:solidFill>
              </a:rPr>
              <a:t>any</a:t>
            </a:r>
            <a:r>
              <a:rPr lang="en-US" dirty="0" smtClean="0"/>
              <a:t> way (and equally well if everyone plays rationally)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We don’t need a model of irrationality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utility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define mechanism utility for outcome </a:t>
            </a:r>
            <a:r>
              <a:rPr lang="en-US" dirty="0" err="1" smtClean="0"/>
              <a:t>o</a:t>
            </a:r>
            <a:r>
              <a:rPr lang="en-US" dirty="0" smtClean="0"/>
              <a:t> as: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M(o</a:t>
            </a:r>
            <a:r>
              <a:rPr lang="en-US" dirty="0" smtClean="0"/>
              <a:t>) = </a:t>
            </a:r>
            <a:r>
              <a:rPr lang="en-US" dirty="0" err="1" smtClean="0"/>
              <a:t>Σγ</a:t>
            </a:r>
            <a:r>
              <a:rPr lang="en-US" baseline="-25000" dirty="0" err="1" smtClean="0"/>
              <a:t>i</a:t>
            </a:r>
            <a:r>
              <a:rPr lang="en-US" dirty="0" err="1" smtClean="0"/>
              <a:t>u</a:t>
            </a:r>
            <a:r>
              <a:rPr lang="en-US" baseline="30000" dirty="0" err="1" smtClean="0"/>
              <a:t>θ</a:t>
            </a:r>
            <a:r>
              <a:rPr lang="en-US" baseline="-25000" dirty="0" err="1" smtClean="0"/>
              <a:t>i</a:t>
            </a:r>
            <a:r>
              <a:rPr lang="en-US" dirty="0" err="1" smtClean="0"/>
              <a:t>(o</a:t>
            </a:r>
            <a:r>
              <a:rPr lang="en-US" dirty="0" smtClean="0"/>
              <a:t>) + </a:t>
            </a:r>
            <a:r>
              <a:rPr lang="en-US" dirty="0" err="1" smtClean="0"/>
              <a:t>m(o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 the sum is taken over all agents </a:t>
            </a:r>
            <a:r>
              <a:rPr lang="en-US" dirty="0" err="1" smtClean="0"/>
              <a:t>i</a:t>
            </a:r>
            <a:r>
              <a:rPr lang="en-US" dirty="0" smtClean="0"/>
              <a:t>, the </a:t>
            </a:r>
            <a:r>
              <a:rPr lang="en-US" dirty="0" err="1" smtClean="0"/>
              <a:t>γ</a:t>
            </a:r>
            <a:r>
              <a:rPr lang="en-US" dirty="0" smtClean="0"/>
              <a:t> are affine multipliers, and </a:t>
            </a:r>
            <a:r>
              <a:rPr lang="en-US" dirty="0" err="1" smtClean="0"/>
              <a:t>m</a:t>
            </a:r>
            <a:r>
              <a:rPr lang="en-US" dirty="0" smtClean="0"/>
              <a:t>(.) represents a type-independent outcome-specific payoff</a:t>
            </a:r>
          </a:p>
          <a:p>
            <a:r>
              <a:rPr lang="en-US" dirty="0" smtClean="0"/>
              <a:t>This is a very flexible formalism!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75" y="215661"/>
            <a:ext cx="8731250" cy="749300"/>
          </a:xfrm>
        </p:spPr>
        <p:txBody>
          <a:bodyPr/>
          <a:lstStyle/>
          <a:p>
            <a:r>
              <a:rPr lang="en-US" dirty="0" smtClean="0"/>
              <a:t>Manipulation optimal mechanisms (MOMs)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Def.  A </a:t>
            </a:r>
            <a:r>
              <a:rPr lang="en-US" dirty="0" err="1" smtClean="0"/>
              <a:t>manipulable</a:t>
            </a:r>
            <a:r>
              <a:rPr lang="en-US" dirty="0" smtClean="0"/>
              <a:t> mechanism is </a:t>
            </a:r>
            <a:r>
              <a:rPr lang="en-US" i="1" dirty="0" smtClean="0"/>
              <a:t>manipulation optimal</a:t>
            </a:r>
            <a:r>
              <a:rPr lang="en-US" dirty="0" smtClean="0"/>
              <a:t> if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Any</a:t>
            </a:r>
            <a:r>
              <a:rPr lang="en-US" dirty="0" smtClean="0"/>
              <a:t> agent with a </a:t>
            </a:r>
            <a:r>
              <a:rPr lang="en-US" dirty="0" err="1" smtClean="0"/>
              <a:t>manipulable</a:t>
            </a:r>
            <a:r>
              <a:rPr lang="en-US" dirty="0" smtClean="0"/>
              <a:t> type failing in </a:t>
            </a:r>
            <a:r>
              <a:rPr lang="en-US" dirty="0" smtClean="0">
                <a:solidFill>
                  <a:srgbClr val="FFFF00"/>
                </a:solidFill>
              </a:rPr>
              <a:t>any</a:t>
            </a:r>
            <a:r>
              <a:rPr lang="en-US" dirty="0" smtClean="0"/>
              <a:t> way to play his optimal manipulation yields strictly greater mechanism utility</a:t>
            </a:r>
          </a:p>
          <a:p>
            <a:pPr lvl="1"/>
            <a:r>
              <a:rPr lang="en-US" dirty="0" smtClean="0"/>
              <a:t>If all agents play rationally, the mechanism’s utility equals that of an optimal truthful mechanism</a:t>
            </a:r>
          </a:p>
          <a:p>
            <a:pPr lvl="2"/>
            <a:r>
              <a:rPr lang="en-US" dirty="0" smtClean="0"/>
              <a:t>Here “optimal” means not Pareto-dominated by any other truthful mechanism</a:t>
            </a:r>
          </a:p>
          <a:p>
            <a:r>
              <a:rPr lang="en-US" dirty="0" smtClean="0">
                <a:solidFill>
                  <a:srgbClr val="92D050"/>
                </a:solidFill>
              </a:rPr>
              <a:t>We don’t need a model of irrationality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31775" y="221412"/>
            <a:ext cx="8731250" cy="749300"/>
          </a:xfrm>
        </p:spPr>
        <p:txBody>
          <a:bodyPr/>
          <a:lstStyle/>
          <a:p>
            <a:r>
              <a:rPr lang="en-US" sz="4000" dirty="0" smtClean="0"/>
              <a:t>Example of this property</a:t>
            </a:r>
            <a:br>
              <a:rPr lang="en-US" sz="4000" dirty="0" smtClean="0"/>
            </a:br>
            <a:r>
              <a:rPr lang="en-US" sz="4000" dirty="0" smtClean="0"/>
              <a:t>[Conitzer </a:t>
            </a:r>
            <a:r>
              <a:rPr lang="en-US" sz="4000" dirty="0" smtClean="0"/>
              <a:t>&amp; Sandholm </a:t>
            </a:r>
            <a:r>
              <a:rPr lang="en-US" sz="4000" dirty="0" smtClean="0"/>
              <a:t>04]</a:t>
            </a:r>
            <a:endParaRPr lang="en-US" sz="4000" dirty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59588" y="1330325"/>
            <a:ext cx="8915400" cy="5299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manager and HR director are trying to select a team of </a:t>
            </a:r>
            <a:r>
              <a:rPr lang="en-US" i="1" dirty="0" smtClean="0"/>
              <a:t>k</a:t>
            </a:r>
            <a:r>
              <a:rPr lang="en-US" dirty="0" smtClean="0"/>
              <a:t> people for a task, from </a:t>
            </a:r>
            <a:r>
              <a:rPr lang="en-US" i="1" dirty="0" smtClean="0"/>
              <a:t>n </a:t>
            </a:r>
            <a:r>
              <a:rPr lang="en-US" dirty="0" smtClean="0"/>
              <a:t>employees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Some employees are friends. Friend relationships are mutual and are common knowledge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366080" y="3490735"/>
            <a:ext cx="4449586" cy="3028598"/>
            <a:chOff x="4086" y="1470"/>
            <a:chExt cx="1213" cy="788"/>
          </a:xfrm>
        </p:grpSpPr>
        <p:pic>
          <p:nvPicPr>
            <p:cNvPr id="5" name="Picture 7" descr="C:\Documents and Settings\conitzer\My Documents\My Pictures\SmithWill.gif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086" y="1472"/>
              <a:ext cx="234" cy="304"/>
            </a:xfrm>
            <a:prstGeom prst="rect">
              <a:avLst/>
            </a:prstGeom>
            <a:noFill/>
          </p:spPr>
        </p:pic>
        <p:pic>
          <p:nvPicPr>
            <p:cNvPr id="6" name="Picture 8" descr="C:\Documents and Settings\conitzer\My Documents\My Pictures\ReevesKeanu.gif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57" y="1471"/>
              <a:ext cx="275" cy="300"/>
            </a:xfrm>
            <a:prstGeom prst="rect">
              <a:avLst/>
            </a:prstGeom>
            <a:noFill/>
          </p:spPr>
        </p:pic>
        <p:pic>
          <p:nvPicPr>
            <p:cNvPr id="7" name="Picture 9" descr="C:\Documents and Settings\conitzer\My Documents\My Pictures\SilverstoneAlicia.gif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260" y="1961"/>
              <a:ext cx="288" cy="297"/>
            </a:xfrm>
            <a:prstGeom prst="rect">
              <a:avLst/>
            </a:prstGeom>
            <a:noFill/>
          </p:spPr>
        </p:pic>
        <p:pic>
          <p:nvPicPr>
            <p:cNvPr id="8" name="Picture 10" descr="C:\Documents and Settings\conitzer\My Documents\My Pictures\StoneSharon.gif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4853" y="1961"/>
              <a:ext cx="220" cy="294"/>
            </a:xfrm>
            <a:prstGeom prst="rect">
              <a:avLst/>
            </a:prstGeom>
            <a:noFill/>
          </p:spPr>
        </p:pic>
        <p:sp>
          <p:nvSpPr>
            <p:cNvPr id="9" name="Line 12"/>
            <p:cNvSpPr>
              <a:spLocks noChangeShapeType="1"/>
            </p:cNvSpPr>
            <p:nvPr/>
          </p:nvSpPr>
          <p:spPr bwMode="auto">
            <a:xfrm flipV="1">
              <a:off x="4413" y="1764"/>
              <a:ext cx="164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4833" y="1628"/>
              <a:ext cx="219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4321" y="1636"/>
              <a:ext cx="229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2" name="Picture 16" descr="C:\Documents and Settings\conitzer\My Documents\My Pictures\StalloneSylvester.gif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055" y="1470"/>
              <a:ext cx="244" cy="310"/>
            </a:xfrm>
            <a:prstGeom prst="rect">
              <a:avLst/>
            </a:prstGeom>
            <a:noFill/>
          </p:spPr>
        </p:pic>
        <p:sp>
          <p:nvSpPr>
            <p:cNvPr id="13" name="Line 17"/>
            <p:cNvSpPr>
              <a:spLocks noChangeShapeType="1"/>
            </p:cNvSpPr>
            <p:nvPr/>
          </p:nvSpPr>
          <p:spPr bwMode="auto">
            <a:xfrm flipV="1">
              <a:off x="4984" y="1769"/>
              <a:ext cx="164" cy="183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>
              <a:off x="4545" y="2100"/>
              <a:ext cx="310" cy="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Example,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085" y="1152044"/>
            <a:ext cx="8440737" cy="5118100"/>
          </a:xfrm>
        </p:spPr>
        <p:txBody>
          <a:bodyPr/>
          <a:lstStyle/>
          <a:p>
            <a:r>
              <a:rPr lang="en-US" dirty="0" smtClean="0"/>
              <a:t>HR director prefers team to have friends on it</a:t>
            </a:r>
          </a:p>
          <a:p>
            <a:pPr lvl="1"/>
            <a:r>
              <a:rPr lang="en-US" dirty="0" smtClean="0"/>
              <a:t>She gets utility 2 if team has friends, 0 otherwise</a:t>
            </a:r>
          </a:p>
          <a:p>
            <a:r>
              <a:rPr lang="en-US" dirty="0" smtClean="0"/>
              <a:t>Manager has a type – either he has a preference for a specific team, or no team preference</a:t>
            </a:r>
          </a:p>
          <a:p>
            <a:pPr lvl="1"/>
            <a:r>
              <a:rPr lang="en-US" dirty="0" smtClean="0"/>
              <a:t>Manager gets a base payoff 1 if the selected team has no friends, 0 otherwise</a:t>
            </a:r>
          </a:p>
          <a:p>
            <a:pPr lvl="1"/>
            <a:r>
              <a:rPr lang="en-US" dirty="0" smtClean="0"/>
              <a:t>If manager has a type corresponding to a specific team and that team is selected, he gets a bonus 3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selection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If manager reports a team preference, select that team</a:t>
            </a:r>
          </a:p>
          <a:p>
            <a:r>
              <a:rPr lang="en-US" sz="2800" dirty="0" smtClean="0"/>
              <a:t>Optimal truthful mechanism: If manager reports no team preference, select a team </a:t>
            </a:r>
            <a:r>
              <a:rPr lang="en-US" sz="2800" dirty="0" smtClean="0">
                <a:solidFill>
                  <a:srgbClr val="FFFF00"/>
                </a:solidFill>
              </a:rPr>
              <a:t>without</a:t>
            </a:r>
            <a:r>
              <a:rPr lang="en-US" sz="2800" dirty="0" smtClean="0"/>
              <a:t> friends (mechanism utility = 1)</a:t>
            </a:r>
          </a:p>
          <a:p>
            <a:r>
              <a:rPr lang="en-US" sz="2800" dirty="0" smtClean="0"/>
              <a:t>Manipulation-optimal: If manager reports no team preference, select a team </a:t>
            </a:r>
            <a:r>
              <a:rPr lang="en-US" sz="2800" dirty="0" smtClean="0">
                <a:solidFill>
                  <a:srgbClr val="FFFF00"/>
                </a:solidFill>
              </a:rPr>
              <a:t>with</a:t>
            </a:r>
            <a:r>
              <a:rPr lang="en-US" sz="2800" dirty="0" smtClean="0"/>
              <a:t> friends (mechanism utility = 2)</a:t>
            </a:r>
          </a:p>
          <a:p>
            <a:pPr lvl="1"/>
            <a:r>
              <a:rPr lang="en-US" sz="2400" dirty="0" smtClean="0"/>
              <a:t>Manager’s no-team-preference type is </a:t>
            </a:r>
            <a:r>
              <a:rPr lang="en-US" sz="2400" dirty="0" err="1" smtClean="0"/>
              <a:t>manipulable</a:t>
            </a:r>
            <a:r>
              <a:rPr lang="en-US" sz="2400" dirty="0" smtClean="0"/>
              <a:t> because he could state a preference for an arbitrary team w/o friends</a:t>
            </a:r>
          </a:p>
          <a:p>
            <a:pPr lvl="1"/>
            <a:r>
              <a:rPr lang="en-US" sz="2400" dirty="0" smtClean="0"/>
              <a:t>But finding a team w/o friends is NP-hard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ipnash.aaai05">
  <a:themeElements>
    <a:clrScheme name="">
      <a:dk1>
        <a:srgbClr val="FFFFCC"/>
      </a:dk1>
      <a:lt1>
        <a:srgbClr val="FFFFFF"/>
      </a:lt1>
      <a:dk2>
        <a:srgbClr val="FFFF66"/>
      </a:dk2>
      <a:lt2>
        <a:srgbClr val="808080"/>
      </a:lt2>
      <a:accent1>
        <a:srgbClr val="00CC99"/>
      </a:accent1>
      <a:accent2>
        <a:srgbClr val="99CCFF"/>
      </a:accent2>
      <a:accent3>
        <a:srgbClr val="FFFFFF"/>
      </a:accent3>
      <a:accent4>
        <a:srgbClr val="DADAAE"/>
      </a:accent4>
      <a:accent5>
        <a:srgbClr val="AAE2CA"/>
      </a:accent5>
      <a:accent6>
        <a:srgbClr val="8AB9E7"/>
      </a:accent6>
      <a:hlink>
        <a:srgbClr val="FF9999"/>
      </a:hlink>
      <a:folHlink>
        <a:srgbClr val="B2B2B2"/>
      </a:folHlink>
    </a:clrScheme>
    <a:fontScheme name="mipnash.aaai05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rgbClr val="00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solidFill>
          <a:schemeClr val="accent1"/>
        </a:solidFill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mipnash.aaai0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pnash.aaai0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ipnash.aaai0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pnash.aaai0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pnash.aaai0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pnash.aaai0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ipnash.aaai0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13219</TotalTime>
  <Words>1079</Words>
  <Application>Microsoft PowerPoint</Application>
  <PresentationFormat>On-screen Show (4:3)</PresentationFormat>
  <Paragraphs>172</Paragraphs>
  <Slides>19</Slides>
  <Notes>7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mipnash.aaai05</vt:lpstr>
      <vt:lpstr>The Cost and Windfall of Manipulability</vt:lpstr>
      <vt:lpstr>The revelation principle</vt:lpstr>
      <vt:lpstr>Questions</vt:lpstr>
      <vt:lpstr>Key idea</vt:lpstr>
      <vt:lpstr>Mechanism utility</vt:lpstr>
      <vt:lpstr>Manipulation optimal mechanisms (MOMs)</vt:lpstr>
      <vt:lpstr>Example of this property [Conitzer &amp; Sandholm 04]</vt:lpstr>
      <vt:lpstr>Example, continued</vt:lpstr>
      <vt:lpstr>Team selection mechanisms</vt:lpstr>
      <vt:lpstr>Settings for MOMs</vt:lpstr>
      <vt:lpstr>General impossibility</vt:lpstr>
      <vt:lpstr>Working within the impossibility</vt:lpstr>
      <vt:lpstr>Proof (1/4)</vt:lpstr>
      <vt:lpstr>Proof (2/4)</vt:lpstr>
      <vt:lpstr>Proof (3/4)</vt:lpstr>
      <vt:lpstr>Proof (4/4)</vt:lpstr>
      <vt:lpstr>Symmetric and anonymous MOMs</vt:lpstr>
      <vt:lpstr>Conclusions</vt:lpstr>
      <vt:lpstr>Getting around the impossibilities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sandholm</cp:lastModifiedBy>
  <cp:revision>1342</cp:revision>
  <dcterms:created xsi:type="dcterms:W3CDTF">2008-08-24T20:24:07Z</dcterms:created>
  <dcterms:modified xsi:type="dcterms:W3CDTF">2008-09-03T22:02:55Z</dcterms:modified>
</cp:coreProperties>
</file>