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71.xml" ContentType="application/vnd.openxmlformats-officedocument.presentationml.tags+xml"/>
  <Default Extension="gif" ContentType="image/gif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notesSlides/notesSlide15.xml" ContentType="application/vnd.openxmlformats-officedocument.presentationml.notesSlide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70" r:id="rId4"/>
    <p:sldId id="284" r:id="rId5"/>
    <p:sldId id="306" r:id="rId6"/>
    <p:sldId id="291" r:id="rId7"/>
    <p:sldId id="292" r:id="rId8"/>
    <p:sldId id="295" r:id="rId9"/>
    <p:sldId id="285" r:id="rId10"/>
    <p:sldId id="293" r:id="rId11"/>
    <p:sldId id="294" r:id="rId12"/>
    <p:sldId id="296" r:id="rId13"/>
    <p:sldId id="307" r:id="rId14"/>
    <p:sldId id="308" r:id="rId15"/>
    <p:sldId id="309" r:id="rId16"/>
    <p:sldId id="310" r:id="rId17"/>
    <p:sldId id="312" r:id="rId18"/>
    <p:sldId id="311" r:id="rId19"/>
    <p:sldId id="299" r:id="rId20"/>
    <p:sldId id="300" r:id="rId21"/>
    <p:sldId id="314" r:id="rId22"/>
    <p:sldId id="313" r:id="rId23"/>
    <p:sldId id="318" r:id="rId24"/>
    <p:sldId id="317" r:id="rId25"/>
    <p:sldId id="315" r:id="rId26"/>
    <p:sldId id="316" r:id="rId27"/>
    <p:sldId id="280" r:id="rId28"/>
  </p:sldIdLst>
  <p:sldSz cx="9906000" cy="6858000" type="A4"/>
  <p:notesSz cx="9144000" cy="6858000"/>
  <p:embeddedFontLst>
    <p:embeddedFont>
      <p:font typeface="Gill Sans MT" pitchFamily="34" charset="0"/>
      <p:regular r:id="rId31"/>
      <p:bold r:id="rId32"/>
      <p:italic r:id="rId33"/>
      <p:boldItalic r:id="rId34"/>
    </p:embeddedFont>
    <p:embeddedFont>
      <p:font typeface="Tahoma" pitchFamily="34" charset="0"/>
      <p:regular r:id="rId35"/>
      <p:bold r:id="rId36"/>
    </p:embeddedFont>
    <p:embeddedFont>
      <p:font typeface="Wingdings 2" pitchFamily="18" charset="2"/>
      <p:regular r:id="rId37"/>
    </p:embeddedFont>
    <p:embeddedFont>
      <p:font typeface="CMSS10" pitchFamily="34" charset="0"/>
      <p:regular r:id="rId38"/>
    </p:embeddedFont>
    <p:embeddedFont>
      <p:font typeface="CMR10" pitchFamily="34" charset="0"/>
      <p:regular r:id="rId39"/>
    </p:embeddedFont>
    <p:embeddedFont>
      <p:font typeface="CMMI10" pitchFamily="34" charset="0"/>
      <p:regular r:id="rId40"/>
    </p:embeddedFont>
    <p:embeddedFont>
      <p:font typeface="CMR7" pitchFamily="34" charset="0"/>
      <p:regular r:id="rId41"/>
    </p:embeddedFont>
    <p:embeddedFont>
      <p:font typeface="CMMI7" pitchFamily="34" charset="0"/>
      <p:regular r:id="rId42"/>
    </p:embeddedFont>
    <p:embeddedFont>
      <p:font typeface="CMSY10ORIG" pitchFamily="34" charset="0"/>
      <p:regular r:id="rId43"/>
    </p:embeddedFont>
    <p:embeddedFont>
      <p:font typeface="CMSY7" pitchFamily="34" charset="0"/>
      <p:regular r:id="rId44"/>
    </p:embeddedFont>
    <p:embeddedFont>
      <p:font typeface="MSBM10" pitchFamily="34" charset="0"/>
      <p:regular r:id="rId45"/>
    </p:embeddedFont>
    <p:embeddedFont>
      <p:font typeface="CMEX10" pitchFamily="34" charset="0"/>
      <p:regular r:id="rId46"/>
    </p:embeddedFont>
    <p:embeddedFont>
      <p:font typeface="CMR5" pitchFamily="34" charset="0"/>
      <p:regular r:id="rId47"/>
    </p:embeddedFont>
    <p:embeddedFont>
      <p:font typeface="CMMI5" pitchFamily="34" charset="0"/>
      <p:regular r:id="rId48"/>
    </p:embeddedFont>
    <p:embeddedFont>
      <p:font typeface="CMSY5" pitchFamily="34" charset="0"/>
      <p:regular r:id="rId49"/>
    </p:embeddedFont>
    <p:embeddedFont>
      <p:font typeface="Verdana" pitchFamily="34" charset="0"/>
      <p:regular r:id="rId50"/>
      <p:bold r:id="rId51"/>
      <p:italic r:id="rId52"/>
      <p:boldItalic r:id="rId53"/>
    </p:embeddedFont>
    <p:embeddedFont>
      <p:font typeface="Calibri" pitchFamily="34" charset="0"/>
      <p:regular r:id="rId54"/>
      <p:bold r:id="rId55"/>
      <p:italic r:id="rId56"/>
      <p:boldItalic r:id="rId57"/>
    </p:embeddedFont>
  </p:embeddedFontLst>
  <p:custDataLst>
    <p:tags r:id="rId5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192"/>
    <a:srgbClr val="99CCFF"/>
    <a:srgbClr val="9999FF"/>
    <a:srgbClr val="F0F0F0"/>
    <a:srgbClr val="378EA3"/>
    <a:srgbClr val="F2EDE2"/>
    <a:srgbClr val="E7DEC9"/>
    <a:srgbClr val="CCECFF"/>
    <a:srgbClr val="EAEAEA"/>
    <a:srgbClr val="DDDD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3" autoAdjust="0"/>
    <p:restoredTop sz="99563" autoAdjust="0"/>
  </p:normalViewPr>
  <p:slideViewPr>
    <p:cSldViewPr snapToGrid="0">
      <p:cViewPr>
        <p:scale>
          <a:sx n="75" d="100"/>
          <a:sy n="75" d="100"/>
        </p:scale>
        <p:origin x="-864" y="480"/>
      </p:cViewPr>
      <p:guideLst>
        <p:guide orient="horz" pos="1360"/>
        <p:guide pos="1386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44" y="-54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font" Target="fonts/font2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font" Target="fonts/font27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font" Target="fonts/font26.fntdata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3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2D26F44-072D-4802-A15C-EA781B1AD2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05DC9-0DE7-4F0A-8119-CF247C8BFDFC}" type="datetimeFigureOut">
              <a:rPr lang="de-DE" smtClean="0"/>
              <a:pPr/>
              <a:t>15.09.2010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3D2C1-CB09-47AD-8BAF-C6260FFBFEF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In </a:t>
            </a:r>
            <a:r>
              <a:rPr lang="de-DE" sz="2400" dirty="0" err="1" smtClean="0"/>
              <a:t>this</a:t>
            </a:r>
            <a:r>
              <a:rPr lang="de-DE" sz="2400" dirty="0" smtClean="0"/>
              <a:t> talk: The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 will </a:t>
            </a:r>
            <a:r>
              <a:rPr lang="de-DE" sz="2400" dirty="0" err="1" smtClean="0"/>
              <a:t>always</a:t>
            </a:r>
            <a:r>
              <a:rPr lang="de-DE" sz="2400" dirty="0" smtClean="0"/>
              <a:t> </a:t>
            </a:r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 smtClean="0"/>
              <a:t>weighted</a:t>
            </a:r>
            <a:r>
              <a:rPr lang="de-DE" sz="2400" dirty="0" smtClean="0"/>
              <a:t> </a:t>
            </a:r>
            <a:r>
              <a:rPr lang="de-DE" sz="2400" dirty="0" err="1" smtClean="0"/>
              <a:t>sum</a:t>
            </a:r>
            <a:r>
              <a:rPr lang="de-DE" sz="2400" dirty="0" smtClean="0"/>
              <a:t> of </a:t>
            </a:r>
            <a:r>
              <a:rPr lang="de-DE" sz="2400" dirty="0" err="1" smtClean="0"/>
              <a:t>completion</a:t>
            </a:r>
            <a:r>
              <a:rPr lang="de-DE" sz="2400" dirty="0" smtClean="0"/>
              <a:t> </a:t>
            </a:r>
            <a:r>
              <a:rPr lang="de-DE" sz="2400" dirty="0" err="1" smtClean="0"/>
              <a:t>times</a:t>
            </a:r>
            <a:r>
              <a:rPr lang="de-DE" sz="2400" dirty="0" smtClean="0"/>
              <a:t>.</a:t>
            </a:r>
            <a:endParaRPr lang="de-DE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err="1" smtClean="0">
                <a:solidFill>
                  <a:prstClr val="black"/>
                </a:solidFill>
              </a:rPr>
              <a:t>Work_i</a:t>
            </a:r>
            <a:r>
              <a:rPr lang="en-US" sz="2400" smtClean="0">
                <a:solidFill>
                  <a:prstClr val="black"/>
                </a:solidFill>
              </a:rPr>
              <a:t> = total size of the jobs assigned to I</a:t>
            </a:r>
          </a:p>
          <a:p>
            <a:pPr lvl="0"/>
            <a:endParaRPr lang="en-US" sz="2400" smtClean="0">
              <a:solidFill>
                <a:prstClr val="black"/>
              </a:solidFill>
            </a:endParaRPr>
          </a:p>
          <a:p>
            <a:pPr lvl="0"/>
            <a:r>
              <a:rPr lang="en-US" sz="2400" smtClean="0">
                <a:solidFill>
                  <a:prstClr val="black"/>
                </a:solidFill>
              </a:rPr>
              <a:t>Hence: </a:t>
            </a:r>
            <a:r>
              <a:rPr lang="en-US" sz="2400" err="1" smtClean="0">
                <a:solidFill>
                  <a:prstClr val="black"/>
                </a:solidFill>
              </a:rPr>
              <a:t>work_i</a:t>
            </a:r>
            <a:r>
              <a:rPr lang="en-US" sz="2400" smtClean="0">
                <a:solidFill>
                  <a:prstClr val="black"/>
                </a:solidFill>
              </a:rPr>
              <a:t>/</a:t>
            </a:r>
            <a:r>
              <a:rPr lang="en-US" sz="2400" err="1" smtClean="0">
                <a:solidFill>
                  <a:prstClr val="black"/>
                </a:solidFill>
              </a:rPr>
              <a:t>s_i</a:t>
            </a:r>
            <a:r>
              <a:rPr lang="en-US" sz="2400" smtClean="0">
                <a:solidFill>
                  <a:prstClr val="black"/>
                </a:solidFill>
              </a:rPr>
              <a:t> is the total time machine </a:t>
            </a:r>
            <a:r>
              <a:rPr lang="en-US" sz="2400" err="1" smtClean="0">
                <a:solidFill>
                  <a:prstClr val="black"/>
                </a:solidFill>
              </a:rPr>
              <a:t>i</a:t>
            </a:r>
            <a:r>
              <a:rPr lang="en-US" sz="2400" smtClean="0">
                <a:solidFill>
                  <a:prstClr val="black"/>
                </a:solidFill>
              </a:rPr>
              <a:t> will be busy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Intuitively: Small changes in the speeds induce only small changes in the objective value</a:t>
            </a:r>
          </a:p>
          <a:p>
            <a:endParaRPr lang="en-US" sz="2400" smtClean="0"/>
          </a:p>
          <a:p>
            <a:r>
              <a:rPr lang="en-US" sz="2400" smtClean="0"/>
              <a:t>Technique used in the proof: Geometric rounding</a:t>
            </a:r>
          </a:p>
          <a:p>
            <a:r>
              <a:rPr lang="en-US" sz="2400" smtClean="0"/>
              <a:t>(all speeds are rounded to powers of 1+epsilon)</a:t>
            </a: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Intuitively: Small changes in the speeds induce only small changes in the objective value</a:t>
            </a:r>
          </a:p>
          <a:p>
            <a:endParaRPr lang="en-US" sz="2400" smtClean="0"/>
          </a:p>
          <a:p>
            <a:r>
              <a:rPr lang="en-US" sz="2400" smtClean="0"/>
              <a:t>Technique used in the proof: Geometric rounding</a:t>
            </a:r>
          </a:p>
          <a:p>
            <a:r>
              <a:rPr lang="en-US" sz="2400" smtClean="0"/>
              <a:t>(all speeds are rounded to powers of 1+epsilon)</a:t>
            </a: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Intuitively: Small changes in the speeds induce only small changes in the objective value</a:t>
            </a:r>
          </a:p>
          <a:p>
            <a:endParaRPr lang="en-US" sz="2400" smtClean="0"/>
          </a:p>
          <a:p>
            <a:r>
              <a:rPr lang="en-US" sz="2400" smtClean="0"/>
              <a:t>Technique used in the proof: Geometric rounding</a:t>
            </a:r>
          </a:p>
          <a:p>
            <a:r>
              <a:rPr lang="en-US" sz="2400" smtClean="0"/>
              <a:t>(all speeds are rounded to powers of 1+epsilon)</a:t>
            </a: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Intuitively: Small changes in the speeds induce only small changes in the objective value</a:t>
            </a:r>
          </a:p>
          <a:p>
            <a:endParaRPr lang="en-US" sz="2400" smtClean="0"/>
          </a:p>
          <a:p>
            <a:r>
              <a:rPr lang="en-US" sz="2400" smtClean="0"/>
              <a:t>Technique used in the proof: Geometric rounding</a:t>
            </a:r>
          </a:p>
          <a:p>
            <a:r>
              <a:rPr lang="en-US" sz="2400" smtClean="0"/>
              <a:t>(all speeds are rounded to powers of 1+epsilon)</a:t>
            </a:r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3D2C1-CB09-47AD-8BAF-C6260FFBFEF3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dirty="0" smtClean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>
                <a:solidFill>
                  <a:schemeClr val="accent1">
                    <a:tint val="20000"/>
                  </a:schemeClr>
                </a:solidFill>
              </a:rPr>
              <a:t>A General Scheme for Designing Monotone Algorithms for Scheduling Problems with Precedence Constraints</a:t>
            </a:r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DC53BDE-58D3-4687-AFCB-60C49CD7231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Line 2"/>
          <p:cNvSpPr>
            <a:spLocks noChangeShapeType="1"/>
          </p:cNvSpPr>
          <p:nvPr userDrawn="1"/>
        </p:nvSpPr>
        <p:spPr bwMode="auto">
          <a:xfrm>
            <a:off x="0" y="5703888"/>
            <a:ext cx="9906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2" name="Picture 3" descr="TU-KL-HKS-transparen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66689"/>
            <a:ext cx="1828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4"/>
          <p:cNvGrpSpPr>
            <a:grpSpLocks/>
          </p:cNvGrpSpPr>
          <p:nvPr userDrawn="1"/>
        </p:nvGrpSpPr>
        <p:grpSpPr bwMode="auto">
          <a:xfrm>
            <a:off x="2200275" y="0"/>
            <a:ext cx="7705725" cy="969963"/>
            <a:chOff x="1386" y="0"/>
            <a:chExt cx="4854" cy="611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1813" y="0"/>
              <a:ext cx="4427" cy="611"/>
            </a:xfrm>
            <a:prstGeom prst="rect">
              <a:avLst/>
            </a:prstGeom>
            <a:solidFill>
              <a:srgbClr val="FDF4B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" name="AutoShape 6"/>
            <p:cNvSpPr>
              <a:spLocks noChangeArrowheads="1"/>
            </p:cNvSpPr>
            <p:nvPr userDrawn="1"/>
          </p:nvSpPr>
          <p:spPr bwMode="auto">
            <a:xfrm>
              <a:off x="1386" y="0"/>
              <a:ext cx="2789" cy="611"/>
            </a:xfrm>
            <a:prstGeom prst="parallelogram">
              <a:avLst>
                <a:gd name="adj" fmla="val 30600"/>
              </a:avLst>
            </a:prstGeom>
            <a:solidFill>
              <a:srgbClr val="FDF4B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7" name="Group 7"/>
          <p:cNvGrpSpPr>
            <a:grpSpLocks/>
          </p:cNvGrpSpPr>
          <p:nvPr userDrawn="1"/>
        </p:nvGrpSpPr>
        <p:grpSpPr bwMode="auto">
          <a:xfrm>
            <a:off x="1" y="2708275"/>
            <a:ext cx="1670050" cy="241300"/>
            <a:chOff x="0" y="1706"/>
            <a:chExt cx="1052" cy="152"/>
          </a:xfrm>
        </p:grpSpPr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>
              <a:off x="0" y="1706"/>
              <a:ext cx="1011" cy="15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" name="AutoShape 9"/>
            <p:cNvSpPr>
              <a:spLocks noChangeArrowheads="1"/>
            </p:cNvSpPr>
            <p:nvPr userDrawn="1"/>
          </p:nvSpPr>
          <p:spPr bwMode="auto">
            <a:xfrm>
              <a:off x="300" y="1706"/>
              <a:ext cx="752" cy="146"/>
            </a:xfrm>
            <a:prstGeom prst="parallelogram">
              <a:avLst>
                <a:gd name="adj" fmla="val 30141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21" name="Group 10"/>
          <p:cNvGrpSpPr>
            <a:grpSpLocks/>
          </p:cNvGrpSpPr>
          <p:nvPr userDrawn="1"/>
        </p:nvGrpSpPr>
        <p:grpSpPr bwMode="auto">
          <a:xfrm>
            <a:off x="377825" y="6623052"/>
            <a:ext cx="9528175" cy="263525"/>
            <a:chOff x="238" y="4172"/>
            <a:chExt cx="6002" cy="166"/>
          </a:xfrm>
        </p:grpSpPr>
        <p:sp>
          <p:nvSpPr>
            <p:cNvPr id="23" name="Rectangle 11"/>
            <p:cNvSpPr>
              <a:spLocks noChangeArrowheads="1"/>
            </p:cNvSpPr>
            <p:nvPr userDrawn="1"/>
          </p:nvSpPr>
          <p:spPr bwMode="auto">
            <a:xfrm>
              <a:off x="318" y="4172"/>
              <a:ext cx="5922" cy="15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4" name="AutoShape 12"/>
            <p:cNvSpPr>
              <a:spLocks noChangeArrowheads="1"/>
            </p:cNvSpPr>
            <p:nvPr userDrawn="1"/>
          </p:nvSpPr>
          <p:spPr bwMode="auto">
            <a:xfrm>
              <a:off x="238" y="4172"/>
              <a:ext cx="284" cy="166"/>
            </a:xfrm>
            <a:prstGeom prst="parallelogram">
              <a:avLst>
                <a:gd name="adj" fmla="val 259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5" name="Rectangle 13"/>
          <p:cNvSpPr>
            <a:spLocks noChangeArrowheads="1"/>
          </p:cNvSpPr>
          <p:nvPr userDrawn="1"/>
        </p:nvSpPr>
        <p:spPr bwMode="auto">
          <a:xfrm>
            <a:off x="1" y="203358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26" name="Line 15"/>
          <p:cNvSpPr>
            <a:spLocks noChangeShapeType="1"/>
          </p:cNvSpPr>
          <p:nvPr userDrawn="1"/>
        </p:nvSpPr>
        <p:spPr bwMode="auto">
          <a:xfrm>
            <a:off x="1587501" y="2941638"/>
            <a:ext cx="83185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3AC457-5541-454C-987B-0586B31F60A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29500" y="274639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38250" y="274640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81AC853-11B8-4B32-9D74-13142A94AC8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4767" y="0"/>
            <a:ext cx="8122920" cy="1143000"/>
          </a:xfrm>
        </p:spPr>
        <p:txBody>
          <a:bodyPr/>
          <a:lstStyle>
            <a:lvl1pPr algn="ctr">
              <a:defRPr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879851" y="6305550"/>
            <a:ext cx="1958974" cy="476250"/>
          </a:xfrm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64FE70-9F12-476B-BA73-6EF94F805FF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>
          <a:xfrm>
            <a:off x="5848351" y="6305550"/>
            <a:ext cx="3479800" cy="47625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1000" smtClean="0"/>
              <a:t>A General Scheme for Designing Monotone Algorithms for Scheduling Problems with Precedence Constraints</a:t>
            </a:r>
            <a:endParaRPr 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C04CA3-865E-4F46-A1D0-8C840E2DE1A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242" y="0"/>
            <a:ext cx="8122920" cy="1143000"/>
          </a:xfrm>
        </p:spPr>
        <p:txBody>
          <a:bodyPr/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9812044-2AE2-427A-9B49-910562202CA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CDB8AA9-3A00-410C-842D-DC863665D7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5242" y="-1905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9362D8-C757-4296-99DD-2B1C5423CB3F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92650EF-EEC3-4BCF-A000-DF826844BE8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A General Scheme for Designing Monotone Algorithms for Scheduling Problems with Precedence Constraints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1B6788-F4C2-4E16-A88F-655B1671EEB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>
                <a:solidFill>
                  <a:schemeClr val="tx1"/>
                </a:solidFill>
              </a:rPr>
              <a:t>A General Scheme for Designing Monotone Algorithms for Scheduling Problems with Precedence Constraints</a:t>
            </a:r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D3CC78-2F16-4AB3-8FA7-029733050E17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98121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r>
              <a:rPr kumimoji="0" lang="en-US" sz="1000" smtClean="0">
                <a:solidFill>
                  <a:schemeClr val="tx1"/>
                </a:solidFill>
              </a:rPr>
              <a:t>A General Scheme for Designing Monotone Algorithms for Scheduling Problems with Precedence Constraints</a:t>
            </a:r>
            <a:endParaRPr kumimoji="0" lang="en-US" sz="1000">
              <a:solidFill>
                <a:schemeClr val="tx1"/>
              </a:solidFill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F64FE70-9F12-476B-BA73-6EF94F805FF6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25" descr="TU-KL-HKS-transparen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04801" y="166689"/>
            <a:ext cx="1828800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41"/>
          <p:cNvGrpSpPr>
            <a:grpSpLocks/>
          </p:cNvGrpSpPr>
          <p:nvPr userDrawn="1"/>
        </p:nvGrpSpPr>
        <p:grpSpPr bwMode="auto">
          <a:xfrm>
            <a:off x="2200275" y="0"/>
            <a:ext cx="7705725" cy="969963"/>
            <a:chOff x="1386" y="0"/>
            <a:chExt cx="4854" cy="611"/>
          </a:xfrm>
        </p:grpSpPr>
        <p:sp>
          <p:nvSpPr>
            <p:cNvPr id="16" name="Rectangle 18"/>
            <p:cNvSpPr>
              <a:spLocks noChangeArrowheads="1"/>
            </p:cNvSpPr>
            <p:nvPr userDrawn="1"/>
          </p:nvSpPr>
          <p:spPr bwMode="auto">
            <a:xfrm>
              <a:off x="1813" y="0"/>
              <a:ext cx="4427" cy="611"/>
            </a:xfrm>
            <a:prstGeom prst="rect">
              <a:avLst/>
            </a:prstGeom>
            <a:solidFill>
              <a:srgbClr val="FEFFE1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" name="AutoShape 34"/>
            <p:cNvSpPr>
              <a:spLocks noChangeArrowheads="1"/>
            </p:cNvSpPr>
            <p:nvPr userDrawn="1"/>
          </p:nvSpPr>
          <p:spPr bwMode="auto">
            <a:xfrm>
              <a:off x="1386" y="0"/>
              <a:ext cx="2789" cy="611"/>
            </a:xfrm>
            <a:prstGeom prst="parallelogram">
              <a:avLst>
                <a:gd name="adj" fmla="val 30600"/>
              </a:avLst>
            </a:prstGeom>
            <a:solidFill>
              <a:srgbClr val="FEFFE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18" name="Group 54"/>
          <p:cNvGrpSpPr>
            <a:grpSpLocks/>
          </p:cNvGrpSpPr>
          <p:nvPr userDrawn="1"/>
        </p:nvGrpSpPr>
        <p:grpSpPr bwMode="auto">
          <a:xfrm>
            <a:off x="1" y="2708275"/>
            <a:ext cx="1670050" cy="241300"/>
            <a:chOff x="0" y="1706"/>
            <a:chExt cx="1052" cy="152"/>
          </a:xfrm>
          <a:solidFill>
            <a:srgbClr val="FFFF00"/>
          </a:solidFill>
        </p:grpSpPr>
        <p:sp>
          <p:nvSpPr>
            <p:cNvPr id="19" name="Rectangle 19"/>
            <p:cNvSpPr>
              <a:spLocks noChangeArrowheads="1"/>
            </p:cNvSpPr>
            <p:nvPr userDrawn="1"/>
          </p:nvSpPr>
          <p:spPr bwMode="auto">
            <a:xfrm>
              <a:off x="0" y="1706"/>
              <a:ext cx="1011" cy="1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0" name="AutoShape 36"/>
            <p:cNvSpPr>
              <a:spLocks noChangeArrowheads="1"/>
            </p:cNvSpPr>
            <p:nvPr userDrawn="1"/>
          </p:nvSpPr>
          <p:spPr bwMode="auto">
            <a:xfrm>
              <a:off x="300" y="1706"/>
              <a:ext cx="752" cy="146"/>
            </a:xfrm>
            <a:prstGeom prst="parallelogram">
              <a:avLst>
                <a:gd name="adj" fmla="val 30141"/>
              </a:avLst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21" name="Group 55"/>
          <p:cNvGrpSpPr>
            <a:grpSpLocks/>
          </p:cNvGrpSpPr>
          <p:nvPr userDrawn="1"/>
        </p:nvGrpSpPr>
        <p:grpSpPr bwMode="auto">
          <a:xfrm>
            <a:off x="377825" y="6623052"/>
            <a:ext cx="9528175" cy="263525"/>
            <a:chOff x="238" y="4172"/>
            <a:chExt cx="6002" cy="166"/>
          </a:xfrm>
        </p:grpSpPr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318" y="4172"/>
              <a:ext cx="5922" cy="15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25" name="AutoShape 38"/>
            <p:cNvSpPr>
              <a:spLocks noChangeArrowheads="1"/>
            </p:cNvSpPr>
            <p:nvPr userDrawn="1"/>
          </p:nvSpPr>
          <p:spPr bwMode="auto">
            <a:xfrm>
              <a:off x="238" y="4172"/>
              <a:ext cx="284" cy="166"/>
            </a:xfrm>
            <a:prstGeom prst="parallelogram">
              <a:avLst>
                <a:gd name="adj" fmla="val 259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6" name="Rectangle 43"/>
          <p:cNvSpPr>
            <a:spLocks noChangeArrowheads="1"/>
          </p:cNvSpPr>
          <p:nvPr userDrawn="1"/>
        </p:nvSpPr>
        <p:spPr bwMode="auto">
          <a:xfrm>
            <a:off x="1" y="2033589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de-DE"/>
          </a:p>
        </p:txBody>
      </p:sp>
      <p:sp>
        <p:nvSpPr>
          <p:cNvPr id="27" name="Text Box 44"/>
          <p:cNvSpPr txBox="1">
            <a:spLocks noChangeArrowheads="1"/>
          </p:cNvSpPr>
          <p:nvPr userDrawn="1"/>
        </p:nvSpPr>
        <p:spPr bwMode="auto">
          <a:xfrm>
            <a:off x="6368472" y="2646365"/>
            <a:ext cx="18473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200">
              <a:latin typeface="Arial" charset="0"/>
            </a:endParaRPr>
          </a:p>
        </p:txBody>
      </p:sp>
      <p:sp>
        <p:nvSpPr>
          <p:cNvPr id="28" name="Line 58"/>
          <p:cNvSpPr>
            <a:spLocks noChangeShapeType="1"/>
          </p:cNvSpPr>
          <p:nvPr userDrawn="1"/>
        </p:nvSpPr>
        <p:spPr bwMode="auto">
          <a:xfrm>
            <a:off x="0" y="5770563"/>
            <a:ext cx="99060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40.xml"/><Relationship Id="rId7" Type="http://schemas.openxmlformats.org/officeDocument/2006/relationships/image" Target="../media/image3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3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3.xml"/><Relationship Id="rId7" Type="http://schemas.openxmlformats.org/officeDocument/2006/relationships/image" Target="../media/image4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44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49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2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51.xml"/><Relationship Id="rId10" Type="http://schemas.openxmlformats.org/officeDocument/2006/relationships/image" Target="../media/image49.png"/><Relationship Id="rId4" Type="http://schemas.openxmlformats.org/officeDocument/2006/relationships/tags" Target="../tags/tag50.xml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tags" Target="../tags/tag54.xml"/><Relationship Id="rId21" Type="http://schemas.openxmlformats.org/officeDocument/2006/relationships/image" Target="../media/image53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image" Target="../media/image19.png"/><Relationship Id="rId25" Type="http://schemas.openxmlformats.org/officeDocument/2006/relationships/image" Target="../media/image57.emf"/><Relationship Id="rId2" Type="http://schemas.openxmlformats.org/officeDocument/2006/relationships/tags" Target="../tags/tag53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52.emf"/><Relationship Id="rId29" Type="http://schemas.openxmlformats.org/officeDocument/2006/relationships/image" Target="../media/image61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56.emf"/><Relationship Id="rId5" Type="http://schemas.openxmlformats.org/officeDocument/2006/relationships/tags" Target="../tags/tag56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tags" Target="../tags/tag61.xml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65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4.png"/><Relationship Id="rId5" Type="http://schemas.openxmlformats.org/officeDocument/2006/relationships/tags" Target="../tags/tag70.xml"/><Relationship Id="rId10" Type="http://schemas.openxmlformats.org/officeDocument/2006/relationships/image" Target="../media/image55.png"/><Relationship Id="rId4" Type="http://schemas.openxmlformats.org/officeDocument/2006/relationships/tags" Target="../tags/tag69.xml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3.xml"/><Relationship Id="rId7" Type="http://schemas.openxmlformats.org/officeDocument/2006/relationships/image" Target="../media/image67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gif"/><Relationship Id="rId3" Type="http://schemas.openxmlformats.org/officeDocument/2006/relationships/tags" Target="../tags/tag79.xml"/><Relationship Id="rId7" Type="http://schemas.openxmlformats.org/officeDocument/2006/relationships/image" Target="../media/image74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6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82.xml"/><Relationship Id="rId7" Type="http://schemas.openxmlformats.org/officeDocument/2006/relationships/image" Target="../media/image78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7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emf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emf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8.png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5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54.png"/><Relationship Id="rId5" Type="http://schemas.openxmlformats.org/officeDocument/2006/relationships/tags" Target="../tags/tag90.xml"/><Relationship Id="rId15" Type="http://schemas.openxmlformats.org/officeDocument/2006/relationships/image" Target="../media/image60.png"/><Relationship Id="rId10" Type="http://schemas.openxmlformats.org/officeDocument/2006/relationships/image" Target="../media/image53.png"/><Relationship Id="rId4" Type="http://schemas.openxmlformats.org/officeDocument/2006/relationships/tags" Target="../tags/tag89.xml"/><Relationship Id="rId9" Type="http://schemas.openxmlformats.org/officeDocument/2006/relationships/notesSlide" Target="../notesSlides/notesSlide19.xml"/><Relationship Id="rId1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tags" Target="../tags/tag95.xml"/><Relationship Id="rId7" Type="http://schemas.openxmlformats.org/officeDocument/2006/relationships/image" Target="../media/image8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98.xml"/><Relationship Id="rId7" Type="http://schemas.openxmlformats.org/officeDocument/2006/relationships/image" Target="../media/image86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tags" Target="../tags/tag100.xml"/><Relationship Id="rId10" Type="http://schemas.openxmlformats.org/officeDocument/2006/relationships/image" Target="../media/image89.png"/><Relationship Id="rId4" Type="http://schemas.openxmlformats.org/officeDocument/2006/relationships/tags" Target="../tags/tag99.xml"/><Relationship Id="rId9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12.xml"/><Relationship Id="rId16" Type="http://schemas.openxmlformats.org/officeDocument/2006/relationships/image" Target="../media/image1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0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4" Type="http://schemas.openxmlformats.org/officeDocument/2006/relationships/tags" Target="../tags/tag21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2.png"/><Relationship Id="rId2" Type="http://schemas.openxmlformats.org/officeDocument/2006/relationships/tags" Target="../tags/tag23.xml"/><Relationship Id="rId16" Type="http://schemas.openxmlformats.org/officeDocument/2006/relationships/image" Target="../media/image2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4.png"/><Relationship Id="rId5" Type="http://schemas.openxmlformats.org/officeDocument/2006/relationships/tags" Target="../tags/tag26.xml"/><Relationship Id="rId15" Type="http://schemas.openxmlformats.org/officeDocument/2006/relationships/image" Target="../media/image27.png"/><Relationship Id="rId10" Type="http://schemas.openxmlformats.org/officeDocument/2006/relationships/image" Target="../media/image20.png"/><Relationship Id="rId4" Type="http://schemas.openxmlformats.org/officeDocument/2006/relationships/tags" Target="../tags/tag25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7.xml"/><Relationship Id="rId7" Type="http://schemas.openxmlformats.org/officeDocument/2006/relationships/image" Target="../media/image3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6" y="1482728"/>
            <a:ext cx="7829550" cy="147954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</a:rPr>
              <a:t>Strong Implementation </a:t>
            </a:r>
            <a:br>
              <a:rPr lang="en-US" sz="3600" b="1" dirty="0" smtClean="0">
                <a:effectLst/>
              </a:rPr>
            </a:br>
            <a:r>
              <a:rPr lang="en-US" sz="3600" b="1" dirty="0" smtClean="0">
                <a:effectLst/>
              </a:rPr>
              <a:t>of Social Choice Functions</a:t>
            </a:r>
            <a:br>
              <a:rPr lang="en-US" sz="3600" b="1" dirty="0" smtClean="0">
                <a:effectLst/>
              </a:rPr>
            </a:br>
            <a:r>
              <a:rPr lang="en-US" sz="3600" b="1" dirty="0" smtClean="0">
                <a:effectLst/>
              </a:rPr>
              <a:t> in Dominant Strategies</a:t>
            </a:r>
            <a:endParaRPr lang="de-DE" sz="3600" b="1" dirty="0" smtClean="0">
              <a:effectLst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1" y="3886200"/>
            <a:ext cx="8086725" cy="2447925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1800" dirty="0" smtClean="0"/>
              <a:t>Clemens </a:t>
            </a:r>
            <a:r>
              <a:rPr lang="de-DE" sz="1800" dirty="0" err="1" smtClean="0"/>
              <a:t>Thielen</a:t>
            </a:r>
            <a:r>
              <a:rPr lang="de-DE" sz="1800" dirty="0" smtClean="0"/>
              <a:t>		</a:t>
            </a:r>
            <a:r>
              <a:rPr lang="de-DE" sz="1800" u="sng" dirty="0" smtClean="0"/>
              <a:t>Sven O. </a:t>
            </a:r>
            <a:r>
              <a:rPr lang="de-DE" sz="1800" u="sng" dirty="0" err="1" smtClean="0"/>
              <a:t>Krumke</a:t>
            </a:r>
            <a:endParaRPr lang="de-DE" sz="1800" u="sng" dirty="0" smtClean="0"/>
          </a:p>
          <a:p>
            <a:pPr eaLnBrk="1" hangingPunct="1">
              <a:spcBef>
                <a:spcPct val="0"/>
              </a:spcBef>
            </a:pPr>
            <a:endParaRPr lang="de-DE" sz="1600" dirty="0" smtClean="0"/>
          </a:p>
          <a:p>
            <a:pPr eaLnBrk="1" hangingPunct="1">
              <a:spcBef>
                <a:spcPct val="0"/>
              </a:spcBef>
            </a:pPr>
            <a:endParaRPr lang="de-DE" sz="1600" dirty="0" smtClean="0"/>
          </a:p>
          <a:p>
            <a:pPr eaLnBrk="1" hangingPunct="1">
              <a:spcBef>
                <a:spcPct val="0"/>
              </a:spcBef>
            </a:pPr>
            <a:endParaRPr lang="de-DE" sz="1400" dirty="0" smtClean="0"/>
          </a:p>
          <a:p>
            <a:pPr algn="ctr"/>
            <a:r>
              <a:rPr lang="de-DE" sz="1400" dirty="0" smtClean="0"/>
              <a:t>3rd International Workshop on </a:t>
            </a:r>
            <a:r>
              <a:rPr lang="de-DE" sz="1400" dirty="0" err="1" smtClean="0"/>
              <a:t>Computational</a:t>
            </a:r>
            <a:r>
              <a:rPr lang="de-DE" sz="1400" dirty="0" smtClean="0"/>
              <a:t> </a:t>
            </a:r>
            <a:r>
              <a:rPr lang="de-DE" sz="1400" dirty="0" err="1" smtClean="0"/>
              <a:t>Social</a:t>
            </a:r>
            <a:r>
              <a:rPr lang="de-DE" sz="1400" dirty="0" smtClean="0"/>
              <a:t> Choice</a:t>
            </a:r>
            <a:endParaRPr lang="en-US" sz="1400" dirty="0" smtClean="0"/>
          </a:p>
          <a:p>
            <a:pPr eaLnBrk="1" hangingPunct="1">
              <a:spcBef>
                <a:spcPct val="0"/>
              </a:spcBef>
            </a:pPr>
            <a:endParaRPr lang="en-US" sz="1400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1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15 September 2010</a:t>
            </a:r>
          </a:p>
          <a:p>
            <a:pPr eaLnBrk="1" hangingPunct="1">
              <a:spcBef>
                <a:spcPct val="0"/>
              </a:spcBef>
            </a:pPr>
            <a:endParaRPr lang="en-US" sz="1400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0"/>
              </a:spcBef>
            </a:pPr>
            <a:endParaRPr lang="en-US" sz="1400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  <a:p>
            <a:pPr algn="ctr" eaLnBrk="1" hangingPunct="1">
              <a:spcBef>
                <a:spcPct val="0"/>
              </a:spcBef>
            </a:pPr>
            <a:r>
              <a:rPr lang="en-US" sz="1400" dirty="0" smtClean="0">
                <a:solidFill>
                  <a:schemeClr val="tx1"/>
                </a:solidFill>
                <a:ea typeface="Tahoma" pitchFamily="34" charset="0"/>
                <a:cs typeface="Tahoma" pitchFamily="34" charset="0"/>
              </a:rPr>
              <a:t>krumke@mathematik.uni-kl.de</a:t>
            </a:r>
            <a:endParaRPr lang="de-DE" sz="1400" dirty="0" smtClean="0">
              <a:solidFill>
                <a:schemeClr val="tx1"/>
              </a:solidFill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Grafik 6" descr="TU-KL-RGB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02772" y="4282230"/>
            <a:ext cx="1850428" cy="518120"/>
          </a:xfrm>
          <a:prstGeom prst="rect">
            <a:avLst/>
          </a:prstGeom>
        </p:spPr>
      </p:pic>
      <p:sp>
        <p:nvSpPr>
          <p:cNvPr id="5" name="Textfeld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906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SS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7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CMR5"/>
              </a:rPr>
              <a:t>A</a:t>
            </a:r>
            <a:r>
              <a:rPr lang="en-US" smtClean="0">
                <a:latin typeface="CMMI5"/>
              </a:rPr>
              <a:t>A</a:t>
            </a:r>
            <a:r>
              <a:rPr lang="en-US" smtClean="0">
                <a:latin typeface="CMSY5"/>
              </a:rPr>
              <a:t>A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mtClean="0"/>
              <a:t>Previous Results (2)</a:t>
            </a:r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2095501" y="1400177"/>
            <a:ext cx="7362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smtClean="0"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r>
              <a:rPr lang="de-DE" sz="2000" b="1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de-DE" sz="2000" b="1">
              <a:solidFill>
                <a:srgbClr val="0E3192"/>
              </a:solidFill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9" name="Grafik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412655" y="1831975"/>
            <a:ext cx="5817652" cy="507540"/>
          </a:xfrm>
          <a:prstGeom prst="rect">
            <a:avLst/>
          </a:prstGeom>
          <a:noFill/>
          <a:ln/>
          <a:effectLst/>
        </p:spPr>
      </p:pic>
      <p:pic>
        <p:nvPicPr>
          <p:cNvPr id="10" name="Grafik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12915" y="3051175"/>
            <a:ext cx="5818906" cy="559482"/>
          </a:xfrm>
          <a:prstGeom prst="rect">
            <a:avLst/>
          </a:prstGeom>
          <a:noFill/>
          <a:ln/>
          <a:effectLst/>
        </p:spPr>
      </p:pic>
      <p:pic>
        <p:nvPicPr>
          <p:cNvPr id="11" name="Grafik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12915" y="4575175"/>
            <a:ext cx="5993413" cy="254487"/>
          </a:xfrm>
          <a:prstGeom prst="rect">
            <a:avLst/>
          </a:prstGeom>
          <a:noFill/>
          <a:ln/>
          <a:effectLst/>
        </p:spPr>
      </p:pic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095501" y="1400177"/>
            <a:ext cx="7362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dirty="0" smtClean="0"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dirty="0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endParaRPr lang="de-DE" sz="2000" b="1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r>
              <a:rPr lang="de-DE" sz="2000" b="1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de-DE" sz="2000" b="1" dirty="0">
              <a:solidFill>
                <a:srgbClr val="0E3192"/>
              </a:solidFill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dirty="0" smtClean="0">
                <a:latin typeface="Tahoma" pitchFamily="34" charset="0"/>
                <a:cs typeface="Tahoma" pitchFamily="34" charset="0"/>
              </a:rPr>
              <a:t/>
            </a:r>
            <a:br>
              <a:rPr lang="de-DE" sz="2000" b="1" dirty="0" smtClean="0">
                <a:latin typeface="Tahoma" pitchFamily="34" charset="0"/>
                <a:cs typeface="Tahoma" pitchFamily="34" charset="0"/>
              </a:rPr>
            </a:br>
            <a:endParaRPr lang="de-DE" sz="2000" b="1" dirty="0" smtClean="0"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dirty="0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9" name="Grafik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22294" y="1818758"/>
            <a:ext cx="5917908" cy="254517"/>
          </a:xfrm>
          <a:prstGeom prst="rect">
            <a:avLst/>
          </a:prstGeom>
          <a:noFill/>
          <a:ln/>
          <a:effectLst/>
        </p:spPr>
      </p:pic>
      <p:pic>
        <p:nvPicPr>
          <p:cNvPr id="12" name="Grafik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47488" y="3051175"/>
            <a:ext cx="6809508" cy="254575"/>
          </a:xfrm>
          <a:prstGeom prst="rect">
            <a:avLst/>
          </a:prstGeom>
          <a:noFill/>
          <a:ln/>
          <a:effectLst/>
        </p:spPr>
      </p:pic>
      <p:pic>
        <p:nvPicPr>
          <p:cNvPr id="17" name="Grafik 16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47488" y="4251325"/>
            <a:ext cx="6830984" cy="254466"/>
          </a:xfrm>
          <a:prstGeom prst="rect">
            <a:avLst/>
          </a:prstGeom>
          <a:noFill/>
          <a:ln/>
          <a:effectLst/>
        </p:spPr>
      </p:pic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Grafik 18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47488" y="4851400"/>
            <a:ext cx="4190016" cy="2544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err="1" smtClean="0"/>
              <a:t>Augmented</a:t>
            </a:r>
            <a:r>
              <a:rPr lang="de-DE" sz="4000" dirty="0" smtClean="0"/>
              <a:t> Revelation </a:t>
            </a:r>
            <a:r>
              <a:rPr lang="de-DE" sz="4000" dirty="0" err="1" smtClean="0"/>
              <a:t>Principle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609726" y="1038225"/>
            <a:ext cx="736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Augmented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Revelation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Principle</a:t>
            </a:r>
            <a:r>
              <a:rPr lang="de-DE" b="1" dirty="0" smtClean="0">
                <a:latin typeface="+mn-lt"/>
              </a:rPr>
              <a:t>:</a:t>
            </a:r>
          </a:p>
          <a:p>
            <a:r>
              <a:rPr lang="de-DE" dirty="0" smtClean="0">
                <a:latin typeface="+mn-lt"/>
              </a:rPr>
              <a:t>[</a:t>
            </a:r>
            <a:r>
              <a:rPr lang="de-DE" dirty="0" err="1" smtClean="0">
                <a:latin typeface="+mn-lt"/>
              </a:rPr>
              <a:t>Mookherjee</a:t>
            </a:r>
            <a:r>
              <a:rPr lang="de-DE" dirty="0" smtClean="0">
                <a:latin typeface="+mn-lt"/>
              </a:rPr>
              <a:t>, Reichelstein 1990]</a:t>
            </a:r>
            <a:endParaRPr lang="de-DE" b="1" dirty="0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19" name="Grafik 1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575414" y="4835433"/>
            <a:ext cx="7094956" cy="1475445"/>
          </a:xfrm>
          <a:prstGeom prst="rect">
            <a:avLst/>
          </a:prstGeom>
          <a:solidFill>
            <a:srgbClr val="E7DEC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2" name="Textfeld 11"/>
          <p:cNvSpPr txBox="1"/>
          <p:nvPr/>
        </p:nvSpPr>
        <p:spPr>
          <a:xfrm>
            <a:off x="1704976" y="3609975"/>
            <a:ext cx="736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Augmented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Revelation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Principle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for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Dominant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Strategies</a:t>
            </a:r>
            <a:r>
              <a:rPr lang="de-DE" b="1" dirty="0" smtClean="0">
                <a:latin typeface="+mn-lt"/>
              </a:rPr>
              <a:t>:</a:t>
            </a:r>
          </a:p>
          <a:p>
            <a:r>
              <a:rPr lang="de-DE" dirty="0" smtClean="0">
                <a:latin typeface="+mn-lt"/>
              </a:rPr>
              <a:t>[</a:t>
            </a:r>
            <a:r>
              <a:rPr lang="de-DE" dirty="0" err="1" smtClean="0">
                <a:latin typeface="+mn-lt"/>
              </a:rPr>
              <a:t>this</a:t>
            </a:r>
            <a:r>
              <a:rPr lang="de-DE" dirty="0" smtClean="0">
                <a:latin typeface="+mn-lt"/>
              </a:rPr>
              <a:t> </a:t>
            </a:r>
            <a:r>
              <a:rPr lang="de-DE" dirty="0" err="1" smtClean="0">
                <a:latin typeface="+mn-lt"/>
              </a:rPr>
              <a:t>paper</a:t>
            </a:r>
            <a:r>
              <a:rPr lang="de-DE" dirty="0" smtClean="0">
                <a:latin typeface="+mn-lt"/>
              </a:rPr>
              <a:t>]</a:t>
            </a:r>
            <a:endParaRPr lang="de-DE" b="1" dirty="0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11" name="Grafik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575414" y="1939831"/>
            <a:ext cx="7094847" cy="1475422"/>
          </a:xfrm>
          <a:prstGeom prst="rect">
            <a:avLst/>
          </a:prstGeom>
          <a:solidFill>
            <a:srgbClr val="E7DEC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General </a:t>
            </a:r>
            <a:r>
              <a:rPr lang="de-DE" sz="4000" dirty="0" err="1" smtClean="0"/>
              <a:t>Idea</a:t>
            </a:r>
            <a:r>
              <a:rPr lang="de-DE" sz="4000" dirty="0" smtClean="0"/>
              <a:t> (I)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66876" y="1762125"/>
            <a:ext cx="7362825" cy="326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E3192"/>
                </a:solidFill>
                <a:latin typeface="+mn-lt"/>
              </a:rPr>
              <a:t>To obtain an augmented revelation mechanism</a:t>
            </a:r>
            <a:r>
              <a:rPr lang="de-DE" b="1" dirty="0" smtClean="0">
                <a:latin typeface="+mn-lt"/>
              </a:rPr>
              <a:t>: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endParaRPr lang="de-DE" sz="2000" dirty="0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" name="Grafik 1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923636" y="2193925"/>
            <a:ext cx="6020623" cy="559385"/>
          </a:xfrm>
          <a:prstGeom prst="rect">
            <a:avLst/>
          </a:prstGeom>
          <a:noFill/>
          <a:ln/>
          <a:effectLst/>
        </p:spPr>
      </p:pic>
      <p:pic>
        <p:nvPicPr>
          <p:cNvPr id="11" name="Grafik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64820" y="3108325"/>
            <a:ext cx="6349403" cy="254463"/>
          </a:xfrm>
          <a:prstGeom prst="rect">
            <a:avLst/>
          </a:prstGeom>
          <a:noFill/>
          <a:ln/>
          <a:effectLst/>
        </p:spPr>
      </p:pic>
      <p:grpSp>
        <p:nvGrpSpPr>
          <p:cNvPr id="18" name="Gruppieren 17"/>
          <p:cNvGrpSpPr/>
          <p:nvPr/>
        </p:nvGrpSpPr>
        <p:grpSpPr>
          <a:xfrm>
            <a:off x="3324225" y="2895600"/>
            <a:ext cx="1581150" cy="657225"/>
            <a:chOff x="3324225" y="2895600"/>
            <a:chExt cx="1581150" cy="657225"/>
          </a:xfrm>
        </p:grpSpPr>
        <p:cxnSp>
          <p:nvCxnSpPr>
            <p:cNvPr id="14" name="Gerade Verbindung 13"/>
            <p:cNvCxnSpPr/>
            <p:nvPr/>
          </p:nvCxnSpPr>
          <p:spPr>
            <a:xfrm>
              <a:off x="3324225" y="2952750"/>
              <a:ext cx="1581150" cy="5619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flipV="1">
              <a:off x="3429000" y="2895600"/>
              <a:ext cx="1323975" cy="6572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Grafik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333746" y="3708400"/>
            <a:ext cx="2743206" cy="278892"/>
          </a:xfrm>
          <a:prstGeom prst="rect">
            <a:avLst/>
          </a:prstGeom>
        </p:spPr>
      </p:pic>
      <p:grpSp>
        <p:nvGrpSpPr>
          <p:cNvPr id="20" name="Gruppieren 19"/>
          <p:cNvGrpSpPr/>
          <p:nvPr/>
        </p:nvGrpSpPr>
        <p:grpSpPr bwMode="auto">
          <a:xfrm>
            <a:off x="1466850" y="4307185"/>
            <a:ext cx="8051941" cy="1937908"/>
            <a:chOff x="1466851" y="4307185"/>
            <a:chExt cx="8051941" cy="1937908"/>
          </a:xfrm>
        </p:grpSpPr>
        <p:sp>
          <p:nvSpPr>
            <p:cNvPr id="23" name="Textfeld 22"/>
            <p:cNvSpPr txBox="1"/>
            <p:nvPr/>
          </p:nvSpPr>
          <p:spPr bwMode="auto">
            <a:xfrm>
              <a:off x="1466851" y="4307185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  <p:pic>
          <p:nvPicPr>
            <p:cNvPr id="25" name="Grafik 2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tretch>
              <a:fillRect/>
            </a:stretch>
          </p:blipFill>
          <p:spPr bwMode="auto">
            <a:xfrm>
              <a:off x="1481433" y="4746625"/>
              <a:ext cx="8037359" cy="844745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17" name="Grafik 1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1810939" y="5965825"/>
              <a:ext cx="7274717" cy="27926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6" name="Rechteckige Legende 15"/>
          <p:cNvSpPr/>
          <p:nvPr/>
        </p:nvSpPr>
        <p:spPr>
          <a:xfrm>
            <a:off x="6419850" y="3705225"/>
            <a:ext cx="3276600" cy="352425"/>
          </a:xfrm>
          <a:prstGeom prst="wedgeRectCallout">
            <a:avLst>
              <a:gd name="adj1" fmla="val -61375"/>
              <a:gd name="adj2" fmla="val -25000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ysClr val="windowText" lastClr="000000"/>
                </a:solidFill>
              </a:rPr>
              <a:t>see</a:t>
            </a:r>
            <a:r>
              <a:rPr lang="de-DE" sz="1800" dirty="0" smtClean="0">
                <a:solidFill>
                  <a:sysClr val="windowText" lastClr="000000"/>
                </a:solidFill>
              </a:rPr>
              <a:t> </a:t>
            </a:r>
            <a:r>
              <a:rPr lang="de-DE" sz="1800" dirty="0" err="1" smtClean="0">
                <a:solidFill>
                  <a:sysClr val="windowText" lastClr="000000"/>
                </a:solidFill>
              </a:rPr>
              <a:t>definition</a:t>
            </a:r>
            <a:r>
              <a:rPr lang="de-DE" sz="1800" dirty="0" smtClean="0">
                <a:solidFill>
                  <a:sysClr val="windowText" lastClr="000000"/>
                </a:solidFill>
              </a:rPr>
              <a:t> </a:t>
            </a:r>
            <a:r>
              <a:rPr lang="de-DE" sz="1800" dirty="0" err="1" smtClean="0">
                <a:solidFill>
                  <a:sysClr val="windowText" lastClr="000000"/>
                </a:solidFill>
              </a:rPr>
              <a:t>to</a:t>
            </a:r>
            <a:r>
              <a:rPr lang="de-DE" sz="1800" dirty="0" smtClean="0">
                <a:solidFill>
                  <a:sysClr val="windowText" lastClr="000000"/>
                </a:solidFill>
              </a:rPr>
              <a:t> </a:t>
            </a:r>
            <a:r>
              <a:rPr lang="de-DE" sz="1800" dirty="0" err="1" smtClean="0">
                <a:solidFill>
                  <a:sysClr val="windowText" lastClr="000000"/>
                </a:solidFill>
              </a:rPr>
              <a:t>follow</a:t>
            </a:r>
            <a:r>
              <a:rPr lang="de-DE" sz="1800" dirty="0" smtClean="0">
                <a:solidFill>
                  <a:sysClr val="windowText" lastClr="000000"/>
                </a:solidFill>
              </a:rPr>
              <a:t> </a:t>
            </a:r>
            <a:r>
              <a:rPr lang="de-DE" sz="1800" dirty="0" err="1" smtClean="0">
                <a:solidFill>
                  <a:sysClr val="windowText" lastClr="000000"/>
                </a:solidFill>
              </a:rPr>
              <a:t>soon</a:t>
            </a:r>
            <a:endParaRPr lang="de-DE" sz="18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bgerundetes Rechteck 44"/>
          <p:cNvSpPr/>
          <p:nvPr/>
        </p:nvSpPr>
        <p:spPr bwMode="auto">
          <a:xfrm>
            <a:off x="1095456" y="2311400"/>
            <a:ext cx="381000" cy="4476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Abgerundetes Rechteck 35"/>
          <p:cNvSpPr/>
          <p:nvPr/>
        </p:nvSpPr>
        <p:spPr>
          <a:xfrm>
            <a:off x="5619750" y="2809875"/>
            <a:ext cx="4143375" cy="226695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2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err="1" smtClean="0"/>
              <a:t>Selective</a:t>
            </a:r>
            <a:r>
              <a:rPr lang="de-DE" sz="4000" dirty="0" smtClean="0"/>
              <a:t> Elimination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381499" y="4705350"/>
            <a:ext cx="1038225" cy="923925"/>
          </a:xfrm>
          <a:prstGeom prst="ellipse">
            <a:avLst/>
          </a:prstGeom>
          <a:solidFill>
            <a:srgbClr val="F0F0F0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3648075" y="4869896"/>
            <a:ext cx="628650" cy="76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4543425" y="6048375"/>
            <a:ext cx="1000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agent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i="1" dirty="0" smtClean="0">
                <a:latin typeface="Arial" pitchFamily="34" charset="0"/>
                <a:cs typeface="Arial" pitchFamily="34" charset="0"/>
              </a:rPr>
              <a:t>i</a:t>
            </a:r>
            <a:endParaRPr lang="de-DE" sz="2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867275" y="4867275"/>
            <a:ext cx="85725" cy="95250"/>
          </a:xfrm>
          <a:prstGeom prst="ellipse">
            <a:avLst/>
          </a:prstGeom>
          <a:solidFill>
            <a:srgbClr val="0E3192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639174" y="3622121"/>
            <a:ext cx="581025" cy="76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Ellipse 16"/>
          <p:cNvSpPr/>
          <p:nvPr/>
        </p:nvSpPr>
        <p:spPr>
          <a:xfrm>
            <a:off x="7410449" y="3371850"/>
            <a:ext cx="1038225" cy="923925"/>
          </a:xfrm>
          <a:prstGeom prst="ellipse">
            <a:avLst/>
          </a:prstGeom>
          <a:solidFill>
            <a:srgbClr val="F0F0F0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257924" y="5200650"/>
            <a:ext cx="1038225" cy="923925"/>
          </a:xfrm>
          <a:prstGeom prst="ellipse">
            <a:avLst/>
          </a:prstGeom>
          <a:solidFill>
            <a:srgbClr val="F0F0F0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6257924" y="2876550"/>
            <a:ext cx="1038225" cy="923925"/>
          </a:xfrm>
          <a:prstGeom prst="ellipse">
            <a:avLst/>
          </a:prstGeom>
          <a:solidFill>
            <a:srgbClr val="F0F0F0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81874" y="2492375"/>
            <a:ext cx="581025" cy="76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391399" y="5317571"/>
            <a:ext cx="581025" cy="76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Grafik 4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1053090" y="1069975"/>
            <a:ext cx="5168965" cy="304056"/>
          </a:xfrm>
          <a:prstGeom prst="rect">
            <a:avLst/>
          </a:prstGeom>
          <a:noFill/>
          <a:ln/>
          <a:effectLst/>
        </p:spPr>
      </p:pic>
      <p:pic>
        <p:nvPicPr>
          <p:cNvPr id="54" name="Grafik 5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/>
          <a:stretch>
            <a:fillRect/>
          </a:stretch>
        </p:blipFill>
        <p:spPr bwMode="auto">
          <a:xfrm>
            <a:off x="5550586" y="1346200"/>
            <a:ext cx="4195970" cy="305161"/>
          </a:xfrm>
          <a:prstGeom prst="rect">
            <a:avLst/>
          </a:prstGeom>
          <a:noFill/>
          <a:ln/>
          <a:effectLst/>
        </p:spPr>
      </p:pic>
      <p:pic>
        <p:nvPicPr>
          <p:cNvPr id="29" name="Grafik 2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6649363" y="5337175"/>
            <a:ext cx="379173" cy="299682"/>
          </a:xfrm>
          <a:prstGeom prst="rect">
            <a:avLst/>
          </a:prstGeom>
          <a:noFill/>
          <a:ln/>
          <a:effectLst/>
        </p:spPr>
      </p:pic>
      <p:sp>
        <p:nvSpPr>
          <p:cNvPr id="30" name="Ellipse 29"/>
          <p:cNvSpPr/>
          <p:nvPr/>
        </p:nvSpPr>
        <p:spPr>
          <a:xfrm>
            <a:off x="7381875" y="4400550"/>
            <a:ext cx="76200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/>
        </p:nvSpPr>
        <p:spPr>
          <a:xfrm>
            <a:off x="7334250" y="4572000"/>
            <a:ext cx="76200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7277100" y="4752975"/>
            <a:ext cx="76200" cy="85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9" name="Grafik 5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 bwMode="auto">
          <a:xfrm>
            <a:off x="1068505" y="1924437"/>
            <a:ext cx="5688526" cy="234563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57" name="Grafik 56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83506" y="2339975"/>
            <a:ext cx="1385837" cy="307963"/>
          </a:xfrm>
          <a:prstGeom prst="rect">
            <a:avLst/>
          </a:prstGeom>
          <a:noFill/>
          <a:ln/>
          <a:effectLst/>
        </p:spPr>
      </p:pic>
      <p:grpSp>
        <p:nvGrpSpPr>
          <p:cNvPr id="62" name="Gruppieren 61"/>
          <p:cNvGrpSpPr/>
          <p:nvPr/>
        </p:nvGrpSpPr>
        <p:grpSpPr bwMode="auto">
          <a:xfrm>
            <a:off x="2615906" y="2343150"/>
            <a:ext cx="3245592" cy="358775"/>
            <a:chOff x="2615906" y="2343150"/>
            <a:chExt cx="3245592" cy="358775"/>
          </a:xfrm>
        </p:grpSpPr>
        <p:sp>
          <p:nvSpPr>
            <p:cNvPr id="48" name="Ellipse 47"/>
            <p:cNvSpPr/>
            <p:nvPr/>
          </p:nvSpPr>
          <p:spPr bwMode="auto">
            <a:xfrm>
              <a:off x="4105355" y="2368550"/>
              <a:ext cx="342900" cy="333375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0" name="Grafik 59" descr="TP_tmp.emf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15906" y="2343150"/>
              <a:ext cx="3245592" cy="30432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6" name="Gruppieren 75"/>
          <p:cNvGrpSpPr/>
          <p:nvPr/>
        </p:nvGrpSpPr>
        <p:grpSpPr>
          <a:xfrm>
            <a:off x="6686550" y="3009900"/>
            <a:ext cx="446401" cy="326066"/>
            <a:chOff x="6686550" y="3009900"/>
            <a:chExt cx="446401" cy="326066"/>
          </a:xfrm>
        </p:grpSpPr>
        <p:sp>
          <p:nvSpPr>
            <p:cNvPr id="37" name="Ellipse 36"/>
            <p:cNvSpPr/>
            <p:nvPr/>
          </p:nvSpPr>
          <p:spPr>
            <a:xfrm>
              <a:off x="6686550" y="3009900"/>
              <a:ext cx="85725" cy="95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Grafik 52" descr="TP_tmp.emf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6868797" y="3051175"/>
              <a:ext cx="264154" cy="28479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7" name="Gruppieren 76"/>
          <p:cNvGrpSpPr/>
          <p:nvPr/>
        </p:nvGrpSpPr>
        <p:grpSpPr>
          <a:xfrm>
            <a:off x="7886700" y="3508375"/>
            <a:ext cx="408301" cy="284791"/>
            <a:chOff x="7886700" y="3508375"/>
            <a:chExt cx="408301" cy="284791"/>
          </a:xfrm>
        </p:grpSpPr>
        <p:sp>
          <p:nvSpPr>
            <p:cNvPr id="38" name="Ellipse 37"/>
            <p:cNvSpPr/>
            <p:nvPr/>
          </p:nvSpPr>
          <p:spPr>
            <a:xfrm>
              <a:off x="7886700" y="3552825"/>
              <a:ext cx="85725" cy="9525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Grafik 51" descr="TP_tmp.emf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8030847" y="3508375"/>
              <a:ext cx="264154" cy="28479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42" name="Grafik 41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/>
          <a:stretch>
            <a:fillRect/>
          </a:stretch>
        </p:blipFill>
        <p:spPr bwMode="auto">
          <a:xfrm>
            <a:off x="1171179" y="3060700"/>
            <a:ext cx="1258092" cy="200872"/>
          </a:xfrm>
          <a:prstGeom prst="rect">
            <a:avLst/>
          </a:prstGeom>
          <a:noFill/>
          <a:ln/>
          <a:effectLst/>
        </p:spPr>
      </p:pic>
      <p:pic>
        <p:nvPicPr>
          <p:cNvPr id="63" name="Grafik 62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/>
          <a:stretch>
            <a:fillRect/>
          </a:stretch>
        </p:blipFill>
        <p:spPr bwMode="auto">
          <a:xfrm>
            <a:off x="1789528" y="4375150"/>
            <a:ext cx="3050343" cy="279106"/>
          </a:xfrm>
          <a:prstGeom prst="rect">
            <a:avLst/>
          </a:prstGeom>
          <a:noFill/>
          <a:ln/>
          <a:effectLst/>
        </p:spPr>
      </p:pic>
      <p:grpSp>
        <p:nvGrpSpPr>
          <p:cNvPr id="49" name="Gruppieren 48"/>
          <p:cNvGrpSpPr/>
          <p:nvPr/>
        </p:nvGrpSpPr>
        <p:grpSpPr bwMode="auto">
          <a:xfrm>
            <a:off x="1624693" y="3362685"/>
            <a:ext cx="3340261" cy="906325"/>
            <a:chOff x="1612107" y="3362685"/>
            <a:chExt cx="3340261" cy="906325"/>
          </a:xfrm>
        </p:grpSpPr>
        <p:pic>
          <p:nvPicPr>
            <p:cNvPr id="46" name="Grafik 45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 cstate="print"/>
            <a:stretch>
              <a:fillRect/>
            </a:stretch>
          </p:blipFill>
          <p:spPr bwMode="auto">
            <a:xfrm>
              <a:off x="1780230" y="3362685"/>
              <a:ext cx="3172138" cy="906325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0" name="Ellipse 69"/>
            <p:cNvSpPr/>
            <p:nvPr/>
          </p:nvSpPr>
          <p:spPr bwMode="auto">
            <a:xfrm>
              <a:off x="1612107" y="3524249"/>
              <a:ext cx="76200" cy="6667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1" name="Ellipse 70"/>
          <p:cNvSpPr/>
          <p:nvPr/>
        </p:nvSpPr>
        <p:spPr>
          <a:xfrm>
            <a:off x="1638300" y="4486274"/>
            <a:ext cx="76200" cy="66675"/>
          </a:xfrm>
          <a:prstGeom prst="ellipse">
            <a:avLst/>
          </a:prstGeom>
          <a:solidFill>
            <a:srgbClr val="0E3192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7" name="Grafik 46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4470398" y="5715000"/>
            <a:ext cx="838202" cy="254508"/>
          </a:xfrm>
          <a:prstGeom prst="rect">
            <a:avLst/>
          </a:prstGeom>
        </p:spPr>
      </p:pic>
      <p:pic>
        <p:nvPicPr>
          <p:cNvPr id="55" name="Grafik 54" descr="TP_tmp.emf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/>
          <a:stretch>
            <a:fillRect/>
          </a:stretch>
        </p:blipFill>
        <p:spPr bwMode="auto">
          <a:xfrm>
            <a:off x="6515847" y="3403600"/>
            <a:ext cx="252504" cy="252504"/>
          </a:xfrm>
          <a:prstGeom prst="rect">
            <a:avLst/>
          </a:prstGeom>
          <a:noFill/>
          <a:ln/>
          <a:effectLst/>
        </p:spPr>
      </p:pic>
      <p:pic>
        <p:nvPicPr>
          <p:cNvPr id="58" name="Grafik 57" descr="TP_tmp.emf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/>
          <a:stretch>
            <a:fillRect/>
          </a:stretch>
        </p:blipFill>
        <p:spPr bwMode="auto">
          <a:xfrm>
            <a:off x="7785595" y="3911600"/>
            <a:ext cx="253008" cy="25300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6" grpId="0" animBg="1"/>
      <p:bldP spid="15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5343525" y="2657475"/>
            <a:ext cx="1485900" cy="400050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3381375" y="2638425"/>
            <a:ext cx="1419225" cy="400050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err="1" smtClean="0"/>
              <a:t>Selective</a:t>
            </a:r>
            <a:r>
              <a:rPr lang="de-DE" sz="4000" dirty="0" smtClean="0"/>
              <a:t> Elimination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59" name="Grafik 5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058980" y="1048137"/>
            <a:ext cx="5688526" cy="234563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grpSp>
        <p:nvGrpSpPr>
          <p:cNvPr id="20" name="Gruppieren 19"/>
          <p:cNvGrpSpPr/>
          <p:nvPr/>
        </p:nvGrpSpPr>
        <p:grpSpPr bwMode="auto">
          <a:xfrm>
            <a:off x="1089073" y="1406525"/>
            <a:ext cx="4766043" cy="447675"/>
            <a:chOff x="1076268" y="1406525"/>
            <a:chExt cx="4766043" cy="447675"/>
          </a:xfrm>
        </p:grpSpPr>
        <p:sp>
          <p:nvSpPr>
            <p:cNvPr id="48" name="Ellipse 47"/>
            <p:cNvSpPr/>
            <p:nvPr/>
          </p:nvSpPr>
          <p:spPr bwMode="auto">
            <a:xfrm>
              <a:off x="4086167" y="1463675"/>
              <a:ext cx="342900" cy="333375"/>
            </a:xfrm>
            <a:prstGeom prst="ellipse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Abgerundetes Rechteck 44"/>
            <p:cNvSpPr/>
            <p:nvPr/>
          </p:nvSpPr>
          <p:spPr bwMode="auto">
            <a:xfrm>
              <a:off x="1076268" y="1406525"/>
              <a:ext cx="381000" cy="44767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62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64319" y="1435100"/>
              <a:ext cx="1385835" cy="30796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8" name="Grafik 1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596719" y="1438275"/>
              <a:ext cx="3245592" cy="304321"/>
            </a:xfrm>
            <a:prstGeom prst="rect">
              <a:avLst/>
            </a:prstGeom>
            <a:noFill/>
            <a:ln/>
            <a:effectLst/>
          </p:spPr>
        </p:pic>
      </p:grpSp>
      <p:pic>
        <p:nvPicPr>
          <p:cNvPr id="21" name="Grafik 2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07988" y="2374900"/>
            <a:ext cx="8775798" cy="3994133"/>
          </a:xfrm>
          <a:prstGeom prst="rect">
            <a:avLst/>
          </a:prstGeom>
          <a:noFill/>
          <a:ln/>
          <a:effectLst/>
        </p:spPr>
      </p:pic>
      <p:pic>
        <p:nvPicPr>
          <p:cNvPr id="23" name="Grafik 2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6829028" y="1450354"/>
            <a:ext cx="1258092" cy="20087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Bad Pairs </a:t>
            </a:r>
            <a:r>
              <a:rPr lang="de-DE" dirty="0" err="1" smtClean="0"/>
              <a:t>and</a:t>
            </a:r>
            <a:r>
              <a:rPr lang="de-DE" dirty="0" smtClean="0"/>
              <a:t> Elimination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 bwMode="auto">
          <a:xfrm>
            <a:off x="1457795" y="1047179"/>
            <a:ext cx="8089096" cy="1937889"/>
            <a:chOff x="1457796" y="1047179"/>
            <a:chExt cx="8089096" cy="1937889"/>
          </a:xfrm>
        </p:grpSpPr>
        <p:sp>
          <p:nvSpPr>
            <p:cNvPr id="6" name="Textfeld 5"/>
            <p:cNvSpPr txBox="1"/>
            <p:nvPr/>
          </p:nvSpPr>
          <p:spPr bwMode="auto">
            <a:xfrm>
              <a:off x="1469083" y="1047179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  <p:pic>
          <p:nvPicPr>
            <p:cNvPr id="15" name="Grafik 1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1457796" y="1486619"/>
              <a:ext cx="8089096" cy="844694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18" name="Grafik 1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tretch>
              <a:fillRect/>
            </a:stretch>
          </p:blipFill>
          <p:spPr bwMode="auto">
            <a:xfrm>
              <a:off x="1763040" y="2705817"/>
              <a:ext cx="7374977" cy="27925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0" name="Gruppieren 9"/>
          <p:cNvGrpSpPr/>
          <p:nvPr/>
        </p:nvGrpSpPr>
        <p:grpSpPr>
          <a:xfrm>
            <a:off x="1535758" y="3171254"/>
            <a:ext cx="7362825" cy="1237243"/>
            <a:chOff x="1535758" y="3266504"/>
            <a:chExt cx="7362825" cy="1237243"/>
          </a:xfrm>
        </p:grpSpPr>
        <p:pic>
          <p:nvPicPr>
            <p:cNvPr id="21" name="Grafik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1541422" y="3915493"/>
              <a:ext cx="6988392" cy="588254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sp>
          <p:nvSpPr>
            <p:cNvPr id="19" name="Textfeld 18"/>
            <p:cNvSpPr txBox="1"/>
            <p:nvPr/>
          </p:nvSpPr>
          <p:spPr bwMode="auto">
            <a:xfrm>
              <a:off x="1535758" y="3266504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 bwMode="auto">
          <a:xfrm>
            <a:off x="1516241" y="4819079"/>
            <a:ext cx="7420908" cy="1212670"/>
            <a:chOff x="1487200" y="4819079"/>
            <a:chExt cx="7420908" cy="1212670"/>
          </a:xfrm>
        </p:grpSpPr>
        <p:pic>
          <p:nvPicPr>
            <p:cNvPr id="16" name="Grafik 15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/>
            <a:stretch>
              <a:fillRect/>
            </a:stretch>
          </p:blipFill>
          <p:spPr bwMode="auto">
            <a:xfrm>
              <a:off x="1487200" y="5468068"/>
              <a:ext cx="7115886" cy="563681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sp>
          <p:nvSpPr>
            <p:cNvPr id="14" name="Textfeld 13"/>
            <p:cNvSpPr txBox="1"/>
            <p:nvPr/>
          </p:nvSpPr>
          <p:spPr bwMode="auto">
            <a:xfrm>
              <a:off x="1545283" y="4819079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</p:grpSp>
      <p:sp>
        <p:nvSpPr>
          <p:cNvPr id="22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endParaRPr lang="de-DE" dirty="0"/>
          </a:p>
        </p:txBody>
      </p:sp>
      <p:pic>
        <p:nvPicPr>
          <p:cNvPr id="7" name="Grafik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686629" y="1749679"/>
            <a:ext cx="7269477" cy="818642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6" name="Textfeld 5"/>
          <p:cNvSpPr txBox="1"/>
          <p:nvPr/>
        </p:nvSpPr>
        <p:spPr bwMode="auto">
          <a:xfrm>
            <a:off x="1640533" y="1247775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SzPct val="150000"/>
            </a:pPr>
            <a:r>
              <a:rPr lang="de-DE" sz="2000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Theorem 2 (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selective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elimination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is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 </a:t>
            </a:r>
            <a:r>
              <a:rPr lang="de-DE" b="1" dirty="0" err="1" smtClean="0">
                <a:solidFill>
                  <a:srgbClr val="0E3192"/>
                </a:solidFill>
                <a:latin typeface="+mn-lt"/>
              </a:rPr>
              <a:t>necessary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)</a:t>
            </a:r>
            <a:r>
              <a:rPr lang="de-DE" b="1" dirty="0" smtClean="0">
                <a:latin typeface="+mn-lt"/>
              </a:rPr>
              <a:t>:</a:t>
            </a:r>
            <a:endParaRPr lang="de-DE" b="1" dirty="0">
              <a:solidFill>
                <a:srgbClr val="0E3192"/>
              </a:solidFill>
              <a:latin typeface="+mn-lt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686287" y="3257550"/>
            <a:ext cx="7422560" cy="1372706"/>
            <a:chOff x="1686287" y="3257550"/>
            <a:chExt cx="7422560" cy="1372706"/>
          </a:xfrm>
        </p:grpSpPr>
        <p:pic>
          <p:nvPicPr>
            <p:cNvPr id="10" name="Grafik 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1686287" y="3759453"/>
              <a:ext cx="7422560" cy="870803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sp>
          <p:nvSpPr>
            <p:cNvPr id="9" name="Textfeld 8"/>
            <p:cNvSpPr txBox="1"/>
            <p:nvPr/>
          </p:nvSpPr>
          <p:spPr bwMode="auto">
            <a:xfrm>
              <a:off x="1716733" y="3257550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Theorem 3 (</a:t>
              </a:r>
              <a:r>
                <a:rPr lang="de-DE" b="1" dirty="0" err="1" smtClean="0">
                  <a:solidFill>
                    <a:srgbClr val="0E3192"/>
                  </a:solidFill>
                  <a:latin typeface="+mn-lt"/>
                </a:rPr>
                <a:t>selective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 </a:t>
              </a:r>
              <a:r>
                <a:rPr lang="de-DE" b="1" dirty="0" err="1" smtClean="0">
                  <a:solidFill>
                    <a:srgbClr val="0E3192"/>
                  </a:solidFill>
                  <a:latin typeface="+mn-lt"/>
                </a:rPr>
                <a:t>elimination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 </a:t>
              </a:r>
              <a:r>
                <a:rPr lang="de-DE" b="1" dirty="0" err="1" smtClean="0">
                  <a:solidFill>
                    <a:srgbClr val="0E3192"/>
                  </a:solidFill>
                  <a:latin typeface="+mn-lt"/>
                </a:rPr>
                <a:t>is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 </a:t>
              </a:r>
              <a:r>
                <a:rPr lang="de-DE" b="1" dirty="0" err="1" smtClean="0">
                  <a:solidFill>
                    <a:srgbClr val="0E3192"/>
                  </a:solidFill>
                  <a:latin typeface="+mn-lt"/>
                </a:rPr>
                <a:t>sufficient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)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</p:grpSp>
      <p:sp>
        <p:nvSpPr>
          <p:cNvPr id="12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/>
          </a:p>
        </p:txBody>
      </p:sp>
      <p:pic>
        <p:nvPicPr>
          <p:cNvPr id="6" name="Grafik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22824" y="1193800"/>
            <a:ext cx="3936500" cy="278892"/>
          </a:xfrm>
          <a:prstGeom prst="rect">
            <a:avLst/>
          </a:prstGeom>
        </p:spPr>
      </p:pic>
      <p:sp>
        <p:nvSpPr>
          <p:cNvPr id="7" name="Pfeil nach unten 6"/>
          <p:cNvSpPr/>
          <p:nvPr/>
        </p:nvSpPr>
        <p:spPr>
          <a:xfrm>
            <a:off x="3952875" y="1533525"/>
            <a:ext cx="552450" cy="742950"/>
          </a:xfrm>
          <a:prstGeom prst="downArrow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81393" y="2336800"/>
            <a:ext cx="5943612" cy="864110"/>
          </a:xfrm>
          <a:prstGeom prst="rect">
            <a:avLst/>
          </a:prstGeom>
        </p:spPr>
      </p:pic>
      <p:sp>
        <p:nvSpPr>
          <p:cNvPr id="10" name="Pfeil nach unten 9"/>
          <p:cNvSpPr/>
          <p:nvPr/>
        </p:nvSpPr>
        <p:spPr>
          <a:xfrm>
            <a:off x="4000500" y="3327400"/>
            <a:ext cx="552450" cy="742950"/>
          </a:xfrm>
          <a:prstGeom prst="downArrow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3610455" y="4260850"/>
            <a:ext cx="4037635" cy="559175"/>
          </a:xfrm>
          <a:prstGeom prst="rect">
            <a:avLst/>
          </a:prstGeom>
          <a:noFill/>
          <a:ln/>
          <a:effectLst/>
        </p:spPr>
      </p:pic>
      <p:sp>
        <p:nvSpPr>
          <p:cNvPr id="18" name="Pfeil nach unten 17"/>
          <p:cNvSpPr/>
          <p:nvPr/>
        </p:nvSpPr>
        <p:spPr>
          <a:xfrm>
            <a:off x="4057650" y="4937125"/>
            <a:ext cx="552450" cy="742950"/>
          </a:xfrm>
          <a:prstGeom prst="downArrow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2409824" y="2159000"/>
            <a:ext cx="1009651" cy="1412935"/>
            <a:chOff x="2409824" y="2159000"/>
            <a:chExt cx="1009651" cy="1412935"/>
          </a:xfrm>
        </p:grpSpPr>
        <p:pic>
          <p:nvPicPr>
            <p:cNvPr id="1026" name="Picture 2" descr="C:\Dokumente und Einstellungen\krumke\Lokale Einstellungen\Temporary Internet Files\Content.IE5\6FWZPEE1\MM900323765[1]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486025" y="2159000"/>
              <a:ext cx="933450" cy="1009650"/>
            </a:xfrm>
            <a:prstGeom prst="rect">
              <a:avLst/>
            </a:prstGeom>
            <a:noFill/>
          </p:spPr>
        </p:pic>
        <p:sp>
          <p:nvSpPr>
            <p:cNvPr id="19" name="Textfeld 18"/>
            <p:cNvSpPr txBox="1"/>
            <p:nvPr/>
          </p:nvSpPr>
          <p:spPr>
            <a:xfrm>
              <a:off x="2409824" y="3171825"/>
              <a:ext cx="942975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dirty="0" err="1" smtClean="0">
                  <a:latin typeface="Arial" pitchFamily="34" charset="0"/>
                  <a:cs typeface="Arial" pitchFamily="34" charset="0"/>
                </a:rPr>
                <a:t>guess</a:t>
              </a:r>
              <a:endParaRPr lang="de-DE" sz="2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2524124" y="3959225"/>
            <a:ext cx="1009651" cy="1441510"/>
            <a:chOff x="2524124" y="3959225"/>
            <a:chExt cx="1009651" cy="1441510"/>
          </a:xfrm>
        </p:grpSpPr>
        <p:pic>
          <p:nvPicPr>
            <p:cNvPr id="17" name="Picture 2" descr="C:\Dokumente und Einstellungen\krumke\Lokale Einstellungen\Temporary Internet Files\Content.IE5\6FWZPEE1\MM900323765[1].gif"/>
            <p:cNvPicPr>
              <a:picLocks noChangeAspect="1" noChangeArrowheads="1" noCrop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600325" y="3959225"/>
              <a:ext cx="933450" cy="1009650"/>
            </a:xfrm>
            <a:prstGeom prst="rect">
              <a:avLst/>
            </a:prstGeom>
            <a:noFill/>
          </p:spPr>
        </p:pic>
        <p:sp>
          <p:nvSpPr>
            <p:cNvPr id="20" name="Textfeld 19"/>
            <p:cNvSpPr txBox="1"/>
            <p:nvPr/>
          </p:nvSpPr>
          <p:spPr>
            <a:xfrm>
              <a:off x="2524124" y="5000625"/>
              <a:ext cx="942975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dirty="0" err="1" smtClean="0">
                  <a:latin typeface="Arial" pitchFamily="34" charset="0"/>
                  <a:cs typeface="Arial" pitchFamily="34" charset="0"/>
                </a:rPr>
                <a:t>guess</a:t>
              </a:r>
              <a:endParaRPr lang="de-DE" sz="2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3962400" y="5762625"/>
            <a:ext cx="1752600" cy="819150"/>
            <a:chOff x="3962400" y="5762625"/>
            <a:chExt cx="1752600" cy="819150"/>
          </a:xfrm>
        </p:grpSpPr>
        <p:pic>
          <p:nvPicPr>
            <p:cNvPr id="1027" name="Picture 3" descr="C:\Dokumente und Einstellungen\krumke\Lokale Einstellungen\Temporary Internet Files\Content.IE5\LPQ2S48U\MM900323755[1]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962400" y="5762625"/>
              <a:ext cx="762000" cy="819150"/>
            </a:xfrm>
            <a:prstGeom prst="rect">
              <a:avLst/>
            </a:prstGeom>
            <a:noFill/>
          </p:spPr>
        </p:pic>
        <p:sp>
          <p:nvSpPr>
            <p:cNvPr id="22" name="Textfeld 21"/>
            <p:cNvSpPr txBox="1"/>
            <p:nvPr/>
          </p:nvSpPr>
          <p:spPr>
            <a:xfrm>
              <a:off x="4772025" y="5972175"/>
              <a:ext cx="942975" cy="461665"/>
            </a:xfrm>
            <a:prstGeom prst="rect">
              <a:avLst/>
            </a:prstGeom>
            <a:solidFill>
              <a:srgbClr val="9999FF"/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Arial" pitchFamily="34" charset="0"/>
                  <a:cs typeface="Arial" pitchFamily="34" charset="0"/>
                </a:rPr>
                <a:t>verify</a:t>
              </a:r>
              <a:endParaRPr lang="de-DE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4686299" y="1581150"/>
            <a:ext cx="4010025" cy="369332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latin typeface="Arial" pitchFamily="34" charset="0"/>
                <a:cs typeface="Arial" pitchFamily="34" charset="0"/>
              </a:rPr>
              <a:t>Theorem 3 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close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look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at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proof</a:t>
            </a:r>
            <a:endParaRPr lang="de-DE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867275" y="3486150"/>
            <a:ext cx="3743325" cy="369332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latin typeface="Arial" pitchFamily="34" charset="0"/>
                <a:cs typeface="Arial" pitchFamily="34" charset="0"/>
              </a:rPr>
              <a:t>Definition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selective</a:t>
            </a:r>
            <a:r>
              <a:rPr lang="de-DE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800" dirty="0" err="1" smtClean="0">
                <a:latin typeface="Arial" pitchFamily="34" charset="0"/>
                <a:cs typeface="Arial" pitchFamily="34" charset="0"/>
              </a:rPr>
              <a:t>elimination</a:t>
            </a:r>
            <a:endParaRPr lang="de-DE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8" grpId="0" animBg="1"/>
      <p:bldP spid="16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     The </a:t>
            </a:r>
            <a:r>
              <a:rPr lang="de-DE" sz="4000" dirty="0" err="1" smtClean="0"/>
              <a:t>Verification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676401" y="1323975"/>
            <a:ext cx="736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E3192"/>
                </a:solidFill>
                <a:latin typeface="+mn-lt"/>
              </a:rPr>
              <a:t>General Approach</a:t>
            </a:r>
            <a:r>
              <a:rPr lang="de-DE" b="1" dirty="0" smtClean="0">
                <a:latin typeface="+mn-lt"/>
              </a:rPr>
              <a:t>:</a:t>
            </a:r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  <a:p>
            <a:endParaRPr lang="de-DE" dirty="0" smtClean="0">
              <a:latin typeface="+mn-lt"/>
            </a:endParaRPr>
          </a:p>
        </p:txBody>
      </p:sp>
      <p:pic>
        <p:nvPicPr>
          <p:cNvPr id="11" name="Grafik 1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200275" y="1911350"/>
            <a:ext cx="6456599" cy="869239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" name="Grafik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47918" y="3127375"/>
            <a:ext cx="6706878" cy="685931"/>
          </a:xfrm>
          <a:prstGeom prst="rect">
            <a:avLst/>
          </a:prstGeom>
          <a:noFill/>
          <a:ln/>
          <a:effectLst/>
        </p:spPr>
      </p:pic>
      <p:sp>
        <p:nvSpPr>
          <p:cNvPr id="26" name="Textfeld 25"/>
          <p:cNvSpPr txBox="1"/>
          <p:nvPr/>
        </p:nvSpPr>
        <p:spPr>
          <a:xfrm>
            <a:off x="1676401" y="3895725"/>
            <a:ext cx="736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0E3192"/>
                </a:solidFill>
                <a:latin typeface="+mn-lt"/>
              </a:rPr>
              <a:t>Main Observation</a:t>
            </a:r>
            <a:r>
              <a:rPr lang="de-DE" b="1" dirty="0" smtClean="0">
                <a:latin typeface="+mn-lt"/>
              </a:rPr>
              <a:t>:</a:t>
            </a:r>
          </a:p>
          <a:p>
            <a:endParaRPr lang="de-DE" b="1" dirty="0" smtClean="0">
              <a:solidFill>
                <a:srgbClr val="0E3192"/>
              </a:solidFill>
              <a:latin typeface="+mn-lt"/>
            </a:endParaRPr>
          </a:p>
          <a:p>
            <a:endParaRPr lang="de-DE" b="1" dirty="0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13" name="Grafik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0275" y="4403725"/>
            <a:ext cx="3022373" cy="254531"/>
          </a:xfrm>
          <a:prstGeom prst="rect">
            <a:avLst/>
          </a:prstGeom>
          <a:noFill/>
          <a:ln/>
          <a:effectLst/>
        </p:spPr>
      </p:pic>
      <p:sp>
        <p:nvSpPr>
          <p:cNvPr id="10" name="Pfeil nach rechts 9"/>
          <p:cNvSpPr/>
          <p:nvPr/>
        </p:nvSpPr>
        <p:spPr>
          <a:xfrm>
            <a:off x="1793719" y="3067050"/>
            <a:ext cx="556155" cy="32384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mtClean="0"/>
              <a:t>Problem Definition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171700" y="1466850"/>
            <a:ext cx="752475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en-US" b="1" dirty="0" smtClean="0">
                <a:solidFill>
                  <a:srgbClr val="0E3192"/>
                </a:solidFill>
                <a:latin typeface="+mj-lt"/>
              </a:rPr>
              <a:t>Social choice setting with private information</a:t>
            </a:r>
            <a:r>
              <a:rPr lang="en-US" b="1" dirty="0" smtClean="0">
                <a:latin typeface="+mj-lt"/>
              </a:rPr>
              <a:t>: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</a:rPr>
              <a:t> </a:t>
            </a: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dirty="0" smtClean="0">
              <a:latin typeface="Tahoma" pitchFamily="34" charset="0"/>
            </a:endParaRPr>
          </a:p>
          <a:p>
            <a:pPr>
              <a:spcBef>
                <a:spcPct val="50000"/>
              </a:spcBef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dirty="0" smtClean="0">
                <a:latin typeface="Tahoma" pitchFamily="34" charset="0"/>
              </a:rPr>
              <a:t> </a:t>
            </a:r>
            <a:endParaRPr lang="en-US" sz="2000" dirty="0" smtClean="0">
              <a:latin typeface="Tahoma" pitchFamily="34" charset="0"/>
            </a:endParaRPr>
          </a:p>
          <a:p>
            <a:pPr>
              <a:spcBef>
                <a:spcPct val="50000"/>
              </a:spcBef>
            </a:pPr>
            <a:endParaRPr lang="de-DE" dirty="0">
              <a:latin typeface="Tahoma" pitchFamily="34" charset="0"/>
            </a:endParaRPr>
          </a:p>
        </p:txBody>
      </p:sp>
      <p:pic>
        <p:nvPicPr>
          <p:cNvPr id="4101" name="Grafik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927600" y="3175000"/>
            <a:ext cx="50800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Grafik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927600" y="3175000"/>
            <a:ext cx="50800" cy="5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Grafik 3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438728" y="2955925"/>
            <a:ext cx="7157535" cy="595943"/>
          </a:xfrm>
          <a:prstGeom prst="rect">
            <a:avLst/>
          </a:prstGeom>
          <a:noFill/>
          <a:ln/>
          <a:effectLst/>
        </p:spPr>
      </p:pic>
      <p:pic>
        <p:nvPicPr>
          <p:cNvPr id="19" name="Grafik 1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2438728" y="2508250"/>
            <a:ext cx="4028051" cy="255482"/>
          </a:xfrm>
          <a:prstGeom prst="rect">
            <a:avLst/>
          </a:prstGeom>
          <a:noFill/>
          <a:ln/>
          <a:effectLst/>
        </p:spPr>
      </p:pic>
      <p:pic>
        <p:nvPicPr>
          <p:cNvPr id="18" name="Grafik 17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438728" y="2003425"/>
            <a:ext cx="1683040" cy="255515"/>
          </a:xfrm>
          <a:prstGeom prst="rect">
            <a:avLst/>
          </a:prstGeom>
          <a:noFill/>
          <a:ln/>
          <a:effectLst/>
        </p:spPr>
      </p:pic>
      <p:pic>
        <p:nvPicPr>
          <p:cNvPr id="28" name="Grafik 27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438728" y="4327525"/>
            <a:ext cx="6232098" cy="562376"/>
          </a:xfrm>
          <a:prstGeom prst="rect">
            <a:avLst/>
          </a:prstGeom>
          <a:noFill/>
          <a:ln/>
          <a:effectLst/>
        </p:spPr>
      </p:pic>
      <p:sp>
        <p:nvSpPr>
          <p:cNvPr id="22" name="Fußzeilenplatzhalter 21"/>
          <p:cNvSpPr>
            <a:spLocks noGrp="1"/>
          </p:cNvSpPr>
          <p:nvPr>
            <p:ph type="ftr" sz="quarter" idx="12"/>
          </p:nvPr>
        </p:nvSpPr>
        <p:spPr>
          <a:xfrm>
            <a:off x="7372351" y="6381750"/>
            <a:ext cx="2533649" cy="476250"/>
          </a:xfrm>
        </p:spPr>
        <p:txBody>
          <a:bodyPr/>
          <a:lstStyle/>
          <a:p>
            <a:r>
              <a:rPr lang="en-US" sz="1000" dirty="0" smtClean="0"/>
              <a:t>Strong </a:t>
            </a:r>
            <a:r>
              <a:rPr lang="en-US" sz="1000" dirty="0" err="1" smtClean="0"/>
              <a:t>Implementability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24" name="Grafik 23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2438728" y="3870325"/>
            <a:ext cx="5885786" cy="255305"/>
          </a:xfrm>
          <a:prstGeom prst="rect">
            <a:avLst/>
          </a:prstGeom>
          <a:noFill/>
          <a:ln/>
          <a:effectLst/>
        </p:spPr>
      </p:pic>
      <p:pic>
        <p:nvPicPr>
          <p:cNvPr id="30" name="Grafik 29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2438728" y="5241925"/>
            <a:ext cx="3581408" cy="2545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     The Payment </a:t>
            </a:r>
            <a:r>
              <a:rPr lang="de-DE" sz="4000" dirty="0" err="1" smtClean="0"/>
              <a:t>Polyhedron</a:t>
            </a:r>
            <a:endParaRPr lang="en-US" sz="4000" dirty="0"/>
          </a:p>
        </p:txBody>
      </p:sp>
      <p:pic>
        <p:nvPicPr>
          <p:cNvPr id="9" name="Grafik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337321" y="1546225"/>
            <a:ext cx="5231355" cy="761922"/>
          </a:xfrm>
          <a:prstGeom prst="rect">
            <a:avLst/>
          </a:prstGeom>
          <a:noFill/>
          <a:ln/>
          <a:effectLst/>
        </p:spPr>
      </p:pic>
      <p:sp>
        <p:nvSpPr>
          <p:cNvPr id="11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     The Payment </a:t>
            </a:r>
            <a:r>
              <a:rPr lang="de-DE" sz="4000" dirty="0" err="1" smtClean="0"/>
              <a:t>Polyhedron</a:t>
            </a:r>
            <a:r>
              <a:rPr lang="de-DE" sz="4000" dirty="0" smtClean="0"/>
              <a:t> (I)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8" name="Grafik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09519" y="996950"/>
            <a:ext cx="7315659" cy="1626211"/>
          </a:xfrm>
          <a:prstGeom prst="rect">
            <a:avLst/>
          </a:prstGeom>
          <a:noFill/>
          <a:ln/>
          <a:effectLst/>
        </p:spPr>
      </p:pic>
      <p:pic>
        <p:nvPicPr>
          <p:cNvPr id="9" name="Grafik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17104" y="3175000"/>
            <a:ext cx="6471788" cy="1624800"/>
          </a:xfrm>
          <a:prstGeom prst="rect">
            <a:avLst/>
          </a:prstGeom>
          <a:noFill/>
          <a:ln/>
          <a:effectLst/>
        </p:spPr>
      </p:pic>
      <p:sp>
        <p:nvSpPr>
          <p:cNvPr id="10" name="Textfeld 9"/>
          <p:cNvSpPr txBox="1"/>
          <p:nvPr/>
        </p:nvSpPr>
        <p:spPr>
          <a:xfrm>
            <a:off x="1552575" y="5114925"/>
            <a:ext cx="7686675" cy="400110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Inequalities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encode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which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bids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are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dominant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bids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00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704850" y="3638549"/>
            <a:ext cx="1495425" cy="1190625"/>
          </a:xfrm>
          <a:prstGeom prst="wedgeRectCallout">
            <a:avLst>
              <a:gd name="adj1" fmla="val 175860"/>
              <a:gd name="adj2" fmla="val 830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Incentive</a:t>
            </a:r>
            <a:r>
              <a:rPr lang="de-DE" sz="1800" dirty="0" smtClean="0">
                <a:solidFill>
                  <a:schemeClr val="tx1"/>
                </a:solidFill>
              </a:rPr>
              <a:t> </a:t>
            </a:r>
            <a:r>
              <a:rPr lang="de-DE" sz="1800" dirty="0" err="1" smtClean="0">
                <a:solidFill>
                  <a:schemeClr val="tx1"/>
                </a:solidFill>
              </a:rPr>
              <a:t>compatibility</a:t>
            </a:r>
            <a:endParaRPr lang="de-DE" sz="1800" dirty="0" smtClean="0">
              <a:solidFill>
                <a:schemeClr val="tx1"/>
              </a:solidFill>
            </a:endParaRP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</a:rPr>
              <a:t>dominant </a:t>
            </a:r>
            <a:r>
              <a:rPr lang="de-DE" sz="1800" dirty="0" err="1" smtClean="0">
                <a:solidFill>
                  <a:schemeClr val="tx1"/>
                </a:solidFill>
              </a:rPr>
              <a:t>bids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     The Payment </a:t>
            </a:r>
            <a:r>
              <a:rPr lang="de-DE" sz="4000" dirty="0" err="1" smtClean="0"/>
              <a:t>Polyhedron</a:t>
            </a:r>
            <a:r>
              <a:rPr lang="de-DE" sz="4000" dirty="0" smtClean="0"/>
              <a:t> (II)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19200" y="6076950"/>
            <a:ext cx="7686675" cy="400110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Inequalities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encode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conditions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selective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elimination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1068505" y="1924437"/>
            <a:ext cx="5688526" cy="2729819"/>
            <a:chOff x="1068505" y="1924437"/>
            <a:chExt cx="5688526" cy="2729819"/>
          </a:xfrm>
        </p:grpSpPr>
        <p:pic>
          <p:nvPicPr>
            <p:cNvPr id="8" name="Grafik 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1068505" y="1924437"/>
              <a:ext cx="5688526" cy="234563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9" name="Grafik 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83506" y="2339975"/>
              <a:ext cx="1385837" cy="30796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3" name="Grafik 1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15906" y="2343150"/>
              <a:ext cx="3245592" cy="3043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5" name="Grafik 14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1171179" y="3060700"/>
              <a:ext cx="1258092" cy="20087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6" name="Grafik 1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1789528" y="4375150"/>
              <a:ext cx="3050343" cy="279106"/>
            </a:xfrm>
            <a:prstGeom prst="rect">
              <a:avLst/>
            </a:prstGeom>
            <a:noFill/>
            <a:ln/>
            <a:effectLst/>
          </p:spPr>
        </p:pic>
        <p:grpSp>
          <p:nvGrpSpPr>
            <p:cNvPr id="18" name="Gruppieren 17"/>
            <p:cNvGrpSpPr/>
            <p:nvPr/>
          </p:nvGrpSpPr>
          <p:grpSpPr bwMode="auto">
            <a:xfrm>
              <a:off x="1624693" y="3362685"/>
              <a:ext cx="3340261" cy="906325"/>
              <a:chOff x="1612107" y="3362685"/>
              <a:chExt cx="3340261" cy="906325"/>
            </a:xfrm>
          </p:grpSpPr>
          <p:pic>
            <p:nvPicPr>
              <p:cNvPr id="19" name="Grafik 18" descr="TP_tmp.emf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5" cstate="print"/>
              <a:stretch>
                <a:fillRect/>
              </a:stretch>
            </p:blipFill>
            <p:spPr bwMode="auto">
              <a:xfrm>
                <a:off x="1780230" y="3362685"/>
                <a:ext cx="3172138" cy="906325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21" name="Ellipse 20"/>
              <p:cNvSpPr/>
              <p:nvPr/>
            </p:nvSpPr>
            <p:spPr bwMode="auto">
              <a:xfrm>
                <a:off x="1612107" y="3524249"/>
                <a:ext cx="76200" cy="6667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23" name="Grafik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99053" y="4851400"/>
            <a:ext cx="3050343" cy="279106"/>
          </a:xfrm>
          <a:prstGeom prst="rect">
            <a:avLst/>
          </a:prstGeom>
          <a:noFill/>
          <a:ln/>
          <a:effectLst/>
        </p:spPr>
      </p:pic>
      <p:sp>
        <p:nvSpPr>
          <p:cNvPr id="25" name="Ellipse 24"/>
          <p:cNvSpPr/>
          <p:nvPr/>
        </p:nvSpPr>
        <p:spPr bwMode="auto">
          <a:xfrm>
            <a:off x="1605643" y="4981574"/>
            <a:ext cx="76200" cy="66675"/>
          </a:xfrm>
          <a:prstGeom prst="ellipse">
            <a:avLst/>
          </a:prstGeom>
          <a:solidFill>
            <a:srgbClr val="0E3192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 smtClean="0"/>
              <a:t>     The Payment </a:t>
            </a:r>
            <a:r>
              <a:rPr lang="de-DE" sz="4000" dirty="0" err="1" smtClean="0"/>
              <a:t>Polyhedron</a:t>
            </a:r>
            <a:r>
              <a:rPr lang="de-DE" sz="4000" dirty="0" smtClean="0"/>
              <a:t> (II)</a:t>
            </a:r>
            <a:endParaRPr lang="en-US" sz="4000" dirty="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219200" y="6076950"/>
            <a:ext cx="7686675" cy="400110"/>
          </a:xfrm>
          <a:prstGeom prst="rect">
            <a:avLst/>
          </a:prstGeom>
          <a:solidFill>
            <a:srgbClr val="99CCFF"/>
          </a:solidFill>
          <a:ln>
            <a:solidFill>
              <a:srgbClr val="0E319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Inequalities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encode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conditions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selective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elimination</a:t>
            </a:r>
            <a:endParaRPr lang="de-DE" sz="20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Grafik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14446" y="1114500"/>
            <a:ext cx="9610579" cy="1208194"/>
          </a:xfrm>
          <a:prstGeom prst="rect">
            <a:avLst/>
          </a:prstGeom>
          <a:noFill/>
          <a:ln/>
          <a:effectLst/>
        </p:spPr>
      </p:pic>
      <p:pic>
        <p:nvPicPr>
          <p:cNvPr id="17" name="Grafik 1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2021" y="2508250"/>
            <a:ext cx="7273679" cy="1598407"/>
          </a:xfrm>
          <a:prstGeom prst="rect">
            <a:avLst/>
          </a:prstGeom>
        </p:spPr>
      </p:pic>
      <p:pic>
        <p:nvPicPr>
          <p:cNvPr id="20" name="Grafik 1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35099" y="4041775"/>
            <a:ext cx="7359349" cy="170088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ihandform 47"/>
          <p:cNvSpPr/>
          <p:nvPr/>
        </p:nvSpPr>
        <p:spPr>
          <a:xfrm>
            <a:off x="6943725" y="1600200"/>
            <a:ext cx="2324100" cy="1800225"/>
          </a:xfrm>
          <a:custGeom>
            <a:avLst/>
            <a:gdLst>
              <a:gd name="connsiteX0" fmla="*/ 1200150 w 2324100"/>
              <a:gd name="connsiteY0" fmla="*/ 0 h 1800225"/>
              <a:gd name="connsiteX1" fmla="*/ 285750 w 2324100"/>
              <a:gd name="connsiteY1" fmla="*/ 323850 h 1800225"/>
              <a:gd name="connsiteX2" fmla="*/ 0 w 2324100"/>
              <a:gd name="connsiteY2" fmla="*/ 419100 h 1800225"/>
              <a:gd name="connsiteX3" fmla="*/ 304800 w 2324100"/>
              <a:gd name="connsiteY3" fmla="*/ 1200150 h 1800225"/>
              <a:gd name="connsiteX4" fmla="*/ 609600 w 2324100"/>
              <a:gd name="connsiteY4" fmla="*/ 1571625 h 1800225"/>
              <a:gd name="connsiteX5" fmla="*/ 1362075 w 2324100"/>
              <a:gd name="connsiteY5" fmla="*/ 1800225 h 1800225"/>
              <a:gd name="connsiteX6" fmla="*/ 1885950 w 2324100"/>
              <a:gd name="connsiteY6" fmla="*/ 1247775 h 1800225"/>
              <a:gd name="connsiteX7" fmla="*/ 2324100 w 2324100"/>
              <a:gd name="connsiteY7" fmla="*/ 619125 h 1800225"/>
              <a:gd name="connsiteX8" fmla="*/ 1847850 w 2324100"/>
              <a:gd name="connsiteY8" fmla="*/ 361950 h 1800225"/>
              <a:gd name="connsiteX9" fmla="*/ 1200150 w 2324100"/>
              <a:gd name="connsiteY9" fmla="*/ 0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4100" h="1800225">
                <a:moveTo>
                  <a:pt x="1200150" y="0"/>
                </a:moveTo>
                <a:lnTo>
                  <a:pt x="285750" y="323850"/>
                </a:lnTo>
                <a:lnTo>
                  <a:pt x="0" y="419100"/>
                </a:lnTo>
                <a:lnTo>
                  <a:pt x="304800" y="1200150"/>
                </a:lnTo>
                <a:lnTo>
                  <a:pt x="609600" y="1571625"/>
                </a:lnTo>
                <a:lnTo>
                  <a:pt x="1362075" y="1800225"/>
                </a:lnTo>
                <a:lnTo>
                  <a:pt x="1885950" y="1247775"/>
                </a:lnTo>
                <a:lnTo>
                  <a:pt x="2324100" y="619125"/>
                </a:lnTo>
                <a:lnTo>
                  <a:pt x="1847850" y="361950"/>
                </a:lnTo>
                <a:lnTo>
                  <a:pt x="1200150" y="0"/>
                </a:lnTo>
                <a:close/>
              </a:path>
            </a:pathLst>
          </a:custGeom>
          <a:solidFill>
            <a:srgbClr val="0E3192">
              <a:alpha val="39000"/>
            </a:srgbClr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Rechteck 43"/>
          <p:cNvSpPr/>
          <p:nvPr/>
        </p:nvSpPr>
        <p:spPr>
          <a:xfrm>
            <a:off x="3114676" y="3124200"/>
            <a:ext cx="1123950" cy="352426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/>
        </p:nvSpPr>
        <p:spPr>
          <a:xfrm>
            <a:off x="3124201" y="2695575"/>
            <a:ext cx="1123950" cy="352426"/>
          </a:xfrm>
          <a:prstGeom prst="rect">
            <a:avLst/>
          </a:prstGeom>
          <a:solidFill>
            <a:srgbClr val="0E3192">
              <a:alpha val="48000"/>
            </a:srgbClr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pic>
        <p:nvPicPr>
          <p:cNvPr id="42" name="Grafik 4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120475" y="2746374"/>
            <a:ext cx="1080342" cy="670618"/>
          </a:xfrm>
          <a:prstGeom prst="rect">
            <a:avLst/>
          </a:prstGeom>
          <a:noFill/>
          <a:ln/>
          <a:effectLst/>
        </p:spPr>
      </p:pic>
      <p:pic>
        <p:nvPicPr>
          <p:cNvPr id="51" name="Grafik 5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402451" y="2149475"/>
            <a:ext cx="4186444" cy="254231"/>
          </a:xfrm>
          <a:prstGeom prst="rect">
            <a:avLst/>
          </a:prstGeom>
          <a:noFill/>
          <a:ln/>
          <a:effectLst/>
        </p:spPr>
      </p:pic>
      <p:grpSp>
        <p:nvGrpSpPr>
          <p:cNvPr id="54" name="Gruppieren 53"/>
          <p:cNvGrpSpPr/>
          <p:nvPr/>
        </p:nvGrpSpPr>
        <p:grpSpPr>
          <a:xfrm>
            <a:off x="7210425" y="1562100"/>
            <a:ext cx="1657350" cy="1885950"/>
            <a:chOff x="7210425" y="1562100"/>
            <a:chExt cx="1657350" cy="1885950"/>
          </a:xfrm>
        </p:grpSpPr>
        <p:sp>
          <p:nvSpPr>
            <p:cNvPr id="11" name="Ellipse 10"/>
            <p:cNvSpPr/>
            <p:nvPr/>
          </p:nvSpPr>
          <p:spPr>
            <a:xfrm>
              <a:off x="8763000" y="1917700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8105775" y="1562100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7210425" y="1870075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7219950" y="2771775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7496175" y="3124200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8258175" y="3362325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8772525" y="2819400"/>
              <a:ext cx="95250" cy="85725"/>
            </a:xfrm>
            <a:prstGeom prst="ellipse">
              <a:avLst/>
            </a:prstGeom>
            <a:solidFill>
              <a:srgbClr val="0E3192"/>
            </a:solidFill>
            <a:ln>
              <a:solidFill>
                <a:srgbClr val="0E31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7248525" y="1595438"/>
            <a:ext cx="1562100" cy="1800224"/>
            <a:chOff x="7258050" y="1604963"/>
            <a:chExt cx="1562100" cy="1800224"/>
          </a:xfrm>
        </p:grpSpPr>
        <p:cxnSp>
          <p:nvCxnSpPr>
            <p:cNvPr id="20" name="Gerade Verbindung 19"/>
            <p:cNvCxnSpPr>
              <a:stCxn id="12" idx="4"/>
              <a:endCxn id="13" idx="0"/>
            </p:cNvCxnSpPr>
            <p:nvPr/>
          </p:nvCxnSpPr>
          <p:spPr>
            <a:xfrm rot="16200000" flipH="1">
              <a:off x="6854825" y="2359024"/>
              <a:ext cx="815975" cy="9525"/>
            </a:xfrm>
            <a:prstGeom prst="line">
              <a:avLst/>
            </a:pr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1" idx="4"/>
              <a:endCxn id="18" idx="0"/>
            </p:cNvCxnSpPr>
            <p:nvPr/>
          </p:nvCxnSpPr>
          <p:spPr>
            <a:xfrm rot="16200000" flipH="1">
              <a:off x="8407400" y="2406649"/>
              <a:ext cx="815975" cy="9525"/>
            </a:xfrm>
            <a:prstGeom prst="line">
              <a:avLst/>
            </a:prstGeom>
            <a:ln w="317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2" idx="6"/>
              <a:endCxn id="10" idx="2"/>
            </p:cNvCxnSpPr>
            <p:nvPr/>
          </p:nvCxnSpPr>
          <p:spPr>
            <a:xfrm flipV="1">
              <a:off x="7305675" y="1604963"/>
              <a:ext cx="800100" cy="307975"/>
            </a:xfrm>
            <a:prstGeom prst="line">
              <a:avLst/>
            </a:prstGeom>
            <a:ln w="31750">
              <a:solidFill>
                <a:srgbClr val="0E31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>
              <a:stCxn id="15" idx="5"/>
              <a:endCxn id="17" idx="2"/>
            </p:cNvCxnSpPr>
            <p:nvPr/>
          </p:nvCxnSpPr>
          <p:spPr>
            <a:xfrm rot="16200000" flipH="1">
              <a:off x="7813917" y="2960929"/>
              <a:ext cx="207817" cy="680699"/>
            </a:xfrm>
            <a:prstGeom prst="line">
              <a:avLst/>
            </a:prstGeom>
            <a:ln w="31750">
              <a:solidFill>
                <a:srgbClr val="0E31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>
              <a:stCxn id="17" idx="7"/>
              <a:endCxn id="18" idx="3"/>
            </p:cNvCxnSpPr>
            <p:nvPr/>
          </p:nvCxnSpPr>
          <p:spPr>
            <a:xfrm rot="5400000" flipH="1" flipV="1">
              <a:off x="8321821" y="2910226"/>
              <a:ext cx="482308" cy="446998"/>
            </a:xfrm>
            <a:prstGeom prst="line">
              <a:avLst/>
            </a:prstGeom>
            <a:ln w="31750">
              <a:solidFill>
                <a:srgbClr val="0E31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13" idx="5"/>
              <a:endCxn id="15" idx="1"/>
            </p:cNvCxnSpPr>
            <p:nvPr/>
          </p:nvCxnSpPr>
          <p:spPr>
            <a:xfrm rot="16200000" flipH="1">
              <a:off x="7259783" y="2886413"/>
              <a:ext cx="291808" cy="208873"/>
            </a:xfrm>
            <a:prstGeom prst="line">
              <a:avLst/>
            </a:prstGeom>
            <a:ln w="31750">
              <a:solidFill>
                <a:srgbClr val="0E31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10" idx="6"/>
              <a:endCxn id="11" idx="2"/>
            </p:cNvCxnSpPr>
            <p:nvPr/>
          </p:nvCxnSpPr>
          <p:spPr>
            <a:xfrm>
              <a:off x="8201025" y="1604963"/>
              <a:ext cx="561975" cy="355600"/>
            </a:xfrm>
            <a:prstGeom prst="line">
              <a:avLst/>
            </a:prstGeom>
            <a:ln w="31750">
              <a:solidFill>
                <a:srgbClr val="0E31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hteck 48"/>
          <p:cNvSpPr/>
          <p:nvPr/>
        </p:nvSpPr>
        <p:spPr>
          <a:xfrm>
            <a:off x="7267575" y="1333500"/>
            <a:ext cx="1543050" cy="263842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/>
        </p:nvSpPr>
        <p:spPr>
          <a:xfrm>
            <a:off x="7800975" y="2390775"/>
            <a:ext cx="95250" cy="66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Pfeil nach unten 55"/>
          <p:cNvSpPr/>
          <p:nvPr/>
        </p:nvSpPr>
        <p:spPr>
          <a:xfrm rot="2461572">
            <a:off x="6429374" y="3343275"/>
            <a:ext cx="609600" cy="666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uppieren 75"/>
          <p:cNvGrpSpPr/>
          <p:nvPr/>
        </p:nvGrpSpPr>
        <p:grpSpPr>
          <a:xfrm>
            <a:off x="4629150" y="3743325"/>
            <a:ext cx="1657350" cy="1885950"/>
            <a:chOff x="4629150" y="3743325"/>
            <a:chExt cx="1657350" cy="1885950"/>
          </a:xfrm>
        </p:grpSpPr>
        <p:grpSp>
          <p:nvGrpSpPr>
            <p:cNvPr id="57" name="Gruppieren 56"/>
            <p:cNvGrpSpPr/>
            <p:nvPr/>
          </p:nvGrpSpPr>
          <p:grpSpPr>
            <a:xfrm>
              <a:off x="4667250" y="3795713"/>
              <a:ext cx="1562100" cy="1800224"/>
              <a:chOff x="7258050" y="1604963"/>
              <a:chExt cx="1562100" cy="1800224"/>
            </a:xfrm>
          </p:grpSpPr>
          <p:cxnSp>
            <p:nvCxnSpPr>
              <p:cNvPr id="58" name="Gerade Verbindung 57"/>
              <p:cNvCxnSpPr/>
              <p:nvPr/>
            </p:nvCxnSpPr>
            <p:spPr>
              <a:xfrm rot="16200000" flipH="1">
                <a:off x="6854825" y="2359024"/>
                <a:ext cx="815975" cy="9525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58"/>
              <p:cNvCxnSpPr/>
              <p:nvPr/>
            </p:nvCxnSpPr>
            <p:spPr>
              <a:xfrm rot="16200000" flipH="1">
                <a:off x="8407400" y="2406649"/>
                <a:ext cx="815975" cy="9525"/>
              </a:xfrm>
              <a:prstGeom prst="line">
                <a:avLst/>
              </a:prstGeom>
              <a:ln w="317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>
              <a:xfrm flipV="1">
                <a:off x="7305675" y="1604963"/>
                <a:ext cx="800100" cy="307975"/>
              </a:xfrm>
              <a:prstGeom prst="line">
                <a:avLst/>
              </a:prstGeom>
              <a:ln w="31750">
                <a:solidFill>
                  <a:srgbClr val="0E31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16200000" flipH="1">
                <a:off x="7813917" y="2960929"/>
                <a:ext cx="207817" cy="680699"/>
              </a:xfrm>
              <a:prstGeom prst="line">
                <a:avLst/>
              </a:prstGeom>
              <a:ln w="31750">
                <a:solidFill>
                  <a:srgbClr val="0E31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 rot="5400000" flipH="1" flipV="1">
                <a:off x="8321821" y="2910226"/>
                <a:ext cx="482308" cy="446998"/>
              </a:xfrm>
              <a:prstGeom prst="line">
                <a:avLst/>
              </a:prstGeom>
              <a:ln w="31750">
                <a:solidFill>
                  <a:srgbClr val="0E31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 rot="16200000" flipH="1">
                <a:off x="7259783" y="2886413"/>
                <a:ext cx="291808" cy="208873"/>
              </a:xfrm>
              <a:prstGeom prst="line">
                <a:avLst/>
              </a:prstGeom>
              <a:ln w="31750">
                <a:solidFill>
                  <a:srgbClr val="0E31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8201025" y="1604963"/>
                <a:ext cx="561975" cy="355600"/>
              </a:xfrm>
              <a:prstGeom prst="line">
                <a:avLst/>
              </a:prstGeom>
              <a:ln w="31750">
                <a:solidFill>
                  <a:srgbClr val="0E319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uppieren 64"/>
            <p:cNvGrpSpPr/>
            <p:nvPr/>
          </p:nvGrpSpPr>
          <p:grpSpPr>
            <a:xfrm>
              <a:off x="4629150" y="3743325"/>
              <a:ext cx="1657350" cy="1885950"/>
              <a:chOff x="7210425" y="1562100"/>
              <a:chExt cx="1657350" cy="1885950"/>
            </a:xfrm>
          </p:grpSpPr>
          <p:sp>
            <p:nvSpPr>
              <p:cNvPr id="66" name="Ellipse 65"/>
              <p:cNvSpPr/>
              <p:nvPr/>
            </p:nvSpPr>
            <p:spPr>
              <a:xfrm>
                <a:off x="8763000" y="1917700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Ellipse 66"/>
              <p:cNvSpPr/>
              <p:nvPr/>
            </p:nvSpPr>
            <p:spPr>
              <a:xfrm>
                <a:off x="8105775" y="1562100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7210425" y="1870075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7219950" y="2771775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7496175" y="3124200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Ellipse 70"/>
              <p:cNvSpPr/>
              <p:nvPr/>
            </p:nvSpPr>
            <p:spPr>
              <a:xfrm>
                <a:off x="8258175" y="3362325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Ellipse 71"/>
              <p:cNvSpPr/>
              <p:nvPr/>
            </p:nvSpPr>
            <p:spPr>
              <a:xfrm>
                <a:off x="8772525" y="2819400"/>
                <a:ext cx="95250" cy="85725"/>
              </a:xfrm>
              <a:prstGeom prst="ellipse">
                <a:avLst/>
              </a:prstGeom>
              <a:solidFill>
                <a:srgbClr val="0E3192"/>
              </a:solidFill>
              <a:ln>
                <a:solidFill>
                  <a:srgbClr val="0E319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75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5" name="Gruppieren 84"/>
          <p:cNvGrpSpPr/>
          <p:nvPr/>
        </p:nvGrpSpPr>
        <p:grpSpPr>
          <a:xfrm>
            <a:off x="2838450" y="3048000"/>
            <a:ext cx="1600200" cy="514350"/>
            <a:chOff x="2838450" y="3048000"/>
            <a:chExt cx="1600200" cy="514350"/>
          </a:xfrm>
        </p:grpSpPr>
        <p:cxnSp>
          <p:nvCxnSpPr>
            <p:cNvPr id="78" name="Gerade Verbindung 77"/>
            <p:cNvCxnSpPr/>
            <p:nvPr/>
          </p:nvCxnSpPr>
          <p:spPr>
            <a:xfrm rot="10800000" flipV="1">
              <a:off x="2886077" y="3057523"/>
              <a:ext cx="1514474" cy="48577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2838450" y="3048000"/>
              <a:ext cx="1600200" cy="51435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Grafik 8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453682" y="3108324"/>
            <a:ext cx="1080928" cy="292568"/>
          </a:xfrm>
          <a:prstGeom prst="rect">
            <a:avLst/>
          </a:prstGeom>
          <a:noFill/>
          <a:ln/>
          <a:effectLst/>
        </p:spPr>
      </p:pic>
      <p:sp>
        <p:nvSpPr>
          <p:cNvPr id="86" name="Ellipse 85"/>
          <p:cNvSpPr/>
          <p:nvPr/>
        </p:nvSpPr>
        <p:spPr>
          <a:xfrm>
            <a:off x="5010150" y="4562475"/>
            <a:ext cx="95250" cy="666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9" name="Grafik 8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947293" y="4537075"/>
            <a:ext cx="1439662" cy="253077"/>
          </a:xfrm>
          <a:prstGeom prst="rect">
            <a:avLst/>
          </a:prstGeom>
          <a:noFill/>
          <a:ln/>
          <a:effectLst/>
        </p:spPr>
      </p:pic>
      <p:pic>
        <p:nvPicPr>
          <p:cNvPr id="91" name="Grafik 9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076318" y="5880100"/>
            <a:ext cx="5791212" cy="278892"/>
          </a:xfrm>
          <a:prstGeom prst="rect">
            <a:avLst/>
          </a:prstGeom>
        </p:spPr>
      </p:pic>
      <p:sp>
        <p:nvSpPr>
          <p:cNvPr id="92" name="Rechteckige Legende 91"/>
          <p:cNvSpPr/>
          <p:nvPr/>
        </p:nvSpPr>
        <p:spPr>
          <a:xfrm>
            <a:off x="8210549" y="1285875"/>
            <a:ext cx="1162051" cy="615950"/>
          </a:xfrm>
          <a:prstGeom prst="wedgeRectCallout">
            <a:avLst>
              <a:gd name="adj1" fmla="val -76639"/>
              <a:gd name="adj2" fmla="val 129043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 err="1" smtClean="0">
                <a:solidFill>
                  <a:schemeClr val="tx1"/>
                </a:solidFill>
              </a:rPr>
              <a:t>Here</a:t>
            </a:r>
            <a:r>
              <a:rPr lang="de-DE" sz="1800" dirty="0" smtClean="0">
                <a:solidFill>
                  <a:schemeClr val="tx1"/>
                </a:solidFill>
              </a:rPr>
              <a:t> I am!</a:t>
            </a:r>
            <a:endParaRPr lang="de-DE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6" grpId="0" animBg="1"/>
      <p:bldP spid="86" grpId="0" animBg="1"/>
      <p:bldP spid="92" grpId="0" animBg="1"/>
      <p:bldP spid="9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handle </a:t>
            </a:r>
            <a:r>
              <a:rPr lang="de-DE" sz="2800" b="1" dirty="0" err="1" smtClean="0">
                <a:solidFill>
                  <a:srgbClr val="0E3192"/>
                </a:solidFill>
              </a:rPr>
              <a:t>strict</a:t>
            </a:r>
            <a:r>
              <a:rPr lang="de-DE" sz="2800" dirty="0" smtClean="0"/>
              <a:t> </a:t>
            </a:r>
            <a:r>
              <a:rPr lang="de-DE" sz="2800" dirty="0" err="1" smtClean="0"/>
              <a:t>inequalities</a:t>
            </a:r>
            <a:r>
              <a:rPr lang="de-DE" sz="2800" dirty="0" smtClean="0"/>
              <a:t>.</a:t>
            </a:r>
          </a:p>
          <a:p>
            <a:r>
              <a:rPr lang="de-DE" sz="2800" dirty="0" err="1" smtClean="0"/>
              <a:t>To</a:t>
            </a:r>
            <a:r>
              <a:rPr lang="de-DE" sz="2800" dirty="0" smtClean="0"/>
              <a:t> do so, </a:t>
            </a:r>
            <a:r>
              <a:rPr lang="de-DE" sz="2800" dirty="0" err="1" smtClean="0"/>
              <a:t>we</a:t>
            </a:r>
            <a:r>
              <a:rPr lang="de-DE" sz="2800" dirty="0" smtClean="0"/>
              <a:t> must find a </a:t>
            </a:r>
            <a:r>
              <a:rPr lang="de-DE" sz="2800" dirty="0" err="1" smtClean="0"/>
              <a:t>point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b="1" dirty="0" smtClean="0">
                <a:solidFill>
                  <a:srgbClr val="0E3192"/>
                </a:solidFill>
              </a:rPr>
              <a:t>relative </a:t>
            </a:r>
            <a:r>
              <a:rPr lang="de-DE" sz="2800" b="1" dirty="0" err="1" smtClean="0">
                <a:solidFill>
                  <a:srgbClr val="0E3192"/>
                </a:solidFill>
              </a:rPr>
              <a:t>interior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polyhedron</a:t>
            </a:r>
            <a:r>
              <a:rPr lang="de-DE" sz="2800" dirty="0" smtClean="0"/>
              <a:t>.</a:t>
            </a:r>
          </a:p>
          <a:p>
            <a:r>
              <a:rPr lang="de-DE" sz="2800" dirty="0" err="1" smtClean="0"/>
              <a:t>This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done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means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Ellipsoid </a:t>
            </a:r>
            <a:r>
              <a:rPr lang="de-DE" sz="2800" dirty="0" err="1" smtClean="0"/>
              <a:t>Method</a:t>
            </a:r>
            <a:r>
              <a:rPr lang="de-DE" sz="2800" dirty="0" smtClean="0"/>
              <a:t> (</a:t>
            </a:r>
            <a:r>
              <a:rPr lang="de-DE" sz="2800" dirty="0" err="1" smtClean="0"/>
              <a:t>directly</a:t>
            </a:r>
            <a:r>
              <a:rPr lang="de-DE" sz="2800" dirty="0" smtClean="0"/>
              <a:t>)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</a:t>
            </a:r>
            <a:r>
              <a:rPr lang="de-DE" sz="2800" dirty="0" err="1" smtClean="0"/>
              <a:t>solving</a:t>
            </a:r>
            <a:r>
              <a:rPr lang="de-DE" sz="2800" dirty="0" smtClean="0"/>
              <a:t> a </a:t>
            </a:r>
            <a:r>
              <a:rPr lang="de-DE" sz="2800" dirty="0" err="1" smtClean="0"/>
              <a:t>sequence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LPs.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err="1" smtClean="0"/>
              <a:t>Byproduct</a:t>
            </a:r>
            <a:r>
              <a:rPr lang="de-DE" sz="2800" dirty="0" smtClean="0"/>
              <a:t>: </a:t>
            </a:r>
            <a:r>
              <a:rPr lang="de-DE" sz="2800" dirty="0" err="1" smtClean="0"/>
              <a:t>Payments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polynomial</a:t>
            </a:r>
            <a:r>
              <a:rPr lang="de-DE" sz="2800" dirty="0" smtClean="0"/>
              <a:t> </a:t>
            </a:r>
            <a:r>
              <a:rPr lang="de-DE" sz="2800" dirty="0" err="1" smtClean="0"/>
              <a:t>encoding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5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800" dirty="0" smtClean="0"/>
              <a:t>Strong </a:t>
            </a:r>
            <a:r>
              <a:rPr lang="de-DE" sz="2800" dirty="0" err="1" smtClean="0"/>
              <a:t>Implementability</a:t>
            </a:r>
            <a:r>
              <a:rPr lang="de-DE" sz="2800" dirty="0" smtClean="0"/>
              <a:t> in dominant </a:t>
            </a:r>
            <a:r>
              <a:rPr lang="de-DE" sz="2800" dirty="0" err="1" smtClean="0"/>
              <a:t>strategies</a:t>
            </a:r>
            <a:r>
              <a:rPr lang="de-DE" sz="2800" dirty="0" err="1" smtClean="0">
                <a:latin typeface="Symbol" pitchFamily="18" charset="2"/>
              </a:rPr>
              <a:t>Î</a:t>
            </a:r>
            <a:r>
              <a:rPr lang="de-DE" sz="2800" b="1" dirty="0" err="1" smtClean="0"/>
              <a:t>NP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err="1" smtClean="0"/>
              <a:t>Characterization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result</a:t>
            </a:r>
            <a:r>
              <a:rPr lang="de-DE" sz="2800" dirty="0" smtClean="0"/>
              <a:t> </a:t>
            </a:r>
            <a:r>
              <a:rPr lang="de-DE" sz="2800" dirty="0" err="1" smtClean="0"/>
              <a:t>generalizes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infinite type </a:t>
            </a:r>
            <a:r>
              <a:rPr lang="de-DE" sz="2800" dirty="0" err="1" smtClean="0"/>
              <a:t>spaces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Open: Is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problem</a:t>
            </a:r>
            <a:r>
              <a:rPr lang="de-DE" sz="2800" dirty="0" smtClean="0"/>
              <a:t> in </a:t>
            </a:r>
            <a:r>
              <a:rPr lang="de-DE" sz="2800" b="1" dirty="0" smtClean="0"/>
              <a:t>P</a:t>
            </a:r>
            <a:r>
              <a:rPr lang="de-DE" sz="2800" dirty="0" smtClean="0"/>
              <a:t>?</a:t>
            </a:r>
          </a:p>
          <a:p>
            <a:endParaRPr lang="de-DE" sz="2800" dirty="0" smtClean="0"/>
          </a:p>
          <a:p>
            <a:r>
              <a:rPr lang="de-DE" sz="2800" dirty="0" err="1" smtClean="0"/>
              <a:t>Useful</a:t>
            </a:r>
            <a:r>
              <a:rPr lang="de-DE" sz="2800" dirty="0" smtClean="0"/>
              <a:t>(?) </a:t>
            </a:r>
            <a:r>
              <a:rPr lang="de-DE" sz="2800" dirty="0" err="1" smtClean="0"/>
              <a:t>results</a:t>
            </a:r>
            <a:r>
              <a:rPr lang="de-DE" sz="2800" dirty="0" smtClean="0"/>
              <a:t>:</a:t>
            </a:r>
          </a:p>
          <a:p>
            <a:pPr lvl="1"/>
            <a:r>
              <a:rPr lang="de-DE" sz="2400" dirty="0" err="1" smtClean="0"/>
              <a:t>Augmented</a:t>
            </a:r>
            <a:r>
              <a:rPr lang="de-DE" sz="2400" dirty="0" smtClean="0"/>
              <a:t> Revelation </a:t>
            </a:r>
            <a:r>
              <a:rPr lang="de-DE" sz="2400" dirty="0" err="1" smtClean="0"/>
              <a:t>Principle</a:t>
            </a:r>
            <a:endParaRPr lang="de-DE" sz="2400" dirty="0" smtClean="0"/>
          </a:p>
          <a:p>
            <a:pPr lvl="1"/>
            <a:r>
              <a:rPr lang="de-DE" sz="2400" dirty="0" err="1" smtClean="0"/>
              <a:t>Selective</a:t>
            </a:r>
            <a:r>
              <a:rPr lang="de-DE" sz="2400" dirty="0" smtClean="0"/>
              <a:t> </a:t>
            </a:r>
            <a:r>
              <a:rPr lang="de-DE" sz="2400" dirty="0" err="1" smtClean="0"/>
              <a:t>elimination</a:t>
            </a:r>
            <a:r>
              <a:rPr lang="de-DE" sz="2400" dirty="0" smtClean="0"/>
              <a:t> </a:t>
            </a:r>
            <a:r>
              <a:rPr lang="de-DE" sz="2400" dirty="0" err="1" smtClean="0"/>
              <a:t>procedure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polynomially</a:t>
            </a:r>
            <a:r>
              <a:rPr lang="de-DE" sz="2400" dirty="0" smtClean="0"/>
              <a:t> </a:t>
            </a:r>
            <a:r>
              <a:rPr lang="de-DE" sz="2400" dirty="0" err="1" smtClean="0"/>
              <a:t>many</a:t>
            </a:r>
            <a:r>
              <a:rPr lang="de-DE" sz="2400" dirty="0" smtClean="0"/>
              <a:t> </a:t>
            </a:r>
            <a:r>
              <a:rPr lang="de-DE" sz="2400" dirty="0" err="1" smtClean="0"/>
              <a:t>steps</a:t>
            </a:r>
            <a:endParaRPr lang="de-DE" sz="2400" dirty="0" smtClean="0"/>
          </a:p>
          <a:p>
            <a:pPr lvl="1"/>
            <a:r>
              <a:rPr lang="de-DE" sz="2400" dirty="0" err="1" smtClean="0"/>
              <a:t>Payments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polynomial</a:t>
            </a:r>
            <a:r>
              <a:rPr lang="de-DE" sz="2400" dirty="0" smtClean="0"/>
              <a:t> </a:t>
            </a:r>
            <a:r>
              <a:rPr lang="de-DE" sz="2400" dirty="0" err="1" smtClean="0"/>
              <a:t>encoding</a:t>
            </a:r>
            <a:r>
              <a:rPr lang="de-DE" sz="2400" dirty="0" smtClean="0"/>
              <a:t> </a:t>
            </a:r>
            <a:r>
              <a:rPr lang="de-DE" sz="2400" dirty="0" err="1" smtClean="0"/>
              <a:t>size</a:t>
            </a:r>
            <a:endParaRPr lang="de-DE" sz="2400" dirty="0"/>
          </a:p>
        </p:txBody>
      </p:sp>
      <p:sp>
        <p:nvSpPr>
          <p:cNvPr id="5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778500" y="2159000"/>
            <a:ext cx="3721100" cy="2792413"/>
            <a:chOff x="5778500" y="2159000"/>
            <a:chExt cx="3721100" cy="27924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59800" y="3699465"/>
              <a:ext cx="939800" cy="125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85050" y="3711786"/>
              <a:ext cx="933450" cy="1203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Wolkenförmige Legende 6"/>
            <p:cNvSpPr/>
            <p:nvPr/>
          </p:nvSpPr>
          <p:spPr>
            <a:xfrm>
              <a:off x="5778500" y="2159000"/>
              <a:ext cx="2565400" cy="1168400"/>
            </a:xfrm>
            <a:prstGeom prst="cloudCallout">
              <a:avLst>
                <a:gd name="adj1" fmla="val 54173"/>
                <a:gd name="adj2" fmla="val 614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NP-</a:t>
              </a:r>
              <a:r>
                <a:rPr lang="de-DE" dirty="0" err="1" smtClean="0"/>
                <a:t>complete</a:t>
              </a:r>
              <a:r>
                <a:rPr lang="de-DE" dirty="0" smtClean="0"/>
                <a:t>!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 </a:t>
            </a:r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en-US" sz="4800" dirty="0" smtClean="0">
                <a:latin typeface="+mj-lt"/>
              </a:rPr>
              <a:t>Thank you!</a:t>
            </a:r>
          </a:p>
        </p:txBody>
      </p:sp>
      <p:sp>
        <p:nvSpPr>
          <p:cNvPr id="5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Mechanisms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29025" y="1781175"/>
            <a:ext cx="1019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en-US" b="1" smtClean="0">
                <a:solidFill>
                  <a:srgbClr val="0E3192"/>
                </a:solidFill>
                <a:latin typeface="+mj-lt"/>
              </a:rPr>
              <a:t>Types</a:t>
            </a:r>
            <a:endParaRPr lang="de-DE">
              <a:latin typeface="Tahoma" pitchFamily="34" charset="0"/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362576" y="1781175"/>
            <a:ext cx="866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en-US" b="1" smtClean="0">
                <a:solidFill>
                  <a:srgbClr val="0E3192"/>
                </a:solidFill>
                <a:latin typeface="+mj-lt"/>
              </a:rPr>
              <a:t>Bids</a:t>
            </a:r>
            <a:endParaRPr lang="en-US" sz="2000" smtClean="0">
              <a:latin typeface="Tahoma" pitchFamily="34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6943726" y="1781175"/>
            <a:ext cx="2247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de-DE" b="1" smtClean="0">
                <a:solidFill>
                  <a:srgbClr val="0E3192"/>
                </a:solidFill>
                <a:latin typeface="+mj-lt"/>
              </a:rPr>
              <a:t>Social Choices</a:t>
            </a:r>
            <a:endParaRPr lang="en-US" sz="2000" i="1" smtClean="0">
              <a:latin typeface="Tahoma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977189" y="4295775"/>
            <a:ext cx="180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smtClean="0">
                <a:latin typeface="+mn-lt"/>
              </a:rPr>
              <a:t>.</a:t>
            </a:r>
          </a:p>
          <a:p>
            <a:r>
              <a:rPr lang="de-DE" sz="1000" b="1" smtClean="0">
                <a:latin typeface="+mn-lt"/>
              </a:rPr>
              <a:t>.</a:t>
            </a:r>
          </a:p>
          <a:p>
            <a:r>
              <a:rPr lang="de-DE" sz="1000" b="1" smtClean="0">
                <a:latin typeface="+mn-lt"/>
              </a:rPr>
              <a:t>.</a:t>
            </a: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1771651" y="1314450"/>
            <a:ext cx="1895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E3192"/>
              </a:buClr>
              <a:buSzPct val="150000"/>
            </a:pPr>
            <a:r>
              <a:rPr lang="en-US" b="1" smtClean="0">
                <a:solidFill>
                  <a:srgbClr val="0E3192"/>
                </a:solidFill>
                <a:latin typeface="+mj-lt"/>
              </a:rPr>
              <a:t>Mechanism</a:t>
            </a:r>
            <a:r>
              <a:rPr lang="en-US" b="1" smtClean="0">
                <a:latin typeface="+mj-lt"/>
              </a:rPr>
              <a:t>: </a:t>
            </a:r>
            <a:endParaRPr lang="en-US" sz="2000" smtClean="0">
              <a:latin typeface="Tahoma" pitchFamily="34" charset="0"/>
            </a:endParaRPr>
          </a:p>
        </p:txBody>
      </p:sp>
      <p:pic>
        <p:nvPicPr>
          <p:cNvPr id="22" name="Grafik 2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659542" y="1450975"/>
            <a:ext cx="2396413" cy="279861"/>
          </a:xfrm>
          <a:prstGeom prst="rect">
            <a:avLst/>
          </a:prstGeom>
          <a:noFill/>
          <a:ln/>
          <a:effectLst/>
        </p:spPr>
      </p:pic>
      <p:sp>
        <p:nvSpPr>
          <p:cNvPr id="25" name="Textfeld 24"/>
          <p:cNvSpPr txBox="1"/>
          <p:nvPr/>
        </p:nvSpPr>
        <p:spPr>
          <a:xfrm>
            <a:off x="2695576" y="3175297"/>
            <a:ext cx="180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smtClean="0">
                <a:latin typeface="+mn-lt"/>
              </a:rPr>
              <a:t>.</a:t>
            </a:r>
          </a:p>
          <a:p>
            <a:r>
              <a:rPr lang="de-DE" sz="1800" b="1" dirty="0" smtClean="0">
                <a:latin typeface="+mn-lt"/>
              </a:rPr>
              <a:t>.</a:t>
            </a:r>
          </a:p>
          <a:p>
            <a:r>
              <a:rPr lang="de-DE" sz="1800" b="1" dirty="0" smtClean="0">
                <a:latin typeface="+mn-lt"/>
              </a:rPr>
              <a:t>.</a:t>
            </a:r>
          </a:p>
        </p:txBody>
      </p:sp>
      <p:pic>
        <p:nvPicPr>
          <p:cNvPr id="36" name="Grafik 3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3985704" y="2441575"/>
            <a:ext cx="206137" cy="903595"/>
          </a:xfrm>
          <a:prstGeom prst="rect">
            <a:avLst/>
          </a:prstGeom>
          <a:noFill/>
          <a:ln/>
          <a:effectLst/>
        </p:spPr>
      </p:pic>
      <p:pic>
        <p:nvPicPr>
          <p:cNvPr id="38" name="Grafik 3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985704" y="4460875"/>
            <a:ext cx="258186" cy="901334"/>
          </a:xfrm>
          <a:prstGeom prst="rect">
            <a:avLst/>
          </a:prstGeom>
          <a:noFill/>
          <a:ln/>
          <a:effectLst/>
        </p:spPr>
      </p:pic>
      <p:pic>
        <p:nvPicPr>
          <p:cNvPr id="82" name="Grafik 81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601578" y="2508250"/>
            <a:ext cx="231785" cy="1441705"/>
          </a:xfrm>
          <a:prstGeom prst="rect">
            <a:avLst/>
          </a:prstGeom>
          <a:noFill/>
          <a:ln/>
          <a:effectLst/>
        </p:spPr>
      </p:pic>
      <p:pic>
        <p:nvPicPr>
          <p:cNvPr id="45" name="Grafik 4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5614455" y="4527550"/>
            <a:ext cx="258231" cy="824176"/>
          </a:xfrm>
          <a:prstGeom prst="rect">
            <a:avLst/>
          </a:prstGeom>
          <a:noFill/>
          <a:ln/>
          <a:effectLst/>
        </p:spPr>
      </p:pic>
      <p:pic>
        <p:nvPicPr>
          <p:cNvPr id="54" name="Grafik 53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7926544" y="2765425"/>
            <a:ext cx="282264" cy="1414407"/>
          </a:xfrm>
          <a:prstGeom prst="rect">
            <a:avLst/>
          </a:prstGeom>
          <a:noFill/>
          <a:ln/>
          <a:effectLst/>
        </p:spPr>
      </p:pic>
      <p:cxnSp>
        <p:nvCxnSpPr>
          <p:cNvPr id="61" name="Gerade Verbindung mit Pfeil 60"/>
          <p:cNvCxnSpPr/>
          <p:nvPr/>
        </p:nvCxnSpPr>
        <p:spPr>
          <a:xfrm>
            <a:off x="4267200" y="4581525"/>
            <a:ext cx="1285875" cy="561975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268041" y="2579048"/>
            <a:ext cx="1285034" cy="2227"/>
          </a:xfrm>
          <a:prstGeom prst="straightConnector1">
            <a:avLst/>
          </a:prstGeom>
          <a:ln w="15875" cmpd="sng">
            <a:solidFill>
              <a:schemeClr val="accent3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>
            <a:off x="4268041" y="3179123"/>
            <a:ext cx="1285034" cy="2227"/>
          </a:xfrm>
          <a:prstGeom prst="straightConnector1">
            <a:avLst/>
          </a:prstGeom>
          <a:ln w="15875" cmpd="sng">
            <a:solidFill>
              <a:schemeClr val="accent3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/>
          <p:nvPr/>
        </p:nvCxnSpPr>
        <p:spPr>
          <a:xfrm flipV="1">
            <a:off x="4276725" y="4610100"/>
            <a:ext cx="1276350" cy="561976"/>
          </a:xfrm>
          <a:prstGeom prst="straightConnector1">
            <a:avLst/>
          </a:prstGeom>
          <a:ln w="15875">
            <a:solidFill>
              <a:schemeClr val="accent3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feld 79"/>
          <p:cNvSpPr txBox="1"/>
          <p:nvPr/>
        </p:nvSpPr>
        <p:spPr>
          <a:xfrm>
            <a:off x="4267200" y="2647950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accent3"/>
                </a:solidFill>
              </a:rPr>
              <a:t>strategy  </a:t>
            </a:r>
            <a:r>
              <a:rPr lang="el-GR" sz="2000" smtClean="0">
                <a:solidFill>
                  <a:schemeClr val="accent3"/>
                </a:solidFill>
              </a:rPr>
              <a:t>α</a:t>
            </a:r>
            <a:r>
              <a:rPr lang="de-DE" sz="2000" baseline="-25000" smtClean="0">
                <a:solidFill>
                  <a:schemeClr val="accent3"/>
                </a:solidFill>
              </a:rPr>
              <a:t>1</a:t>
            </a:r>
            <a:endParaRPr lang="de-DE" sz="2000" baseline="-25000">
              <a:solidFill>
                <a:schemeClr val="accent3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4257675" y="4200525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smtClean="0">
                <a:solidFill>
                  <a:schemeClr val="accent3"/>
                </a:solidFill>
              </a:rPr>
              <a:t>strategy  </a:t>
            </a:r>
            <a:r>
              <a:rPr lang="el-GR" sz="2000" smtClean="0">
                <a:solidFill>
                  <a:schemeClr val="accent3"/>
                </a:solidFill>
              </a:rPr>
              <a:t>α</a:t>
            </a:r>
            <a:r>
              <a:rPr lang="de-DE" sz="2000" baseline="-25000" smtClean="0">
                <a:solidFill>
                  <a:schemeClr val="accent3"/>
                </a:solidFill>
              </a:rPr>
              <a:t>n</a:t>
            </a:r>
            <a:endParaRPr lang="de-DE" sz="2000" baseline="-25000">
              <a:solidFill>
                <a:schemeClr val="accent3"/>
              </a:solidFill>
            </a:endParaRPr>
          </a:p>
        </p:txBody>
      </p:sp>
      <p:cxnSp>
        <p:nvCxnSpPr>
          <p:cNvPr id="84" name="Gerade Verbindung mit Pfeil 83"/>
          <p:cNvCxnSpPr>
            <a:endCxn id="54" idx="1"/>
          </p:cNvCxnSpPr>
          <p:nvPr/>
        </p:nvCxnSpPr>
        <p:spPr>
          <a:xfrm>
            <a:off x="5857875" y="2619375"/>
            <a:ext cx="2068669" cy="853254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45" idx="0"/>
            <a:endCxn id="54" idx="1"/>
          </p:cNvCxnSpPr>
          <p:nvPr/>
        </p:nvCxnSpPr>
        <p:spPr>
          <a:xfrm rot="5400000" flipH="1" flipV="1">
            <a:off x="6307597" y="2908604"/>
            <a:ext cx="1054921" cy="2182973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82" idx="3"/>
          </p:cNvCxnSpPr>
          <p:nvPr/>
        </p:nvCxnSpPr>
        <p:spPr>
          <a:xfrm flipV="1">
            <a:off x="5833363" y="2838450"/>
            <a:ext cx="2110487" cy="390653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rot="5400000" flipH="1" flipV="1">
            <a:off x="5691189" y="2957513"/>
            <a:ext cx="2362201" cy="2105027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6553199" y="3286125"/>
            <a:ext cx="37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>
                <a:solidFill>
                  <a:schemeClr val="accent1"/>
                </a:solidFill>
              </a:rPr>
              <a:t>g</a:t>
            </a:r>
            <a:endParaRPr lang="de-DE">
              <a:solidFill>
                <a:schemeClr val="accent1"/>
              </a:solidFill>
            </a:endParaRP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5848350" y="3829050"/>
            <a:ext cx="2057399" cy="238125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V="1">
            <a:off x="5838825" y="4067175"/>
            <a:ext cx="2057400" cy="1114426"/>
          </a:xfrm>
          <a:prstGeom prst="straightConnector1">
            <a:avLst/>
          </a:prstGeom>
          <a:ln w="158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ußzeilenplatzhalter 21"/>
          <p:cNvSpPr>
            <a:spLocks noGrp="1"/>
          </p:cNvSpPr>
          <p:nvPr>
            <p:ph type="ftr" sz="quarter" idx="12"/>
          </p:nvPr>
        </p:nvSpPr>
        <p:spPr>
          <a:xfrm>
            <a:off x="7372351" y="6381750"/>
            <a:ext cx="2533649" cy="476250"/>
          </a:xfrm>
        </p:spPr>
        <p:txBody>
          <a:bodyPr/>
          <a:lstStyle/>
          <a:p>
            <a:r>
              <a:rPr lang="en-US" sz="1000" dirty="0" smtClean="0"/>
              <a:t>Strong </a:t>
            </a:r>
            <a:r>
              <a:rPr lang="en-US" sz="1000" dirty="0" err="1" smtClean="0"/>
              <a:t>Implementability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121" name="Grafik 120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1912762" y="5499100"/>
            <a:ext cx="4956523" cy="254689"/>
          </a:xfrm>
          <a:prstGeom prst="rect">
            <a:avLst/>
          </a:prstGeom>
          <a:noFill/>
          <a:ln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2200275" y="2159267"/>
            <a:ext cx="933450" cy="113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feld 32"/>
          <p:cNvSpPr txBox="1"/>
          <p:nvPr/>
        </p:nvSpPr>
        <p:spPr>
          <a:xfrm>
            <a:off x="1085849" y="2159000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itchFamily="34" charset="0"/>
                <a:cs typeface="Arial" pitchFamily="34" charset="0"/>
              </a:rPr>
              <a:t>Agent 1</a:t>
            </a:r>
            <a:endParaRPr lang="de-DE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2324100" y="4197617"/>
            <a:ext cx="933450" cy="113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feld 38"/>
          <p:cNvSpPr txBox="1"/>
          <p:nvPr/>
        </p:nvSpPr>
        <p:spPr>
          <a:xfrm>
            <a:off x="1057275" y="4219575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>
                <a:latin typeface="Arial" pitchFamily="34" charset="0"/>
                <a:cs typeface="Arial" pitchFamily="34" charset="0"/>
              </a:rPr>
              <a:t>Agent </a:t>
            </a:r>
            <a:r>
              <a:rPr lang="de-DE" sz="2000" i="1" dirty="0" smtClean="0">
                <a:latin typeface="Arial" pitchFamily="34" charset="0"/>
                <a:cs typeface="Arial" pitchFamily="34" charset="0"/>
              </a:rPr>
              <a:t>n</a:t>
            </a:r>
            <a:endParaRPr lang="de-DE" sz="20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1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Utilities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Equilibria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266826" y="2630785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  <a:buSzPct val="150000"/>
            </a:pPr>
            <a:r>
              <a:rPr lang="de-DE" sz="2000" dirty="0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de-DE" b="1" dirty="0" smtClean="0">
                <a:solidFill>
                  <a:srgbClr val="0E3192"/>
                </a:solidFill>
                <a:latin typeface="+mn-lt"/>
              </a:rPr>
              <a:t>Definition</a:t>
            </a:r>
            <a:r>
              <a:rPr lang="de-DE" b="1" dirty="0" smtClean="0">
                <a:latin typeface="+mn-lt"/>
              </a:rPr>
              <a:t>:</a:t>
            </a:r>
            <a:endParaRPr lang="de-DE" b="1" dirty="0">
              <a:solidFill>
                <a:srgbClr val="0E3192"/>
              </a:solidFill>
              <a:latin typeface="+mn-lt"/>
            </a:endParaRPr>
          </a:p>
        </p:txBody>
      </p:sp>
      <p:sp>
        <p:nvSpPr>
          <p:cNvPr id="40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000" b="1" dirty="0" smtClean="0">
              <a:latin typeface="+mn-lt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4" name="Grafik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88345" y="1241425"/>
            <a:ext cx="2081882" cy="254333"/>
          </a:xfrm>
          <a:prstGeom prst="rect">
            <a:avLst/>
          </a:prstGeom>
          <a:noFill/>
          <a:ln/>
          <a:effectLst/>
        </p:spPr>
      </p:pic>
      <p:pic>
        <p:nvPicPr>
          <p:cNvPr id="12" name="Grafik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25304" y="2084078"/>
            <a:ext cx="4122093" cy="277638"/>
          </a:xfrm>
          <a:prstGeom prst="rect">
            <a:avLst/>
          </a:prstGeom>
          <a:noFill/>
          <a:ln/>
          <a:effectLst/>
        </p:spPr>
      </p:pic>
      <p:sp>
        <p:nvSpPr>
          <p:cNvPr id="19" name="Textfeld 18"/>
          <p:cNvSpPr txBox="1"/>
          <p:nvPr/>
        </p:nvSpPr>
        <p:spPr>
          <a:xfrm>
            <a:off x="1781175" y="162877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</a:p>
        </p:txBody>
      </p:sp>
      <p:pic>
        <p:nvPicPr>
          <p:cNvPr id="15" name="Grafik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25679" y="1718344"/>
            <a:ext cx="3811174" cy="278977"/>
          </a:xfrm>
          <a:prstGeom prst="rect">
            <a:avLst/>
          </a:prstGeom>
          <a:noFill/>
          <a:ln/>
          <a:effectLst/>
        </p:spPr>
      </p:pic>
      <p:sp>
        <p:nvSpPr>
          <p:cNvPr id="32" name="Rechteckige Legende 31"/>
          <p:cNvSpPr/>
          <p:nvPr/>
        </p:nvSpPr>
        <p:spPr>
          <a:xfrm>
            <a:off x="3143250" y="4762500"/>
            <a:ext cx="2466975" cy="847725"/>
          </a:xfrm>
          <a:prstGeom prst="wedgeRectCallout">
            <a:avLst>
              <a:gd name="adj1" fmla="val 36695"/>
              <a:gd name="adj2" fmla="val -112177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valuation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of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the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output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33" name="Rechteckige Legende 32"/>
          <p:cNvSpPr/>
          <p:nvPr/>
        </p:nvSpPr>
        <p:spPr>
          <a:xfrm>
            <a:off x="6343650" y="5524500"/>
            <a:ext cx="2466975" cy="847725"/>
          </a:xfrm>
          <a:prstGeom prst="wedgeRectCallout">
            <a:avLst>
              <a:gd name="adj1" fmla="val -8478"/>
              <a:gd name="adj2" fmla="val -200941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/>
                </a:solidFill>
              </a:rPr>
              <a:t>payment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obtained</a:t>
            </a:r>
            <a:endParaRPr lang="de-DE" sz="2000" dirty="0">
              <a:solidFill>
                <a:schemeClr val="tx1"/>
              </a:solidFill>
            </a:endParaRPr>
          </a:p>
        </p:txBody>
      </p:sp>
      <p:pic>
        <p:nvPicPr>
          <p:cNvPr id="16" name="Grafik 15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61430" y="3070225"/>
            <a:ext cx="6886719" cy="1152139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Utilities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Equilibria</a:t>
            </a:r>
            <a:endParaRPr lang="en-US" dirty="0"/>
          </a:p>
        </p:txBody>
      </p:sp>
      <p:sp>
        <p:nvSpPr>
          <p:cNvPr id="40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5" name="Grafik 1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688345" y="1241425"/>
            <a:ext cx="2081882" cy="254333"/>
          </a:xfrm>
          <a:prstGeom prst="rect">
            <a:avLst/>
          </a:prstGeom>
          <a:noFill/>
          <a:ln/>
          <a:effectLst/>
        </p:spPr>
      </p:pic>
      <p:pic>
        <p:nvPicPr>
          <p:cNvPr id="17" name="Grafik 1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225304" y="2084078"/>
            <a:ext cx="4122093" cy="277638"/>
          </a:xfrm>
          <a:prstGeom prst="rect">
            <a:avLst/>
          </a:prstGeom>
          <a:noFill/>
          <a:ln/>
          <a:effectLst/>
        </p:spPr>
      </p:pic>
      <p:sp>
        <p:nvSpPr>
          <p:cNvPr id="19" name="Textfeld 18"/>
          <p:cNvSpPr txBox="1"/>
          <p:nvPr/>
        </p:nvSpPr>
        <p:spPr>
          <a:xfrm>
            <a:off x="1781175" y="1628775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de-DE" dirty="0" smtClean="0"/>
              <a:t> </a:t>
            </a:r>
          </a:p>
        </p:txBody>
      </p:sp>
      <p:pic>
        <p:nvPicPr>
          <p:cNvPr id="16" name="Grafik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25679" y="1718344"/>
            <a:ext cx="3811174" cy="278977"/>
          </a:xfrm>
          <a:prstGeom prst="rect">
            <a:avLst/>
          </a:prstGeom>
          <a:noFill/>
          <a:ln/>
          <a:effectLst/>
        </p:spPr>
      </p:pic>
      <p:grpSp>
        <p:nvGrpSpPr>
          <p:cNvPr id="18" name="Gruppieren 17"/>
          <p:cNvGrpSpPr/>
          <p:nvPr/>
        </p:nvGrpSpPr>
        <p:grpSpPr>
          <a:xfrm>
            <a:off x="1381126" y="2592685"/>
            <a:ext cx="8051941" cy="1284185"/>
            <a:chOff x="1381126" y="2592685"/>
            <a:chExt cx="8051941" cy="1284185"/>
          </a:xfrm>
        </p:grpSpPr>
        <p:sp>
          <p:nvSpPr>
            <p:cNvPr id="14" name="Textfeld 13"/>
            <p:cNvSpPr txBox="1"/>
            <p:nvPr/>
          </p:nvSpPr>
          <p:spPr>
            <a:xfrm>
              <a:off x="1381126" y="2592685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  <p:pic>
          <p:nvPicPr>
            <p:cNvPr id="26" name="Grafik 25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1395708" y="3032125"/>
              <a:ext cx="8037359" cy="844745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pic>
        <p:nvPicPr>
          <p:cNvPr id="21" name="Grafik 2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25214" y="4251325"/>
            <a:ext cx="7274717" cy="279268"/>
          </a:xfrm>
          <a:prstGeom prst="rect">
            <a:avLst/>
          </a:prstGeom>
          <a:noFill/>
          <a:ln/>
          <a:effectLst/>
        </p:spPr>
      </p:pic>
      <p:grpSp>
        <p:nvGrpSpPr>
          <p:cNvPr id="20" name="Gruppieren 19"/>
          <p:cNvGrpSpPr/>
          <p:nvPr/>
        </p:nvGrpSpPr>
        <p:grpSpPr>
          <a:xfrm>
            <a:off x="1438276" y="4688185"/>
            <a:ext cx="7362825" cy="1056230"/>
            <a:chOff x="1438276" y="4688185"/>
            <a:chExt cx="7362825" cy="1056230"/>
          </a:xfrm>
        </p:grpSpPr>
        <p:sp>
          <p:nvSpPr>
            <p:cNvPr id="34" name="Textfeld 33"/>
            <p:cNvSpPr txBox="1"/>
            <p:nvPr/>
          </p:nvSpPr>
          <p:spPr>
            <a:xfrm>
              <a:off x="1438276" y="4688185"/>
              <a:ext cx="73628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6"/>
                </a:buClr>
                <a:buSzPct val="150000"/>
              </a:pPr>
              <a:r>
                <a:rPr lang="de-DE" sz="2000" dirty="0" smtClean="0">
                  <a:solidFill>
                    <a:srgbClr val="0E3192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de-DE" b="1" dirty="0" smtClean="0">
                  <a:solidFill>
                    <a:srgbClr val="0E3192"/>
                  </a:solidFill>
                  <a:latin typeface="+mn-lt"/>
                </a:rPr>
                <a:t>Definition</a:t>
              </a:r>
              <a:r>
                <a:rPr lang="de-DE" b="1" dirty="0" smtClean="0">
                  <a:latin typeface="+mn-lt"/>
                </a:rPr>
                <a:t>:</a:t>
              </a:r>
              <a:endParaRPr lang="de-DE" b="1" dirty="0">
                <a:solidFill>
                  <a:srgbClr val="0E3192"/>
                </a:solidFill>
                <a:latin typeface="+mn-lt"/>
              </a:endParaRPr>
            </a:p>
          </p:txBody>
        </p:sp>
        <p:pic>
          <p:nvPicPr>
            <p:cNvPr id="37" name="Grafik 36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1452722" y="5156200"/>
              <a:ext cx="5656378" cy="588215"/>
            </a:xfrm>
            <a:prstGeom prst="rect">
              <a:avLst/>
            </a:prstGeom>
            <a:solidFill>
              <a:srgbClr val="9999FF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pic>
      </p:grpSp>
      <p:pic>
        <p:nvPicPr>
          <p:cNvPr id="23" name="Grafik 22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00269" y="4194175"/>
            <a:ext cx="4724420" cy="8641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mtClean="0"/>
              <a:t>Strong Implementation</a:t>
            </a:r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704976" y="1657350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0E3192"/>
                </a:solidFill>
                <a:latin typeface="+mn-lt"/>
              </a:rPr>
              <a:t>Definition</a:t>
            </a:r>
            <a:r>
              <a:rPr lang="de-DE" b="1" smtClean="0">
                <a:latin typeface="+mn-lt"/>
              </a:rPr>
              <a:t>:</a:t>
            </a:r>
            <a:endParaRPr lang="de-DE" b="1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7" name="Grafik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11921" y="2174875"/>
            <a:ext cx="6805946" cy="2405800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0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Grafik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740046" y="2879725"/>
            <a:ext cx="2845502" cy="58373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mtClean="0"/>
              <a:t>    Strong Implementability Problem</a:t>
            </a:r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704976" y="1657350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0E3192"/>
                </a:solidFill>
                <a:latin typeface="+mn-lt"/>
              </a:rPr>
              <a:t>The Strong Implementability Problem</a:t>
            </a:r>
            <a:r>
              <a:rPr lang="de-DE" b="1" smtClean="0">
                <a:latin typeface="+mn-lt"/>
              </a:rPr>
              <a:t>:</a:t>
            </a:r>
            <a:endParaRPr lang="de-DE" b="1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8" name="Grafik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18317" y="2108200"/>
            <a:ext cx="7241732" cy="1791627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0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704976" y="4343400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0E3192"/>
                </a:solidFill>
                <a:latin typeface="+mn-lt"/>
              </a:rPr>
              <a:t>Encoding length</a:t>
            </a:r>
            <a:r>
              <a:rPr lang="de-DE" b="1" smtClean="0">
                <a:latin typeface="+mn-lt"/>
              </a:rPr>
              <a:t>:</a:t>
            </a:r>
            <a:endParaRPr lang="de-DE" b="1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19" name="Grafik 1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767731" y="4784725"/>
            <a:ext cx="6961083" cy="888617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smtClean="0"/>
              <a:t>    Augmented Revelation Mechanisms</a:t>
            </a:r>
            <a:endParaRPr lang="en-US" sz="4000"/>
          </a:p>
        </p:txBody>
      </p:sp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04976" y="1657350"/>
            <a:ext cx="736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0E3192"/>
                </a:solidFill>
                <a:latin typeface="+mn-lt"/>
              </a:rPr>
              <a:t>Definition</a:t>
            </a:r>
            <a:r>
              <a:rPr lang="de-DE" b="1" smtClean="0">
                <a:latin typeface="+mn-lt"/>
              </a:rPr>
              <a:t>:</a:t>
            </a:r>
            <a:endParaRPr lang="de-DE" b="1">
              <a:solidFill>
                <a:srgbClr val="0E3192"/>
              </a:solidFill>
              <a:latin typeface="+mn-lt"/>
            </a:endParaRPr>
          </a:p>
        </p:txBody>
      </p:sp>
      <p:pic>
        <p:nvPicPr>
          <p:cNvPr id="9" name="Grafik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837665" y="2117725"/>
            <a:ext cx="6678255" cy="870476"/>
          </a:xfrm>
          <a:prstGeom prst="rect">
            <a:avLst/>
          </a:prstGeom>
          <a:solidFill>
            <a:srgbClr val="9999FF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2" name="Grafik 11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74070" y="4035333"/>
            <a:ext cx="6764236" cy="1170351"/>
          </a:xfrm>
          <a:prstGeom prst="rect">
            <a:avLst/>
          </a:prstGeom>
          <a:solidFill>
            <a:srgbClr val="E7DEC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8" name="Textfeld 17"/>
          <p:cNvSpPr txBox="1"/>
          <p:nvPr/>
        </p:nvSpPr>
        <p:spPr>
          <a:xfrm>
            <a:off x="1704976" y="3209925"/>
            <a:ext cx="7362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>
                <a:solidFill>
                  <a:srgbClr val="0E3192"/>
                </a:solidFill>
                <a:latin typeface="+mn-lt"/>
              </a:rPr>
              <a:t>Augmented Revelation Principle</a:t>
            </a:r>
            <a:r>
              <a:rPr lang="de-DE" b="1" smtClean="0">
                <a:latin typeface="+mn-lt"/>
              </a:rPr>
              <a:t>:</a:t>
            </a:r>
          </a:p>
          <a:p>
            <a:r>
              <a:rPr lang="de-DE" smtClean="0">
                <a:latin typeface="+mn-lt"/>
              </a:rPr>
              <a:t>[Mookherjee, Reichelstein 1990]</a:t>
            </a:r>
            <a:endParaRPr lang="de-DE" b="1">
              <a:solidFill>
                <a:srgbClr val="0E3192"/>
              </a:solidFill>
              <a:latin typeface="+mn-lt"/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2895600" y="5359400"/>
            <a:ext cx="2641600" cy="787400"/>
          </a:xfrm>
          <a:prstGeom prst="wedgeRectCallout">
            <a:avLst>
              <a:gd name="adj1" fmla="val 121475"/>
              <a:gd name="adj2" fmla="val -102016"/>
            </a:avLst>
          </a:prstGeom>
          <a:solidFill>
            <a:srgbClr val="99CCFF"/>
          </a:solidFill>
          <a:ln>
            <a:solidFill>
              <a:srgbClr val="0E31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„</a:t>
            </a:r>
            <a:r>
              <a:rPr lang="de-DE" sz="2000" dirty="0" err="1" smtClean="0">
                <a:solidFill>
                  <a:schemeClr val="tx1"/>
                </a:solidFill>
              </a:rPr>
              <a:t>incentive</a:t>
            </a:r>
            <a:r>
              <a:rPr lang="de-DE" sz="2000" dirty="0" smtClean="0">
                <a:solidFill>
                  <a:schemeClr val="tx1"/>
                </a:solidFill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</a:rPr>
              <a:t>compatibility</a:t>
            </a:r>
            <a:r>
              <a:rPr lang="de-DE" sz="2000" dirty="0" smtClean="0">
                <a:solidFill>
                  <a:schemeClr val="tx1"/>
                </a:solidFill>
              </a:rPr>
              <a:t>“</a:t>
            </a:r>
            <a:endParaRPr lang="de-DE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2095501" y="1400177"/>
            <a:ext cx="73628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b="1" smtClean="0"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endParaRPr lang="de-DE" sz="2000" b="1" smtClean="0">
              <a:solidFill>
                <a:srgbClr val="0E3192"/>
              </a:solidFill>
              <a:latin typeface="Tahoma" pitchFamily="34" charset="0"/>
              <a:cs typeface="Tahoma" pitchFamily="34" charset="0"/>
            </a:endParaRPr>
          </a:p>
          <a:p>
            <a:pPr>
              <a:buClr>
                <a:srgbClr val="0E3192"/>
              </a:buClr>
              <a:buSzPct val="150000"/>
            </a:pPr>
            <a:r>
              <a:rPr lang="de-DE" sz="2000" b="1" smtClean="0">
                <a:solidFill>
                  <a:srgbClr val="0E3192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de-DE" sz="2000" b="1">
              <a:solidFill>
                <a:srgbClr val="0E3192"/>
              </a:solidFill>
              <a:latin typeface="+mn-lt"/>
            </a:endParaRPr>
          </a:p>
          <a:p>
            <a:pPr>
              <a:buClr>
                <a:srgbClr val="0E3192"/>
              </a:buClr>
              <a:buSzPct val="150000"/>
              <a:buFont typeface="Arial" pitchFamily="34" charset="0"/>
              <a:buChar char="•"/>
            </a:pPr>
            <a:r>
              <a:rPr lang="de-DE" sz="2000" b="1" smtClean="0">
                <a:latin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8" name="Grafik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368523" y="1822450"/>
            <a:ext cx="6451119" cy="864112"/>
          </a:xfrm>
          <a:prstGeom prst="rect">
            <a:avLst/>
          </a:prstGeom>
          <a:noFill/>
          <a:ln/>
          <a:effectLst/>
        </p:spPr>
      </p:pic>
      <p:pic>
        <p:nvPicPr>
          <p:cNvPr id="9" name="Grafik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278817" y="3051175"/>
            <a:ext cx="6811001" cy="1524738"/>
          </a:xfrm>
          <a:prstGeom prst="rect">
            <a:avLst/>
          </a:prstGeom>
          <a:noFill/>
          <a:ln/>
          <a:effectLst/>
        </p:spPr>
      </p:pic>
      <p:pic>
        <p:nvPicPr>
          <p:cNvPr id="23" name="Grafik 2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355576" y="4879975"/>
            <a:ext cx="6070103" cy="583694"/>
          </a:xfrm>
          <a:prstGeom prst="rect">
            <a:avLst/>
          </a:prstGeom>
        </p:spPr>
      </p:pic>
      <p:sp>
        <p:nvSpPr>
          <p:cNvPr id="24" name="Fußzeilenplatzhalter 21"/>
          <p:cNvSpPr txBox="1">
            <a:spLocks/>
          </p:cNvSpPr>
          <p:nvPr/>
        </p:nvSpPr>
        <p:spPr>
          <a:xfrm>
            <a:off x="7372351" y="6381750"/>
            <a:ext cx="2533649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Strong </a:t>
            </a:r>
            <a:r>
              <a:rPr kumimoji="0" lang="en-US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Tahoma" pitchFamily="34" charset="0"/>
                <a:cs typeface="Tahoma" pitchFamily="34" charset="0"/>
              </a:rPr>
              <a:t>Implementability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usepackage{amssymb,amsmath}&#10;\begin{document}\setlength{\parindent}{0pt}&#10;\textsf{&#10;&#10;}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\emph{Social choice function}~$f:\Theta \rightarrow X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584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\textbf{New goal:} Find a point in the (relative) interior of $P$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8"/>
  <p:tag name="PICTUREFILESIZE" val="743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\Gamma=(S_1,\dots,S_n,g,P)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4"/>
  <p:tag name="PICTUREFILESIZE" val="345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\theta_1$\\&#10;\,\\&#10;$\theta_1^{\prime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"/>
  <p:tag name="PICTUREFILESIZE" val="8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\theta_n$\\&#10;\,\\&#10;$\theta_n^{\prime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110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s_1$\\&#10;\,\\&#10;$s_1^{\prime}$\\&#10;\,\\&#10;$s_1^{\prime\prime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"/>
  <p:tag name="PICTUREFILESIZE" val="9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s_n$\\&#10;\,\\&#10;$s_n^{\prime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95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x_1$\\&#10;\,\\&#10;$x_2$\\&#10;\,\\&#10;$x_3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"/>
  <p:tag name="PICTUREFILESIZE" val="12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P:S=S_1\times\cdots\times S_n \rightarrow \mathbb{Q}^n$ payment scheme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679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Suppose we have\ldot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1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 vector $\theta=(\theta_1,\dotsc,\theta_n)\in\Theta$ of types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6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 mechanism $\Gamma=(S_1,\dotsc,S_n,g,P)$ 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35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For an $(n-1)$-tuple~$s_{-i}$ of&#10;bids for all agents except $i$,\\ the \textcolor{blue}{utility} from a bid~$s_i\in S_i$&#10;for agent~$i$ when the types are $\theta$ is&#10;\begin{equation*}&#10;U^{\Gamma}_i(s_{-i},s_i|\theta) :=  V_i(g(s_{-i},s_i),\theta)+P_i(s_{-i},s_i)&#10;\end{equation*}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9"/>
  <p:tag name="PICTUREFILESIZE" val="4077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Suppose we have\ldot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31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 vector $\theta=(\theta_1,\dotsc,\theta_n)\in\Theta$ of types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90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 mechanism $\Gamma=(S_1,\dotsc,S_n,g,P)$ 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0"/>
  <p:tag name="PICTUREFILESIZE" val="53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\textcolor{blue}{Dominant pair} $(\theta,s)\in \Theta\times S$ $\Leftrightarrow$ $s_i$ is a dominant bid for $\theta_i$ for all $i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6"/>
  <p:tag name="PICTUREFILESIZE" val="149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%&#10;\ldots if the bid maximizes the utility of agent $i$\\&#10;for \textcolor{blue}{every} possible bid vector $s_{-i}\in S_{-i}$\\&#10;and \textcolor{blue}{every} possible type vector $\theta_{-i}\in\Theta_{-i}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6"/>
  <p:tag name="PICTUREFILESIZE" val="282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Strategy profile $\alpha$ is a \textcolor{blue}{dominant strategy equilibrium},\newline&#10; if&#10;$(\theta,\alpha(\theta))$ is a dominant pair for each $\theta\in\Theta$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231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Bid~$\bar{s}_i\in S_i$&#10;is a \textcolor{blue}{dominant bid} for type $\theta_i$, if&#10;\begin{equation*}&#10;U^{\Gamma}_i(s_{-i},\bar{s}_i|\theta) \geq  U^{\Gamma}_i(s_{-i},s_i|\theta)\quad&#10;\text{for all $s_{-i}\in S_i$, $\theta_{-i}\in\Theta_{-i}$, $s_i\in S_i$.}&#10;\end{equation*}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4"/>
  <p:tag name="PICTUREFILESIZE" val="299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The mechanism~$\Gamma=(S_1,\dots,S_n,g,P)$ \textcolor{blue}{strongly implements} the\\&#10;social choice function~$f$ if&#10;\begin{enumerate}&#10;  \item $\Gamma$ has at least one equilibrium,&#10;  \item \textcolor{blue}{Every} equilibrium~$\alpha$ of $\Gamma$ satisfies&#10;    $g\circ\alpha=f$.&#10;\end{enumerate}&#10;The social choice function~$f$ is called \textcolor{blue}{strongly implementable}\\&#10;if there exists a mechanism~$\Gamma$ that strongly implements $f$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6"/>
  <p:tag name="PICTUREFILESIZE" val="6924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n$ jobs~$j_1,\dots,j_n$ with processing requirements~$p_1,\dots,p_n\geq0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04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%&#10;(Bayes-Nash,\\&#10;in dominant strategies,\ldots)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2"/>
  <p:tag name="PICTUREFILESIZE" val="1046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,tabularx}&#10;\begin{document}\setlength{\parindent}{0pt}&#10;\definecolor{tublau}{rgb}{0.0549,0.1922,0.5725}&#10;\definecolor{hinten}{rgb}{0.9490,0.9294,0.8863}&#10;\pagecolor{hinten}\begin{eqnarray}&#10; \textsf{INSTANCE:} &amp; \, &amp; \textsf{The number~$n$ of agents, the set~$X$ of possible} \nonumber\\&#10; &amp; \, &amp; \textsf{social choices, the sets~$\Theta_i$ of possible types of the} \nonumber\\&#10; &amp; \, &amp; \textsf{agents, the valuation functions~$V_i:X\times\Theta \rightarrow \mathbb{Q}$,} \nonumber\\&#10; &amp; \, &amp; \textsf{and the social choice function~$f:\Theta \rightarrow X$.} \nonumber\\&#10;\textsf{QUESTION:} &amp; \, &amp; \textsf{Is $f$ strongly implementable?} \nonumber&#10;  \end{eqnarray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3"/>
  <p:tag name="PICTUREFILESIZE" val="6016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$|X|\cdot|\Theta|$ rational numbers must be stored for every valuation\\&#10;function~$V_i:X\times\Theta \rightarrow \mathbb{Q}$.\;$\Rightarrow$ The encoding length of an instance\\&#10;of Strong Implementability is in $\Omega(|X|\cdot|\Theta|\cdot n)$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4"/>
  <p:tag name="PICTUREFILESIZE" val="255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A mechanism~$\Gamma=(S_1,\dots,S_n,g,P)$ is called\\&#10;\textcolor{blue}{augmented revelation mechanism} if $S_i=\Theta_i\cup T_i$ for all $i\in N$\\&#10;and arbitrary sets~$T_i$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1"/>
  <p:tag name="PICTUREFILESIZE" val="309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If a social choice function~$f:\Theta \rightarrow X$ is strongly implementable\\&#10;\textcolor{blue}{in Bayes-Nash equilibrium}, then $f$&#10;can be strongly implemented\\&#10; by an augmented revelation mechanism&#10;in which truthful\\ reporting is an equilibrium.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6"/>
  <p:tag name="PICTUREFILESIZE" val="437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A mechanism~$\Gamma=(S_1,\dots,S_n,g,P)$ in which only \textcolor{blue}{one}\\&#10;equilibrium~$\alpha$ satisfies $g\circ\alpha=f$ is said to \textcolor{blue}{weakly} implement\\&#10;the social choice function~$f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4"/>
  <p:tag name="PICTUREFILESIZE" val="3154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\textbf{Revelation Principle:} A social choice function~$f$ is \textcolor{blue}{weakly}\\&#10;implementable if and only if it can be truthfully implemented by\\&#10;a \textcolor{blue}{direct revelation mechanism}, i.e., a mechanism with $S_i=\Theta_i$\\&#10;for all $i$.\;$\Rightarrow$ One can restrict attention to direct\\&#10;mechanisms~$\Gamma_{(´f,P)}:=(\Theta_1,\dots,\Theta_n,f,P)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8"/>
  <p:tag name="PICTUREFILESIZE" val="5665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Weak implementability of a social choice function can be\\&#10;decided in polynomial time [M{\&quot;u}ller, Perea, Wolf, 2007]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9"/>
  <p:tag name="PICTUREFILESIZE" val="1573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No Revelation Principle for strong implementability\\&#10;$\Rightarrow$ One cannot restrict attention to direct mechanisms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1452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Not known whether one can restrict to finite sets~$S_i$ or\\&#10;polynomially sized payments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126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n$ jobs~$j_1,\dots,j_n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404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No complexity results on strong implementability known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6"/>
  <p:tag name="PICTUREFILESIZE" val="82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Strong implementability in dominant strategies is in NP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3"/>
  <p:tag name="PICTUREFILESIZE" val="759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Augmented Revelation Principle for dominant strategy equilibria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908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Selective elimination procedure with polynomial number of step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9"/>
  <p:tag name="PICTUREFILESIZE" val="886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$\leadsto$ \textsf{a polynomial number of bids suffice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5"/>
  <p:tag name="PICTUREFILESIZE" val="545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If a social choice function~$f:\Theta \rightarrow X$ is strongly implementable\\&#10;\textcolor{blue}{in dominant strategies},\\&#10; then $f$ can be strongly implemented\\&#10;by an augmented revelation mechanism&#10;in which truthful reporting\\ is an equilibrium.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9"/>
  <p:tag name="PICTUREFILESIZE" val="466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If a social choice function~$f:\Theta \rightarrow X$ is strongly implementable\\&#10;\textcolor{blue}{in Bayes-Nash equilibrium},\\&#10;then $f$&#10;can be strongly implemented\\&#10; by an augmented revelation mechanism&#10;in which truthful reporting\\ is an equilibrium.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9"/>
  <p:tag name="PICTUREFILESIZE" val="4706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Start with a direct revelation mechanism~$\Gamma_{(f,P)}$ in which\\&#10;truthful reporting is an equilibrium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7"/>
  <p:tag name="PICTUREFILESIZE" val="120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Eliminate all \textcolor{blue}{bad equilibria}, i.e., equilibria~$\alpha$ with $f\circ\alpha\neq f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0"/>
  <p:tag name="PICTUREFILESIZE" val="1064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\textcolor{blue}{bad dominant pairs} $(\theta,\theta')$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625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\setlength{\parindent}{0pt}&#10;\textsf{For each agent~$i$, a privately known \emph{type}~$\theta_i\in\Theta_i$\\&#10;$\Theta:=\Theta_1\times\cdots\times\Theta_n$,&#10;$\Theta_{-i}:=\Theta_1\times\cdots\times\Theta_{i-1}\times\Theta_{i+1}\times\cdots\times\Theta_n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6"/>
  <p:tag name="PICTUREFILESIZE" val="1500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Bid~$\bar{s}_i\in S_i$&#10;is a \textcolor{blue}{dominant bid} for type $\theta_i$, if&#10;\begin{equation*}&#10;U^{\Gamma}_i(s_{-i},\bar{s}_i|\theta) \geq  U^{\Gamma}_i(s_{-i},s_i|\theta)\quad&#10;\text{for all $s_{-i}\in S_i$, $\theta_{-i}\in\Theta_{-i}$, $s_i\in S_i$.}&#10;\end{equation*}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4"/>
  <p:tag name="PICTUREFILESIZE" val="2990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\textcolor{blue}{Dominant pair} $(\theta,s)\in \Theta\times S$ $\Leftrightarrow$ $s_i$ is a dominant bid for $\theta_i$ for all $i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6"/>
  <p:tag name="PICTUREFILESIZE" val="149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Let us have a direct revelation mechanism $\Gamma_{(f,P)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69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and a \textcolor{blue}{dominant bid} $\textcolor{blue}{\bar{\theta}_i}\in\Theta_i$ for type $\tilde{\theta_i}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979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S_N  template TPT1  env TPENV1  fore 0  back 16777215  eqnno 2"/>
  <p:tag name="FILENAME" val="TP_tmp"/>
  <p:tag name="ORIGWIDTH" val="15"/>
  <p:tag name="PICTUREFILESIZE" val="146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The dominant bid can be&#10; \textcolor{blue}{selectively eliminated}, if there is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08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$\bar{N}\subseteq N\setminus\{i\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4"/>
  <p:tag name="PICTUREFILESIZE" val="369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such that\ldot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126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ll pairs $(\theta,\theta)$ stay dominant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664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$S_i=\Theta_i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"/>
  <p:tag name="PICTUREFILESIZE" val="14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\setlength{\parindent}{0pt}&#10;\textsf{Finite set~$X$ of possible \emph{social choices}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8"/>
  <p:tag name="PICTUREFILESIZE" val="570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$S_1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$S_2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76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%&#10;for some $\tilde{\theta}_{-i}\in\Theta_{-i}$ and\\&#10; some bid vector $\bar{\theta}_{-\bar{N}\cup\{i\}}$\\&#10;agent $i$ improves if bidding $\theta_i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2047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s}_2  template TPT1  env TPENV1  fore 0  back 16777215  eqnno 3"/>
  <p:tag name="FILENAME" val="TP_tmp"/>
  <p:tag name="ORIGWIDTH" val="10"/>
  <p:tag name="PICTUREFILESIZE" val="196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ar{s}_1  template TPT1  env TPENV1  fore 0  back 16777215  eqnno 3"/>
  <p:tag name="FILENAME" val="TP_tmp"/>
  <p:tag name="ORIGWIDTH" val="10"/>
  <p:tag name="PICTUREFILESIZE" val="196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nd a new bid $\bar{s}_j$ for all $j\in \bar{N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8"/>
  <p:tag name="PICTUREFILESIZE" val="69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The dominant bid can be&#10; \textcolor{blue}{selectively eliminated}, if there is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081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sffamily&#10;For $\bar{S}_j:= \Theta_j\cup\{\bar{s}_j\}$ for $j\in\bar{N}$,&#10;$\bar{S}_j:= \Theta_j$ for $j\in N\setminus\bar{N}$, &#10;and $\bar{S}:=\bar{S}_1\times\dots\times\bar{S}_n$, there exist&#10;functions~$h:\bar{S} \rightarrow X$ and $\bar{P}_j:\bar{S} \rightarrow \mathbb{Q}, j\in N$, with $h_{|\Theta}=f$ and&#10;$(\bar{P}_j)_{|\Theta}=P_j$ such that:&#10;\begin{enumerate}&#10;\item For some $\tilde{\theta}_{-i}\in\Theta_{-i}$ and some bid vector~$\bar{\theta}_{-(\bar{N}\cup\{i\})}\in\Theta_{-(\bar{N}\cup\{i\})}$&#10; of the agents not in $\bar{N}\cup\{i\}$\vspace{-1mm}&#10;  \begin{eqnarray}&#10;  &amp; \; &amp; V_i(h(\bar{s}_{\bar{N}},\bar{\theta}_{-(\bar{N}\cup\{i\})},\tilde{\theta}_i),\tilde{\theta})&#10;      + \bar{P}_i(\bar{s}_{\bar{N}},\bar{\theta}_{-(\bar{N}\cup\{i\})},\tilde{\theta}_i) \nonumber\\&#10;  &amp;  &gt; &amp; V_i(h(\bar{s}_{\bar{N}},\bar{\theta}_{-(\bar{N}\cup\{i\})},\bar{\theta}_i),\tilde{\theta})&#10;      + \bar{P}_i(\bar{s}_{\bar{N}},\bar{\theta}_{-(\bar{N}\cup\{i\})},\bar{\theta}_i). \nonumber&#10;  \end{eqnarray}&#10;\item For all $j\in N,\theta\in\Theta,s\in\bar{S}\setminus \Theta$&#10;  \begin{displaymath}&#10; V_j(h(s_{-j},\theta_j),\theta) + \bar{P}_j(s_{-j},\theta_j) \geq&#10; V_j(h(s_{-j},s_j),\theta) + \bar{P}_j(s_{-j},s_j).&#10;  \end{displaymath}&#10;\end{enumerate}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45"/>
  <p:tag name="PICTUREFILESIZE" val="13949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such that\ldots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232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$\bar{N}\subseteq N\setminus\{i\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4"/>
  <p:tag name="PICTUREFILESIZE" val="36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\setlength{\parindent}{0pt}&#10;\textsf{$n$ \emph{selfish agents}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6"/>
  <p:tag name="PICTUREFILESIZE" val="31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nd a new bid $\bar{s}_j$ for all $j\in \bar{N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8"/>
  <p:tag name="PICTUREFILESIZE" val="698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The mechanism $\Gamma_{(f,P)}$ satisfies the \textcolor{blue}{selective elimination condition},\\&#10;if every bad dominant pair can be selectively eliminated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8"/>
  <p:tag name="PICTUREFILESIZE" val="2360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The dominant pair $(\theta,\theta')$ in a direct revelation mechanism $\Gamma_{(f,P)}$\\ is called&#10;\textcolor{blue}{bad}, if $f(\theta)\neq f(\theta')$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3"/>
  <p:tag name="PICTUREFILESIZE" val="2213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Bid~$\theta_i'\in \Theta_i$&#10;is a \textcolor{blue}{dominant bid} for type $\theta_i$, if&#10;\begin{equation*}&#10;U^{\Gamma}_i(\theta_{-i},\theta_i'|\theta) \geq  U^{\Gamma}_i(\theta_{-i},\theta_i|\theta)\quad&#10;\text{for all $\theta_{-i}\in \Theta_i$, $\theta_{-i}\in\Theta_{-i}$, $\theta_i\in \Theta_i$.}&#10;\end{equation*}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6"/>
  <p:tag name="PICTUREFILESIZE" val="3021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\textcolor{blue}{Dominant pair} $(\theta,\theta')\in \Theta\times \Theta$ $\Leftrightarrow$ $\theta_i'$ is a dominant bid for $\theta_i$ for all $i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0"/>
  <p:tag name="PICTUREFILESIZE" val="1500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If $f\colon \Theta\to X$ is strongly implementable in dominant strategies, then\\&#10;there is an incentive compatible direct revelation mechanism $\Gamma_{(f,P)}$\\ &#10;which satisfies the \textcolor{blue}{selective elimination condition}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4"/>
  <p:tag name="PICTUREFILESIZE" val="3529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%&#10;If there is an incentive compatible direct revelation mechanism $\Gamma_{(f,P)}$\\ &#10;which satisfies the \textcolor{blue}{selective elimination condition},\\&#10;then $f\colon \Theta\to X$ is strongly implementable in dominant strategies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0"/>
  <p:tag name="PICTUREFILESIZE" val="3607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YES-instance $(n,X,\Theta,V_1,\dotsc,V_n,f)$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5"/>
  <p:tag name="PICTUREFILESIZE" val="959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%&#10;incentive compatible direct revelation mechanism $\Gamma_{(f,P)}$\\&#10;of polynomial encoding length and\\&#10;satisfying the selective elimination condition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4"/>
  <p:tag name="PICTUREFILESIZE" val="2802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%&#10;for every bad dominant pair $(\theta,\theta')$\\ elimination data is polynomially sized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150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\setlength{\parindent}{0pt}&#10;\textsf{$V_i(x,\theta)$ specifies the value that agent~$i$ assigns to\\&#10;alternative~$x\in X$ when the types of the agents are $\theta\in\Theta$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4"/>
  <p:tag name="PICTUREFILESIZE" val="1749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Consider all the data of the certificate except for the values\\&#10;of the functions~$P_i$ and the values of the function~$\bar{P}_i^{(\theta,\theta')}$ for each\\&#10;bad pair~$(\theta,\theta')$ as given.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5"/>
  <p:tag name="PICTUREFILESIZE" val="3339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We obtain a system of linear inequalities in the variables~$P_i(\theta)$,\\&#10;$\bar{P}^{(\theta,\theta')}_{j}(s)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1345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System is of polynomial size.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437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sffamily&#10;\begin{align*}&#10;D\subseteq \Theta^2&amp;\qquad\text{set of bad pairs for $\Gamma_{(f,P)}$}\\&#10;D_i=&amp;\qquad\{\text{$(\tilde{\theta}_i,\bar{\theta}_i)$: $\bar{\theta}_i$ is dominant for type $\tilde{\theta}_i$}\}&#10;\end{align*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2078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For all $i\in N, (\tilde{\theta}_i,\bar{\theta}_i)\in\Theta_i^2\setminus D_i$:&#10;\begin{eqnarray}\label{thebigthingdom}&#10; V_i\left(f(\bar{\theta}^{(\tilde{\theta}_i,\bar{\theta_i})}_{-i},\tilde{\theta}_i),&#10; \tilde{\theta}^{(\tilde{\theta}_i,\bar{\theta_i})}_{-i},\tilde{\theta}_i\right)&#10; +P_i\left(\bar{\theta}^{(\tilde{\theta}_i,\bar{\theta_i})}_{-i},\tilde{\theta}_i\right) \nonumber\\&#10; -V_i\left(f(\bar{\theta}^{(\tilde{\theta}_i,\bar{\theta_i})}_{-i},\bar{\theta}_i),&#10; \tilde{\theta}^{(\tilde{\theta}_i,\bar{\theta_i})}_{-i},\tilde{\theta}_i\right)&#10; -P_i\left(\bar{\theta}^{(\tilde{\theta}_i,\bar{\theta_i})}_{-i},\bar{\theta}_i\right)&#10; &amp; &gt; &amp; 0 \nonumber\end{eqnarray}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8"/>
  <p:tag name="PICTUREFILESIZE" val="5025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For all $i\in N,(\tilde{\theta}_i,\bar{\theta_i})\in D_i$ and all $\tilde{\theta}_{-i},\bar{\theta}_{-i}\in\Theta_{-i},\theta_i\in\Theta_i$:&#10;\begin{eqnarray}&#10; V_i\left(f(\bar{\theta}_{-i},\bar{\theta}_i),\tilde{\theta}\right)+P_i\left(\bar{\theta}_{-i},\bar{\theta}_i\right) \nonumber\\&#10; -V_i\left(f(\bar{\theta}_{-i},\theta_i),\tilde{\theta}\right)-P_i\left(\bar{\theta}_{-i},\theta_i\right)&#10; &amp; \geq &amp; 0 \nonumber&#10;\end{eqnarray}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5"/>
  <p:tag name="PICTUREFILESIZE" val="4180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ll pairs $(\theta,\theta)$ stay dominant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664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definecolor{tublau}{rgb}{0.0549,0.1922,0.5725}&#10;\definecolor{hinten}{rgb}{0.9490,0.9294,0.8863}&#10;\textsf{\pagecolor{hinten}The dominant bid can be&#10; \textcolor{blue}{selectively eliminated}, if there is&#10;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08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,color}&#10;\begin{document}\setlength{\parindent}{0pt}&#10;\textsf{&#10;$\bar{N}\subseteq N\setminus\{i\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54"/>
  <p:tag name="PICTUREFILESIZE" val="369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nd a new bid $\bar{s}_j$ for all $j\in \bar{N}$&#10;}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28"/>
  <p:tag name="PICTUREFILESIZE" val="698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For each agent~$i$, a \emph{valuation function}~$V_i:X\times\Theta \rightarrow \mathbb{Q}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921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such that\ldots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0"/>
  <p:tag name="PICTUREFILESIZE" val="126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all pairs $(\theta,\theta)$ stay dominant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664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%&#10;for some $\tilde{\theta}_{-i}\in\Theta_{-i}$ and\\&#10; some bid vector $\bar{\theta}_{-\bar{N}\cup\{i\}}$\\&#10;agent $i$ improves if bidding $\theta_i$.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2047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sffamily&#10;For all $(\theta,\theta^{\prime})\in D$:&#10;\begin{align}&#10; V_{i^{(\theta,\theta^{\prime})}}\left(h^{(\theta,\theta^{\prime})}(\bar{s}_{\bar{N}^{(\theta,\theta^{\prime})}},&#10; \bar{\theta}^{(\theta,\theta^{\prime})}_{-(\bar{N}^{(\theta,\theta^{\prime})}\cup\{i^{(\theta,\theta^{\prime})}\})},&#10; \theta_{i^{(\theta,\theta^{\prime})}}),&#10; \tilde{\theta}^{(\theta,\theta^{\prime})}_{-i^{(\theta,\theta^{\prime})}},\theta_{i^{(\theta,\theta^{\prime})}}\right)&#10; +\bar{P}^{(\theta,\theta^{\prime})}_{i^{(\theta,\theta^{\prime})}}\left(\bar{s}_{\bar{N}^{(\theta,\theta^{\prime})}},&#10; \bar{\theta}^{(\theta,\theta^{\prime})}_{-(\bar{N}\cup\{i^{(\theta,\theta^{\prime})}\})},&#10; \theta_{i^{(\theta,\theta^{\prime})}}\right) \nonumber\\&#10; -V_{i^{(\theta,\theta^{\prime})}}\left(h^{(\theta,\theta^{\prime})}(\bar{s}_{\bar{N}^{(\theta,\theta^{\prime})}},&#10; \bar{\theta}^{(\theta,\theta^{\prime})}_{-(\bar{N}^{(\theta,\theta^{\prime})}\cup\{i^{(\theta,\theta^{\prime})}\})},&#10; \theta^{\prime}_{i^{(\theta,\theta^{\prime})}}),&#10; \tilde{\theta}^{(\theta,\theta^{\prime})}_{-i^{(\theta,\theta^{\prime})}},\theta_{i^{(\theta,\theta^{\prime})}}\right)&#10; -\bar{P}^{(\theta,\theta^{\prime})}_{i^{(\theta,\theta^{\prime})}}\left(\bar{s}_{\bar{N}^{(\theta,\theta^{\prime})}},&#10; \bar{\theta}^{(\theta,\theta^{\prime})}_{-(\bar{N}\cup\{i^{(\theta,\theta^{\prime})}\})},\theta^{\prime}_{i^{(\theta,\theta^{\prime})}}\right)&#10; &amp; &gt; &amp; 0 \nonumber&#10;\end{align}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3"/>
  <p:tag name="PICTUREFILESIZE" val="8472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For all $j\in N,(\theta,\theta^{\prime})\in D$ and all&#10;$\theta\in\Theta,s_{-j}\in\bar{S}^{(\theta,\theta^{\prime})}_{-j}\setminus\Theta_{-j},s_j\in\bar{S}^{(\theta,\theta^{\prime})}_j$:&#10;\begin{eqnarray}&#10; V_j\left(h^{(\theta,\theta^{\prime})}(s_{-j},\theta_j),\theta\right) +\bar{P}^{(\theta,\theta^{\prime})}_j\left(s_{-j},\theta_j\right) \nonumber\\&#10; -V_j\left(h^{(\theta,\theta^{\prime})}(s_{-j},s_j),\theta\right) -\bar{P}^{(\theta,\theta^{\prime})}_j\left(s_{-j},s_j\right)&#10; &amp; \geq &amp; 0 \nonumber&#10;\end{eqnarray}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5"/>
  <p:tag name="PICTUREFILESIZE" val="5415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For all $j\in N,(\theta,\theta^{\prime})\in D$ and all&#10;$\theta\in\Theta,s_{-j}\in\Theta_{-j},s_j\in\bar{S}^{(\theta,\theta^{\prime})}_j\setminus\Theta_j$:&#10;\begin{eqnarray}&#10; V_j\left(h^{(\theta,\theta^{\prime})}(s_{-j},\theta_j),\theta\right) +P_j\left(s_{-j},\theta_j\right) \nonumber\\&#10; -V_j\left(h^{(\theta,\theta^{\prime})}(s_{-j},s_j),\theta\right) -\bar{P}^{(\theta,\theta^{\prime})}_j\left(s_{-j},s_j\right)&#10; &amp; \geq &amp; 0 \nonumber&#10;\end{eqnarray}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0"/>
  <p:tag name="PICTUREFILESIZE" val="5098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sffamily&#10;\begin{align*}&#10;Ax &amp;\leq b\\&#10;A'x &amp; &lt; b'&#10;\end{align*}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7"/>
  <p:tag name="PICTUREFILESIZE" val="542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\textbf{Question}: &#10;Is there a point $x$ such that:&#10;}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816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sffamily&#10;\begin{align*}&#10;&amp;\\&#10;A'x &amp; \leq b'&#10;\end{align*}&#10;\end{document}&#10;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7"/>
  <p:tag name="PICTUREFILESIZE" val="284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symb,amsmath}&#10;\begin{document}\setlength{\parindent}{0pt}&#10;\textsf{&#10;polyhedron $P$&#10;}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7"/>
  <p:tag name="PICTUREFILESIZE" val="20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lnDef>
      <a:spPr>
        <a:ln w="31750">
          <a:solidFill>
            <a:srgbClr val="0E319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657</Words>
  <Application>Microsoft Office PowerPoint</Application>
  <PresentationFormat>A4-Papier (210x297 mm)</PresentationFormat>
  <Paragraphs>233</Paragraphs>
  <Slides>27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48" baseType="lpstr">
      <vt:lpstr>Arial</vt:lpstr>
      <vt:lpstr>Gill Sans MT</vt:lpstr>
      <vt:lpstr>Tahoma</vt:lpstr>
      <vt:lpstr>Wingdings 2</vt:lpstr>
      <vt:lpstr>Times New Roman</vt:lpstr>
      <vt:lpstr>CMSS10</vt:lpstr>
      <vt:lpstr>CMR10</vt:lpstr>
      <vt:lpstr>CMMI10</vt:lpstr>
      <vt:lpstr>CMR7</vt:lpstr>
      <vt:lpstr>CMMI7</vt:lpstr>
      <vt:lpstr>CMSY10ORIG</vt:lpstr>
      <vt:lpstr>CMSY7</vt:lpstr>
      <vt:lpstr>MSBM10</vt:lpstr>
      <vt:lpstr>CMEX10</vt:lpstr>
      <vt:lpstr>CMR5</vt:lpstr>
      <vt:lpstr>CMMI5</vt:lpstr>
      <vt:lpstr>CMSY5</vt:lpstr>
      <vt:lpstr>Symbol</vt:lpstr>
      <vt:lpstr>Verdana</vt:lpstr>
      <vt:lpstr>Calibri</vt:lpstr>
      <vt:lpstr>Nyad</vt:lpstr>
      <vt:lpstr>Strong Implementation  of Social Choice Functions  in Dominant Strategies</vt:lpstr>
      <vt:lpstr>Problem Definition</vt:lpstr>
      <vt:lpstr>Mechanisms</vt:lpstr>
      <vt:lpstr>Utilities and Equilibria</vt:lpstr>
      <vt:lpstr>Utilities and Equilibria</vt:lpstr>
      <vt:lpstr>Strong Implementation</vt:lpstr>
      <vt:lpstr>    Strong Implementability Problem</vt:lpstr>
      <vt:lpstr>    Augmented Revelation Mechanisms</vt:lpstr>
      <vt:lpstr>Previous Results</vt:lpstr>
      <vt:lpstr>Previous Results (2)</vt:lpstr>
      <vt:lpstr>Our Results</vt:lpstr>
      <vt:lpstr>Augmented Revelation Principle</vt:lpstr>
      <vt:lpstr>General Idea (I)</vt:lpstr>
      <vt:lpstr>Selective Elimination</vt:lpstr>
      <vt:lpstr>Selective Elimination</vt:lpstr>
      <vt:lpstr>Bad Pairs and Elimination</vt:lpstr>
      <vt:lpstr>Two Important Steps</vt:lpstr>
      <vt:lpstr>Structure of the Algorithm</vt:lpstr>
      <vt:lpstr>     The Verification</vt:lpstr>
      <vt:lpstr>     The Payment Polyhedron</vt:lpstr>
      <vt:lpstr>     The Payment Polyhedron (I)</vt:lpstr>
      <vt:lpstr>     The Payment Polyhedron (II)</vt:lpstr>
      <vt:lpstr>     The Payment Polyhedron (II)</vt:lpstr>
      <vt:lpstr>Verification Issues</vt:lpstr>
      <vt:lpstr>Verification Issues</vt:lpstr>
      <vt:lpstr>Conclusion</vt:lpstr>
      <vt:lpstr>Folie 27</vt:lpstr>
    </vt:vector>
  </TitlesOfParts>
  <Company>UNIVERSITÄT KAISERSLAUTERN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Thielen</dc:creator>
  <cp:lastModifiedBy>Sven O. Krumke</cp:lastModifiedBy>
  <cp:revision>856</cp:revision>
  <dcterms:created xsi:type="dcterms:W3CDTF">2003-10-28T09:31:27Z</dcterms:created>
  <dcterms:modified xsi:type="dcterms:W3CDTF">2010-09-15T14:48:19Z</dcterms:modified>
</cp:coreProperties>
</file>