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16" r:id="rId3"/>
    <p:sldId id="293" r:id="rId4"/>
    <p:sldId id="310" r:id="rId5"/>
    <p:sldId id="294" r:id="rId6"/>
    <p:sldId id="301" r:id="rId7"/>
    <p:sldId id="311" r:id="rId8"/>
    <p:sldId id="312" r:id="rId9"/>
    <p:sldId id="297" r:id="rId10"/>
    <p:sldId id="298" r:id="rId11"/>
    <p:sldId id="306" r:id="rId12"/>
    <p:sldId id="299" r:id="rId13"/>
    <p:sldId id="300" r:id="rId14"/>
    <p:sldId id="302" r:id="rId15"/>
    <p:sldId id="303" r:id="rId16"/>
    <p:sldId id="304" r:id="rId17"/>
    <p:sldId id="308" r:id="rId18"/>
    <p:sldId id="305" r:id="rId19"/>
    <p:sldId id="309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0000CC"/>
    <a:srgbClr val="000066"/>
    <a:srgbClr val="FF0000"/>
    <a:srgbClr val="009900"/>
    <a:srgbClr val="FF6600"/>
    <a:srgbClr val="FFCC00"/>
    <a:srgbClr val="000099"/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4013" autoAdjust="0"/>
  </p:normalViewPr>
  <p:slideViewPr>
    <p:cSldViewPr>
      <p:cViewPr>
        <p:scale>
          <a:sx n="75" d="100"/>
          <a:sy n="75" d="100"/>
        </p:scale>
        <p:origin x="-101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/>
            </a:lvl1pPr>
          </a:lstStyle>
          <a:p>
            <a:pPr>
              <a:defRPr/>
            </a:pPr>
            <a:fld id="{A14838AA-BB8F-4F4D-ACF1-3987F13F2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4C0671-6B79-4A5B-B991-E5752EC63300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5362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859AF-2A46-4D87-BAB0-04EB109D14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C55B6-DB03-4186-BE66-6DE2D7D8CE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-76200"/>
            <a:ext cx="2057400" cy="6324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76200"/>
            <a:ext cx="6019800" cy="6324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EFC6FB-CB65-4C9C-90B0-22A23857DF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F9334D-20FB-427C-9F02-9ECF6902B4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15E1D6-0841-4FDD-8434-053832050B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E2734E-7827-4430-A4A9-241AE94FC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BCCAE2-C02E-4189-9EE9-A186BA81C2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FC629B-3FBB-4FA0-B42F-733C91550B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E19DE-8865-447C-BCEA-532DF9B590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53CE06-DF82-4912-ACA6-69E69E639C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CF48FD-0EB8-4C03-B171-691CEA84FA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/>
            </a:lvl1pPr>
          </a:lstStyle>
          <a:p>
            <a:pPr>
              <a:defRPr/>
            </a:pPr>
            <a:fld id="{C3586680-4D70-48A2-993A-351A47A5B3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rebuchet MS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rebuchet MS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rebuchet MS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rebuchet MS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rebuchet MS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rebuchet MS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rebuchet MS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FFCC00"/>
          </a:solidFill>
          <a:latin typeface="Trebuchet MS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FFCC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FFCC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FFCC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FFCC00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FFCC00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CC0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CC0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CC0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FFCC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295400"/>
            <a:ext cx="8382000" cy="1470025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000099"/>
                </a:solidFill>
              </a:rPr>
              <a:t>An Optimal Preferential Voting System Based on Game Theory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429000"/>
            <a:ext cx="6400800" cy="2895600"/>
          </a:xfrm>
        </p:spPr>
        <p:txBody>
          <a:bodyPr/>
          <a:lstStyle/>
          <a:p>
            <a:pPr eaLnBrk="1" hangingPunct="1"/>
            <a:r>
              <a:rPr lang="en-US" smtClean="0">
                <a:solidFill>
                  <a:srgbClr val="FF6600"/>
                </a:solidFill>
              </a:rPr>
              <a:t>Ronald L. Rivest</a:t>
            </a:r>
            <a:endParaRPr lang="en-US" u="sng" smtClean="0">
              <a:solidFill>
                <a:srgbClr val="FF6600"/>
              </a:solidFill>
            </a:endParaRPr>
          </a:p>
          <a:p>
            <a:pPr eaLnBrk="1" hangingPunct="1"/>
            <a:r>
              <a:rPr lang="en-US" u="sng" smtClean="0">
                <a:solidFill>
                  <a:srgbClr val="FF6600"/>
                </a:solidFill>
              </a:rPr>
              <a:t>Emily Shen </a:t>
            </a:r>
            <a:br>
              <a:rPr lang="en-US" u="sng" smtClean="0">
                <a:solidFill>
                  <a:srgbClr val="FF6600"/>
                </a:solidFill>
              </a:rPr>
            </a:br>
            <a:endParaRPr lang="en-US" sz="1200" smtClean="0">
              <a:solidFill>
                <a:srgbClr val="FF6600"/>
              </a:solidFill>
            </a:endParaRPr>
          </a:p>
          <a:p>
            <a:pPr eaLnBrk="1" hangingPunct="1"/>
            <a:r>
              <a:rPr lang="en-US" sz="2400" smtClean="0">
                <a:solidFill>
                  <a:srgbClr val="FF6600"/>
                </a:solidFill>
              </a:rPr>
              <a:t>MIT CSAIL</a:t>
            </a:r>
          </a:p>
          <a:p>
            <a:pPr eaLnBrk="1" hangingPunct="1"/>
            <a:endParaRPr lang="en-US" sz="2400" smtClean="0">
              <a:solidFill>
                <a:srgbClr val="FF6600"/>
              </a:solidFill>
            </a:endParaRPr>
          </a:p>
          <a:p>
            <a:pPr eaLnBrk="1" hangingPunct="1"/>
            <a:r>
              <a:rPr lang="en-US" sz="2400" smtClean="0">
                <a:solidFill>
                  <a:srgbClr val="FF6600"/>
                </a:solidFill>
              </a:rPr>
              <a:t>COMSOC 2010</a:t>
            </a:r>
          </a:p>
          <a:p>
            <a:pPr eaLnBrk="1" hangingPunct="1"/>
            <a:r>
              <a:rPr lang="en-US" sz="2400" smtClean="0">
                <a:solidFill>
                  <a:srgbClr val="FF6600"/>
                </a:solidFill>
              </a:rPr>
              <a:t>September 16, 2010</a:t>
            </a:r>
          </a:p>
          <a:p>
            <a:pPr eaLnBrk="1" hangingPunct="1"/>
            <a:endParaRPr lang="en-US" sz="2400" smtClean="0">
              <a:solidFill>
                <a:schemeClr val="accent1"/>
              </a:solidFill>
            </a:endParaRPr>
          </a:p>
          <a:p>
            <a:pPr eaLnBrk="1" hangingPunct="1"/>
            <a:endParaRPr lang="en-US" sz="2400" u="sng" smtClean="0">
              <a:solidFill>
                <a:schemeClr val="accen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00099"/>
                </a:solidFill>
              </a:rPr>
              <a:t>Use </a:t>
            </a:r>
            <a:r>
              <a:rPr lang="en-US" sz="2400" smtClean="0">
                <a:solidFill>
                  <a:srgbClr val="FF6600"/>
                </a:solidFill>
              </a:rPr>
              <a:t>zero-sum two-player game theory</a:t>
            </a:r>
            <a:r>
              <a:rPr lang="en-US" sz="2400" smtClean="0">
                <a:solidFill>
                  <a:srgbClr val="000099"/>
                </a:solidFill>
              </a:rPr>
              <a:t> to define an optimal voting rule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00099"/>
                </a:solidFill>
              </a:rPr>
              <a:t>Payoffs = margins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00099"/>
                </a:solidFill>
              </a:rPr>
              <a:t>Compute </a:t>
            </a:r>
            <a:r>
              <a:rPr lang="en-US" sz="2400" smtClean="0">
                <a:solidFill>
                  <a:srgbClr val="FF6600"/>
                </a:solidFill>
              </a:rPr>
              <a:t>optimal mixed strategy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00099"/>
                </a:solidFill>
              </a:rPr>
              <a:t>Choose winner according to optimal mixed strategy</a:t>
            </a:r>
          </a:p>
          <a:p>
            <a:pPr>
              <a:lnSpc>
                <a:spcPct val="90000"/>
              </a:lnSpc>
            </a:pPr>
            <a:endParaRPr lang="en-US" sz="2400" smtClean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endParaRPr lang="en-US" sz="2400" smtClean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FF6600"/>
                </a:solidFill>
              </a:rPr>
              <a:t>	</a:t>
            </a:r>
            <a:r>
              <a:rPr lang="en-US" sz="2000" smtClean="0">
                <a:solidFill>
                  <a:srgbClr val="FF6600"/>
                </a:solidFill>
              </a:rPr>
              <a:t>40 A&gt;B&gt;C&gt;D						p(A) = 1/2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rgbClr val="FF6600"/>
                </a:solidFill>
              </a:rPr>
              <a:t>	30 B&gt;C&gt;A&gt;D						p(B) = 1/4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rgbClr val="FF6600"/>
                </a:solidFill>
              </a:rPr>
              <a:t>	20 C&gt;A&gt;B&gt;D						p(C) = 1/4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000" smtClean="0">
                <a:solidFill>
                  <a:srgbClr val="FF6600"/>
                </a:solidFill>
              </a:rPr>
              <a:t>	10 C&gt;B&gt;A&gt;D						p(D) = 0	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smtClean="0">
                <a:solidFill>
                  <a:srgbClr val="000099"/>
                </a:solidFill>
              </a:rPr>
              <a:t/>
            </a:r>
            <a:br>
              <a:rPr lang="en-US" sz="2400" smtClean="0">
                <a:solidFill>
                  <a:srgbClr val="000099"/>
                </a:solidFill>
              </a:rPr>
            </a:br>
            <a:endParaRPr lang="en-US" sz="2400" smtClean="0">
              <a:solidFill>
                <a:srgbClr val="000099"/>
              </a:solidFill>
            </a:endParaRPr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/>
          <a:srcRect l="7968" t="9195" r="7968" b="4597"/>
          <a:stretch>
            <a:fillRect/>
          </a:stretch>
        </p:blipFill>
        <p:spPr bwMode="auto">
          <a:xfrm>
            <a:off x="3200400" y="3124200"/>
            <a:ext cx="29718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solidFill>
                  <a:srgbClr val="000099"/>
                </a:solidFill>
              </a:rPr>
              <a:t>An optimal voting rule (GT)</a:t>
            </a:r>
            <a:br>
              <a:rPr lang="en-US" sz="4000" smtClean="0">
                <a:solidFill>
                  <a:srgbClr val="000099"/>
                </a:solidFill>
              </a:rPr>
            </a:br>
            <a:r>
              <a:rPr lang="en-US" sz="4000" smtClean="0">
                <a:solidFill>
                  <a:srgbClr val="000099"/>
                </a:solidFill>
              </a:rPr>
              <a:t>from game theory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2590800" y="4343400"/>
            <a:ext cx="762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" name="Line 4"/>
          <p:cNvSpPr>
            <a:spLocks noChangeShapeType="1"/>
          </p:cNvSpPr>
          <p:nvPr/>
        </p:nvSpPr>
        <p:spPr bwMode="auto">
          <a:xfrm>
            <a:off x="6096000" y="4343400"/>
            <a:ext cx="7620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76200"/>
            <a:ext cx="9144000" cy="1143000"/>
          </a:xfrm>
        </p:spPr>
        <p:txBody>
          <a:bodyPr/>
          <a:lstStyle/>
          <a:p>
            <a:r>
              <a:rPr lang="en-US" sz="4000" smtClean="0">
                <a:solidFill>
                  <a:srgbClr val="000099"/>
                </a:solidFill>
              </a:rPr>
              <a:t>An optimal voting rule </a:t>
            </a:r>
            <a:br>
              <a:rPr lang="en-US" sz="4000" smtClean="0">
                <a:solidFill>
                  <a:srgbClr val="000099"/>
                </a:solidFill>
              </a:rPr>
            </a:br>
            <a:r>
              <a:rPr lang="en-US" sz="4000" smtClean="0">
                <a:solidFill>
                  <a:srgbClr val="000099"/>
                </a:solidFill>
              </a:rPr>
              <a:t>must be randomized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00099"/>
                </a:solidFill>
              </a:rPr>
              <a:t>When there is a Condorcet winner, we don’t need randomization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00099"/>
                </a:solidFill>
              </a:rPr>
              <a:t>If there is a Condorcet cycle, any deterministic rule is sub-optimal</a:t>
            </a:r>
          </a:p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00099"/>
                </a:solidFill>
              </a:rPr>
              <a:t>Condorcet cycle can be thought of as “generalized tie”</a:t>
            </a:r>
          </a:p>
          <a:p>
            <a:pPr>
              <a:lnSpc>
                <a:spcPct val="90000"/>
              </a:lnSpc>
            </a:pPr>
            <a:endParaRPr lang="en-US" sz="2400" smtClean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00099"/>
                </a:solidFill>
              </a:rPr>
              <a:t>Cave Creek, AZ ’09: </a:t>
            </a:r>
            <a:br>
              <a:rPr lang="en-US" sz="2400" smtClean="0">
                <a:solidFill>
                  <a:srgbClr val="000099"/>
                </a:solidFill>
              </a:rPr>
            </a:br>
            <a:r>
              <a:rPr lang="en-US" sz="2400" smtClean="0">
                <a:solidFill>
                  <a:srgbClr val="000099"/>
                </a:solidFill>
              </a:rPr>
              <a:t>broke tie for city council seat by drawing cards from a shuffled deck</a:t>
            </a:r>
          </a:p>
          <a:p>
            <a:pPr>
              <a:lnSpc>
                <a:spcPct val="90000"/>
              </a:lnSpc>
            </a:pPr>
            <a:endParaRPr lang="en-US" sz="2400" smtClean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400" smtClean="0">
                <a:solidFill>
                  <a:srgbClr val="000099"/>
                </a:solidFill>
              </a:rPr>
              <a:t>Deterministic variant: GTD</a:t>
            </a:r>
            <a:br>
              <a:rPr lang="en-US" sz="2400" smtClean="0">
                <a:solidFill>
                  <a:srgbClr val="000099"/>
                </a:solidFill>
              </a:rPr>
            </a:br>
            <a:r>
              <a:rPr lang="en-US" sz="2400" smtClean="0">
                <a:solidFill>
                  <a:srgbClr val="000099"/>
                </a:solidFill>
              </a:rPr>
              <a:t>Choose candidate with highest probability in optimal mixed strategy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Related work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GT is a special case of “maximal lottery methods” (Fishburn ’84)</a:t>
            </a:r>
          </a:p>
          <a:p>
            <a:r>
              <a:rPr lang="en-US" smtClean="0">
                <a:solidFill>
                  <a:srgbClr val="000099"/>
                </a:solidFill>
              </a:rPr>
              <a:t>GT support ~ bipartisan set for tournament game (LLL ’93)</a:t>
            </a:r>
          </a:p>
          <a:p>
            <a:r>
              <a:rPr lang="en-US" smtClean="0">
                <a:solidFill>
                  <a:srgbClr val="000099"/>
                </a:solidFill>
              </a:rPr>
              <a:t>GT game corresponds to plurality game (LLL ’94)</a:t>
            </a:r>
          </a:p>
          <a:p>
            <a:endParaRPr lang="en-US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Properties of GT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Optimality</a:t>
            </a:r>
          </a:p>
          <a:p>
            <a:r>
              <a:rPr lang="en-US" smtClean="0">
                <a:solidFill>
                  <a:srgbClr val="000099"/>
                </a:solidFill>
              </a:rPr>
              <a:t>Condorcet winner/loser</a:t>
            </a:r>
          </a:p>
          <a:p>
            <a:r>
              <a:rPr lang="en-US" smtClean="0">
                <a:solidFill>
                  <a:srgbClr val="000099"/>
                </a:solidFill>
              </a:rPr>
              <a:t>Pareto efficiency</a:t>
            </a:r>
          </a:p>
          <a:p>
            <a:r>
              <a:rPr lang="en-US" smtClean="0">
                <a:solidFill>
                  <a:srgbClr val="000099"/>
                </a:solidFill>
              </a:rPr>
              <a:t>Independence of clones* </a:t>
            </a:r>
          </a:p>
          <a:p>
            <a:r>
              <a:rPr lang="en-US" smtClean="0">
                <a:solidFill>
                  <a:srgbClr val="000099"/>
                </a:solidFill>
              </a:rPr>
              <a:t>Reversal symmetry*</a:t>
            </a:r>
          </a:p>
          <a:p>
            <a:r>
              <a:rPr lang="en-US" u="sng" smtClean="0">
                <a:solidFill>
                  <a:srgbClr val="000099"/>
                </a:solidFill>
              </a:rPr>
              <a:t>No</a:t>
            </a:r>
            <a:r>
              <a:rPr lang="en-US" smtClean="0">
                <a:solidFill>
                  <a:srgbClr val="000099"/>
                </a:solidFill>
              </a:rPr>
              <a:t> monotonicity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Simulated election comparisons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Randomly generated 10,000 profiles for 5 candidates, 100 voters, full ballots</a:t>
            </a:r>
          </a:p>
          <a:p>
            <a:r>
              <a:rPr lang="en-US" smtClean="0">
                <a:solidFill>
                  <a:srgbClr val="000099"/>
                </a:solidFill>
              </a:rPr>
              <a:t>“Spherical” distribution</a:t>
            </a:r>
          </a:p>
          <a:p>
            <a:r>
              <a:rPr lang="en-US" smtClean="0">
                <a:solidFill>
                  <a:srgbClr val="000099"/>
                </a:solidFill>
              </a:rPr>
              <a:t>64% had Condorcet winner</a:t>
            </a:r>
          </a:p>
          <a:p>
            <a:r>
              <a:rPr lang="en-US" smtClean="0">
                <a:solidFill>
                  <a:srgbClr val="000099"/>
                </a:solidFill>
              </a:rPr>
              <a:t>77% had unique optimal mixed strategy</a:t>
            </a:r>
          </a:p>
          <a:p>
            <a:endParaRPr lang="en-US" smtClean="0">
              <a:solidFill>
                <a:srgbClr val="000099"/>
              </a:solidFill>
            </a:endParaRPr>
          </a:p>
          <a:p>
            <a:r>
              <a:rPr lang="en-US" smtClean="0">
                <a:solidFill>
                  <a:srgbClr val="000099"/>
                </a:solidFill>
              </a:rPr>
              <a:t>(Also tried impartial culture distribution)</a:t>
            </a:r>
          </a:p>
          <a:p>
            <a:endParaRPr lang="en-US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smtClean="0">
                <a:solidFill>
                  <a:srgbClr val="000099"/>
                </a:solidFill>
              </a:rPr>
              <a:t>How does GT perform against </a:t>
            </a:r>
            <a:br>
              <a:rPr lang="en-US" sz="4000" smtClean="0">
                <a:solidFill>
                  <a:srgbClr val="000099"/>
                </a:solidFill>
              </a:rPr>
            </a:br>
            <a:r>
              <a:rPr lang="en-US" sz="4000" smtClean="0">
                <a:solidFill>
                  <a:srgbClr val="000099"/>
                </a:solidFill>
              </a:rPr>
              <a:t>other voting rules?</a:t>
            </a:r>
          </a:p>
        </p:txBody>
      </p:sp>
      <p:graphicFrame>
        <p:nvGraphicFramePr>
          <p:cNvPr id="32772" name="Object 4"/>
          <p:cNvGraphicFramePr>
            <a:graphicFrameLocks noChangeAspect="1"/>
          </p:cNvGraphicFramePr>
          <p:nvPr>
            <p:ph type="body" idx="4294967295"/>
          </p:nvPr>
        </p:nvGraphicFramePr>
        <p:xfrm>
          <a:off x="0" y="1476375"/>
          <a:ext cx="9144000" cy="4695825"/>
        </p:xfrm>
        <a:graphic>
          <a:graphicData uri="http://schemas.openxmlformats.org/presentationml/2006/ole">
            <p:oleObj spid="_x0000_s32772" name="Chart" r:id="rId4" imgW="4905375" imgH="2695575" progId="Excel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smtClean="0">
                <a:solidFill>
                  <a:srgbClr val="000099"/>
                </a:solidFill>
              </a:rPr>
              <a:t>How often is winner contained </a:t>
            </a:r>
            <a:br>
              <a:rPr lang="en-US" sz="4000" smtClean="0">
                <a:solidFill>
                  <a:srgbClr val="000099"/>
                </a:solidFill>
              </a:rPr>
            </a:br>
            <a:r>
              <a:rPr lang="en-US" sz="4000" smtClean="0">
                <a:solidFill>
                  <a:srgbClr val="000099"/>
                </a:solidFill>
              </a:rPr>
              <a:t>in GT support?</a:t>
            </a:r>
          </a:p>
        </p:txBody>
      </p:sp>
      <p:graphicFrame>
        <p:nvGraphicFramePr>
          <p:cNvPr id="33794" name="Rectangle 3"/>
          <p:cNvGraphicFramePr>
            <a:graphicFrameLocks noGrp="1"/>
          </p:cNvGraphicFramePr>
          <p:nvPr>
            <p:ph type="body" idx="1"/>
          </p:nvPr>
        </p:nvGraphicFramePr>
        <p:xfrm>
          <a:off x="0" y="1828800"/>
          <a:ext cx="9144000" cy="4191000"/>
        </p:xfrm>
        <a:graphic>
          <a:graphicData uri="http://schemas.openxmlformats.org/presentationml/2006/ole">
            <p:oleObj spid="_x0000_s33794" name="Chart" r:id="rId4" imgW="6086475" imgH="2619375" progId="Excel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000" smtClean="0">
                <a:solidFill>
                  <a:srgbClr val="000099"/>
                </a:solidFill>
              </a:rPr>
              <a:t>GTD does slightly better than GT </a:t>
            </a:r>
            <a:br>
              <a:rPr lang="en-US" sz="4000" smtClean="0">
                <a:solidFill>
                  <a:srgbClr val="000099"/>
                </a:solidFill>
              </a:rPr>
            </a:br>
            <a:r>
              <a:rPr lang="en-US" sz="4000" smtClean="0">
                <a:solidFill>
                  <a:srgbClr val="000099"/>
                </a:solidFill>
              </a:rPr>
              <a:t>against other common rules</a:t>
            </a:r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>
            <p:ph type="body" idx="1"/>
          </p:nvPr>
        </p:nvGraphicFramePr>
        <p:xfrm>
          <a:off x="0" y="1811338"/>
          <a:ext cx="9144000" cy="4284662"/>
        </p:xfrm>
        <a:graphic>
          <a:graphicData uri="http://schemas.openxmlformats.org/presentationml/2006/ole">
            <p:oleObj spid="_x0000_s37891" name="Chart" r:id="rId4" imgW="5886450" imgH="2695575" progId="Excel.Chart.8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Open problems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>
                <a:solidFill>
                  <a:srgbClr val="000099"/>
                </a:solidFill>
              </a:rPr>
              <a:t>Is it possible to modify Schulze so it always chooses a winner in GT support?</a:t>
            </a:r>
          </a:p>
          <a:p>
            <a:pPr>
              <a:lnSpc>
                <a:spcPct val="80000"/>
              </a:lnSpc>
            </a:pPr>
            <a:endParaRPr lang="en-US" sz="2800" smtClean="0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smtClean="0">
                <a:solidFill>
                  <a:srgbClr val="000099"/>
                </a:solidFill>
              </a:rPr>
              <a:t>Can one analytically determine Adv</a:t>
            </a:r>
            <a:r>
              <a:rPr lang="en-US" sz="2800" b="1" baseline="-25000" smtClean="0">
                <a:solidFill>
                  <a:srgbClr val="000099"/>
                </a:solidFill>
                <a:latin typeface="Script MT Bold" pitchFamily="66" charset="0"/>
              </a:rPr>
              <a:t>D</a:t>
            </a:r>
            <a:r>
              <a:rPr lang="en-US" sz="2800" smtClean="0">
                <a:solidFill>
                  <a:srgbClr val="000099"/>
                </a:solidFill>
              </a:rPr>
              <a:t>(F,G) for some F,G,</a:t>
            </a:r>
            <a:r>
              <a:rPr lang="en-US" sz="2800" b="1" smtClean="0">
                <a:solidFill>
                  <a:srgbClr val="000099"/>
                </a:solidFill>
                <a:latin typeface="Script MT Bold" pitchFamily="66" charset="0"/>
              </a:rPr>
              <a:t>D</a:t>
            </a:r>
            <a:r>
              <a:rPr lang="en-US" sz="2800" smtClean="0">
                <a:solidFill>
                  <a:srgbClr val="000099"/>
                </a:solidFill>
              </a:rPr>
              <a:t>?</a:t>
            </a:r>
          </a:p>
          <a:p>
            <a:pPr>
              <a:lnSpc>
                <a:spcPct val="80000"/>
              </a:lnSpc>
            </a:pPr>
            <a:endParaRPr lang="en-US" sz="2800" smtClean="0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smtClean="0">
                <a:solidFill>
                  <a:srgbClr val="000099"/>
                </a:solidFill>
              </a:rPr>
              <a:t>How sensitive are GT probabilities to input votes?</a:t>
            </a:r>
            <a:br>
              <a:rPr lang="en-US" sz="2800" smtClean="0">
                <a:solidFill>
                  <a:srgbClr val="000099"/>
                </a:solidFill>
              </a:rPr>
            </a:br>
            <a:r>
              <a:rPr lang="en-US" sz="2800" smtClean="0">
                <a:solidFill>
                  <a:srgbClr val="000099"/>
                </a:solidFill>
              </a:rPr>
              <a:t>How hard is it to manipulate GT?</a:t>
            </a:r>
            <a:br>
              <a:rPr lang="en-US" sz="2800" smtClean="0">
                <a:solidFill>
                  <a:srgbClr val="000099"/>
                </a:solidFill>
              </a:rPr>
            </a:br>
            <a:endParaRPr lang="en-US" sz="2800" smtClean="0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smtClean="0">
                <a:solidFill>
                  <a:srgbClr val="000099"/>
                </a:solidFill>
              </a:rPr>
              <a:t>Can one lower bound the penalty paid for being deterministic, monotonic, etc. for some </a:t>
            </a:r>
            <a:r>
              <a:rPr lang="en-US" sz="2800" b="1" smtClean="0">
                <a:solidFill>
                  <a:srgbClr val="000099"/>
                </a:solidFill>
                <a:latin typeface="Script MT Bold" pitchFamily="66" charset="0"/>
              </a:rPr>
              <a:t>D</a:t>
            </a:r>
            <a:r>
              <a:rPr lang="en-US" sz="2800" smtClean="0">
                <a:solidFill>
                  <a:srgbClr val="000099"/>
                </a:solidFill>
              </a:rPr>
              <a:t>?</a:t>
            </a:r>
            <a:br>
              <a:rPr lang="en-US" sz="2800" smtClean="0">
                <a:solidFill>
                  <a:srgbClr val="000099"/>
                </a:solidFill>
              </a:rPr>
            </a:br>
            <a:endParaRPr lang="en-US" sz="280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229600" cy="5105400"/>
          </a:xfrm>
        </p:spPr>
        <p:txBody>
          <a:bodyPr/>
          <a:lstStyle/>
          <a:p>
            <a:pPr>
              <a:buFontTx/>
              <a:buNone/>
            </a:pPr>
            <a:endParaRPr lang="en-US" smtClean="0"/>
          </a:p>
          <a:p>
            <a:pPr algn="ctr">
              <a:buFontTx/>
              <a:buNone/>
            </a:pPr>
            <a:r>
              <a:rPr lang="en-US" sz="4400" smtClean="0">
                <a:solidFill>
                  <a:srgbClr val="000099"/>
                </a:solidFill>
              </a:rPr>
              <a:t>Thanks!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Voting rules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Vote: ranking of candidates</a:t>
            </a:r>
          </a:p>
          <a:p>
            <a:r>
              <a:rPr lang="en-US" smtClean="0">
                <a:solidFill>
                  <a:srgbClr val="000099"/>
                </a:solidFill>
              </a:rPr>
              <a:t>Voting rule: given a profile of votes, output single winner</a:t>
            </a:r>
          </a:p>
          <a:p>
            <a:endParaRPr lang="en-US" smtClean="0">
              <a:solidFill>
                <a:srgbClr val="000099"/>
              </a:solidFill>
            </a:endParaRPr>
          </a:p>
          <a:p>
            <a:r>
              <a:rPr lang="en-US" smtClean="0">
                <a:solidFill>
                  <a:srgbClr val="000099"/>
                </a:solidFill>
              </a:rPr>
              <a:t>Question: What makes a good voting rule?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Outline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Quantitative approach</a:t>
            </a:r>
          </a:p>
          <a:p>
            <a:r>
              <a:rPr lang="en-US" smtClean="0">
                <a:solidFill>
                  <a:srgbClr val="000099"/>
                </a:solidFill>
              </a:rPr>
              <a:t>Optimal voting rule (GT) from game theory</a:t>
            </a:r>
          </a:p>
          <a:p>
            <a:r>
              <a:rPr lang="en-US" smtClean="0">
                <a:solidFill>
                  <a:srgbClr val="000099"/>
                </a:solidFill>
              </a:rPr>
              <a:t>Relation to prior work</a:t>
            </a:r>
          </a:p>
          <a:p>
            <a:r>
              <a:rPr lang="en-US" smtClean="0">
                <a:solidFill>
                  <a:srgbClr val="000099"/>
                </a:solidFill>
              </a:rPr>
              <a:t>Simulation results</a:t>
            </a:r>
          </a:p>
          <a:p>
            <a:r>
              <a:rPr lang="en-US" smtClean="0">
                <a:solidFill>
                  <a:srgbClr val="000099"/>
                </a:solidFill>
              </a:rPr>
              <a:t>Open problems</a:t>
            </a:r>
          </a:p>
          <a:p>
            <a:endParaRPr lang="en-US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Traditional approach: axiomatic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sz="2800" smtClean="0">
                <a:solidFill>
                  <a:srgbClr val="000099"/>
                </a:solidFill>
              </a:rPr>
              <a:t>Long list of well-studied properties:</a:t>
            </a:r>
          </a:p>
          <a:p>
            <a:pPr lvl="1"/>
            <a:r>
              <a:rPr lang="en-US" sz="2400" smtClean="0">
                <a:solidFill>
                  <a:srgbClr val="000099"/>
                </a:solidFill>
              </a:rPr>
              <a:t>Condorcet</a:t>
            </a:r>
          </a:p>
          <a:p>
            <a:pPr lvl="1"/>
            <a:r>
              <a:rPr lang="en-US" sz="2400" smtClean="0">
                <a:solidFill>
                  <a:srgbClr val="000099"/>
                </a:solidFill>
              </a:rPr>
              <a:t>Majority</a:t>
            </a:r>
          </a:p>
          <a:p>
            <a:pPr lvl="1"/>
            <a:r>
              <a:rPr lang="en-US" sz="2400" smtClean="0">
                <a:solidFill>
                  <a:srgbClr val="000099"/>
                </a:solidFill>
              </a:rPr>
              <a:t>Consistency</a:t>
            </a:r>
          </a:p>
          <a:p>
            <a:pPr lvl="1"/>
            <a:r>
              <a:rPr lang="en-US" sz="2400" smtClean="0">
                <a:solidFill>
                  <a:srgbClr val="000099"/>
                </a:solidFill>
              </a:rPr>
              <a:t>Participation</a:t>
            </a:r>
          </a:p>
          <a:p>
            <a:pPr lvl="1"/>
            <a:r>
              <a:rPr lang="en-US" sz="2400" smtClean="0">
                <a:solidFill>
                  <a:srgbClr val="000099"/>
                </a:solidFill>
              </a:rPr>
              <a:t>Monotonicity</a:t>
            </a:r>
          </a:p>
          <a:p>
            <a:pPr lvl="1"/>
            <a:r>
              <a:rPr lang="en-US" sz="2400" smtClean="0">
                <a:solidFill>
                  <a:srgbClr val="000099"/>
                </a:solidFill>
              </a:rPr>
              <a:t>…</a:t>
            </a:r>
          </a:p>
          <a:p>
            <a:r>
              <a:rPr lang="en-US" sz="2800" smtClean="0">
                <a:solidFill>
                  <a:srgbClr val="000099"/>
                </a:solidFill>
              </a:rPr>
              <a:t>Impossible to satisfy all these criteria</a:t>
            </a:r>
          </a:p>
          <a:p>
            <a:r>
              <a:rPr lang="en-US" sz="2800" smtClean="0">
                <a:solidFill>
                  <a:srgbClr val="000099"/>
                </a:solidFill>
              </a:rPr>
              <a:t>Axiomatic approach can give inconclusive advice, depending on perceived relative importance of various criteria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Our approach: quantitative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“A voting rule F is better than G if voters tend to prefer the outcome of F to the outcome of G”</a:t>
            </a:r>
            <a:br>
              <a:rPr lang="en-US" smtClean="0">
                <a:solidFill>
                  <a:srgbClr val="000099"/>
                </a:solidFill>
              </a:rPr>
            </a:br>
            <a:endParaRPr lang="en-US" smtClean="0">
              <a:solidFill>
                <a:srgbClr val="000099"/>
              </a:solidFill>
            </a:endParaRPr>
          </a:p>
          <a:p>
            <a:r>
              <a:rPr lang="en-US" smtClean="0">
                <a:solidFill>
                  <a:srgbClr val="000099"/>
                </a:solidFill>
              </a:rPr>
              <a:t>Ultimately, a voting rule aims to satisfy voters’ preferences</a:t>
            </a:r>
            <a:br>
              <a:rPr lang="en-US" smtClean="0">
                <a:solidFill>
                  <a:srgbClr val="000099"/>
                </a:solidFill>
              </a:rPr>
            </a:br>
            <a:endParaRPr lang="en-US" smtClean="0">
              <a:solidFill>
                <a:srgbClr val="000099"/>
              </a:solidFill>
            </a:endParaRPr>
          </a:p>
          <a:p>
            <a:r>
              <a:rPr lang="en-US" smtClean="0">
                <a:solidFill>
                  <a:srgbClr val="000099"/>
                </a:solidFill>
              </a:rPr>
              <a:t>We will make this precise...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Quantitative approach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5105400"/>
          </a:xfrm>
        </p:spPr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We define a metric to compare any two voting rules</a:t>
            </a:r>
          </a:p>
          <a:p>
            <a:r>
              <a:rPr lang="en-US" smtClean="0">
                <a:solidFill>
                  <a:srgbClr val="000099"/>
                </a:solidFill>
              </a:rPr>
              <a:t>Using this metric, we define a notion of optimality (achievable using game theory)</a:t>
            </a:r>
          </a:p>
          <a:p>
            <a:r>
              <a:rPr lang="en-US" smtClean="0">
                <a:solidFill>
                  <a:srgbClr val="000099"/>
                </a:solidFill>
              </a:rPr>
              <a:t>Similar to decision-theoretic approach of [Lu, Boutilier ’10]</a:t>
            </a:r>
          </a:p>
          <a:p>
            <a:endParaRPr lang="en-US" smtClean="0">
              <a:solidFill>
                <a:srgbClr val="000099"/>
              </a:solidFill>
            </a:endParaRPr>
          </a:p>
          <a:p>
            <a:r>
              <a:rPr lang="en-US" smtClean="0">
                <a:solidFill>
                  <a:srgbClr val="000099"/>
                </a:solidFill>
              </a:rPr>
              <a:t>GT is closely related to prior work – more on this later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z="4000" smtClean="0">
                <a:solidFill>
                  <a:srgbClr val="000099"/>
                </a:solidFill>
              </a:rPr>
              <a:t>Notation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838200"/>
            <a:ext cx="6934200" cy="5410200"/>
          </a:xfrm>
        </p:spPr>
        <p:txBody>
          <a:bodyPr/>
          <a:lstStyle/>
          <a:p>
            <a:r>
              <a:rPr lang="en-US" sz="2800" smtClean="0">
                <a:solidFill>
                  <a:srgbClr val="000099"/>
                </a:solidFill>
              </a:rPr>
              <a:t>Profile R = collection of voters’</a:t>
            </a:r>
            <a:br>
              <a:rPr lang="en-US" sz="2800" smtClean="0">
                <a:solidFill>
                  <a:srgbClr val="000099"/>
                </a:solidFill>
              </a:rPr>
            </a:br>
            <a:r>
              <a:rPr lang="en-US" sz="2800" smtClean="0">
                <a:solidFill>
                  <a:srgbClr val="000099"/>
                </a:solidFill>
              </a:rPr>
              <a:t>rankings of candidates</a:t>
            </a:r>
          </a:p>
          <a:p>
            <a:endParaRPr lang="en-US" smtClean="0">
              <a:solidFill>
                <a:srgbClr val="000099"/>
              </a:solidFill>
            </a:endParaRPr>
          </a:p>
          <a:p>
            <a:r>
              <a:rPr lang="en-US" sz="2800" smtClean="0">
                <a:solidFill>
                  <a:srgbClr val="000099"/>
                </a:solidFill>
              </a:rPr>
              <a:t>Preference matrix N:</a:t>
            </a:r>
            <a:br>
              <a:rPr lang="en-US" sz="2800" smtClean="0">
                <a:solidFill>
                  <a:srgbClr val="000099"/>
                </a:solidFill>
              </a:rPr>
            </a:br>
            <a:r>
              <a:rPr lang="en-US" sz="2800" smtClean="0">
                <a:solidFill>
                  <a:srgbClr val="000099"/>
                </a:solidFill>
              </a:rPr>
              <a:t>N(x,y) = # voters preferring x to y</a:t>
            </a:r>
            <a:br>
              <a:rPr lang="en-US" sz="2800" smtClean="0">
                <a:solidFill>
                  <a:srgbClr val="000099"/>
                </a:solidFill>
              </a:rPr>
            </a:br>
            <a:r>
              <a:rPr lang="en-US" sz="2800" smtClean="0">
                <a:solidFill>
                  <a:srgbClr val="000099"/>
                </a:solidFill>
              </a:rPr>
              <a:t/>
            </a:r>
            <a:br>
              <a:rPr lang="en-US" sz="2800" smtClean="0">
                <a:solidFill>
                  <a:srgbClr val="000099"/>
                </a:solidFill>
              </a:rPr>
            </a:br>
            <a:endParaRPr lang="en-US" sz="2800" smtClean="0">
              <a:solidFill>
                <a:srgbClr val="000099"/>
              </a:solidFill>
            </a:endParaRPr>
          </a:p>
          <a:p>
            <a:endParaRPr lang="en-US" sz="2800" smtClean="0">
              <a:solidFill>
                <a:srgbClr val="000099"/>
              </a:solidFill>
            </a:endParaRPr>
          </a:p>
          <a:p>
            <a:r>
              <a:rPr lang="en-US" sz="2800" smtClean="0">
                <a:solidFill>
                  <a:srgbClr val="000099"/>
                </a:solidFill>
              </a:rPr>
              <a:t>Margin matrix M:</a:t>
            </a:r>
            <a:br>
              <a:rPr lang="en-US" sz="2800" smtClean="0">
                <a:solidFill>
                  <a:srgbClr val="000099"/>
                </a:solidFill>
              </a:rPr>
            </a:br>
            <a:r>
              <a:rPr lang="en-US" sz="2800" smtClean="0">
                <a:solidFill>
                  <a:srgbClr val="000099"/>
                </a:solidFill>
              </a:rPr>
              <a:t>M(x,y) = N(x,y) – N(y,x)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5791200" y="746125"/>
            <a:ext cx="3124200" cy="131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FF6600"/>
                </a:solidFill>
              </a:rPr>
              <a:t>	</a:t>
            </a:r>
            <a:r>
              <a:rPr lang="en-US" sz="2000">
                <a:solidFill>
                  <a:srgbClr val="FF6600"/>
                </a:solidFill>
                <a:latin typeface="Trebuchet MS" pitchFamily="34" charset="0"/>
              </a:rPr>
              <a:t>40 A&gt;B&gt;C&gt;D</a:t>
            </a:r>
          </a:p>
          <a:p>
            <a:r>
              <a:rPr lang="en-US" sz="2000">
                <a:solidFill>
                  <a:srgbClr val="FF6600"/>
                </a:solidFill>
                <a:latin typeface="Trebuchet MS" pitchFamily="34" charset="0"/>
              </a:rPr>
              <a:t>	30 B&gt;C&gt;A&gt;D</a:t>
            </a:r>
          </a:p>
          <a:p>
            <a:r>
              <a:rPr lang="en-US" sz="2000">
                <a:solidFill>
                  <a:srgbClr val="FF6600"/>
                </a:solidFill>
                <a:latin typeface="Trebuchet MS" pitchFamily="34" charset="0"/>
              </a:rPr>
              <a:t>	20 C&gt;A&gt;B&gt;D</a:t>
            </a:r>
          </a:p>
          <a:p>
            <a:r>
              <a:rPr lang="en-US" sz="2000">
                <a:solidFill>
                  <a:srgbClr val="FF6600"/>
                </a:solidFill>
                <a:latin typeface="Trebuchet MS" pitchFamily="34" charset="0"/>
              </a:rPr>
              <a:t>	10 C&gt;B&gt;A&gt;D</a:t>
            </a:r>
          </a:p>
        </p:txBody>
      </p:sp>
      <p:graphicFrame>
        <p:nvGraphicFramePr>
          <p:cNvPr id="44037" name="Group 5"/>
          <p:cNvGraphicFramePr>
            <a:graphicFrameLocks noGrp="1"/>
          </p:cNvGraphicFramePr>
          <p:nvPr/>
        </p:nvGraphicFramePr>
        <p:xfrm>
          <a:off x="6096000" y="2133600"/>
          <a:ext cx="2971800" cy="1982788"/>
        </p:xfrm>
        <a:graphic>
          <a:graphicData uri="http://schemas.openxmlformats.org/drawingml/2006/table">
            <a:tbl>
              <a:tblPr/>
              <a:tblGrid>
                <a:gridCol w="595313"/>
                <a:gridCol w="547687"/>
                <a:gridCol w="639763"/>
                <a:gridCol w="593725"/>
                <a:gridCol w="595312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70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4116" name="Group 84"/>
          <p:cNvGraphicFramePr>
            <a:graphicFrameLocks noGrp="1"/>
          </p:cNvGraphicFramePr>
          <p:nvPr/>
        </p:nvGraphicFramePr>
        <p:xfrm>
          <a:off x="5867400" y="4724400"/>
          <a:ext cx="3200400" cy="1982788"/>
        </p:xfrm>
        <a:graphic>
          <a:graphicData uri="http://schemas.openxmlformats.org/drawingml/2006/table">
            <a:tbl>
              <a:tblPr/>
              <a:tblGrid>
                <a:gridCol w="641350"/>
                <a:gridCol w="638175"/>
                <a:gridCol w="641350"/>
                <a:gridCol w="638175"/>
                <a:gridCol w="641350"/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FF6600"/>
                        </a:solidFill>
                        <a:effectLst/>
                        <a:latin typeface="Trebuchet MS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6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-20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90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-40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-100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-100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-100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6600"/>
                          </a:solidFill>
                          <a:effectLst/>
                          <a:latin typeface="Trebuchet MS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44113" name="Picture 81"/>
          <p:cNvPicPr>
            <a:picLocks noChangeAspect="1" noChangeArrowheads="1"/>
          </p:cNvPicPr>
          <p:nvPr/>
        </p:nvPicPr>
        <p:blipFill>
          <a:blip r:embed="rId3"/>
          <a:srcRect l="7968" t="9195" r="7968" b="4597"/>
          <a:stretch>
            <a:fillRect/>
          </a:stretch>
        </p:blipFill>
        <p:spPr bwMode="auto">
          <a:xfrm>
            <a:off x="5943600" y="4191000"/>
            <a:ext cx="297180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22" name="Picture 42"/>
          <p:cNvPicPr>
            <a:picLocks noChangeAspect="1" noChangeArrowheads="1"/>
          </p:cNvPicPr>
          <p:nvPr/>
        </p:nvPicPr>
        <p:blipFill>
          <a:blip r:embed="rId3"/>
          <a:srcRect l="7968" t="9195" r="7968" b="4597"/>
          <a:stretch>
            <a:fillRect/>
          </a:stretch>
        </p:blipFill>
        <p:spPr bwMode="auto">
          <a:xfrm>
            <a:off x="6324600" y="4343400"/>
            <a:ext cx="27432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>
                <a:solidFill>
                  <a:srgbClr val="000099"/>
                </a:solidFill>
              </a:rPr>
              <a:t>Game between two voting rules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smtClean="0">
                <a:solidFill>
                  <a:srgbClr val="000099"/>
                </a:solidFill>
              </a:rPr>
              <a:t>“A voting rule F is better than G if voters tend to prefer the outcome of F to the outcome of G”</a:t>
            </a:r>
            <a:br>
              <a:rPr lang="en-US" sz="2800" smtClean="0">
                <a:solidFill>
                  <a:srgbClr val="000099"/>
                </a:solidFill>
              </a:rPr>
            </a:br>
            <a:endParaRPr lang="en-US" sz="2800" smtClean="0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</a:pPr>
            <a:r>
              <a:rPr lang="en-US" sz="2800" smtClean="0">
                <a:solidFill>
                  <a:srgbClr val="000099"/>
                </a:solidFill>
                <a:latin typeface="Script MT Bold" pitchFamily="66" charset="0"/>
              </a:rPr>
              <a:t>D</a:t>
            </a:r>
            <a:r>
              <a:rPr lang="en-US" sz="2800" smtClean="0">
                <a:solidFill>
                  <a:srgbClr val="000099"/>
                </a:solidFill>
              </a:rPr>
              <a:t> = distribution on profiles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solidFill>
                  <a:srgbClr val="000099"/>
                </a:solidFill>
              </a:rPr>
              <a:t>Choose a profile R from </a:t>
            </a:r>
            <a:r>
              <a:rPr lang="en-US" sz="2800" smtClean="0">
                <a:solidFill>
                  <a:srgbClr val="000099"/>
                </a:solidFill>
                <a:latin typeface="Script MT Bold" pitchFamily="66" charset="0"/>
              </a:rPr>
              <a:t>D</a:t>
            </a:r>
          </a:p>
          <a:p>
            <a:pPr>
              <a:lnSpc>
                <a:spcPct val="80000"/>
              </a:lnSpc>
            </a:pPr>
            <a:r>
              <a:rPr lang="en-US" sz="2800" smtClean="0">
                <a:solidFill>
                  <a:srgbClr val="000099"/>
                </a:solidFill>
              </a:rPr>
              <a:t>Play a game </a:t>
            </a:r>
            <a:r>
              <a:rPr lang="en-US" sz="2800" smtClean="0">
                <a:solidFill>
                  <a:srgbClr val="000099"/>
                </a:solidFill>
                <a:latin typeface="Script MT Bold" pitchFamily="66" charset="0"/>
              </a:rPr>
              <a:t>G</a:t>
            </a:r>
            <a:r>
              <a:rPr lang="en-US" sz="2800" baseline="-25000" smtClean="0">
                <a:solidFill>
                  <a:srgbClr val="000099"/>
                </a:solidFill>
              </a:rPr>
              <a:t>R</a:t>
            </a:r>
            <a:r>
              <a:rPr lang="en-US" sz="2800" smtClean="0">
                <a:solidFill>
                  <a:srgbClr val="000099"/>
                </a:solidFill>
              </a:rPr>
              <a:t> between F and G: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solidFill>
                  <a:srgbClr val="000099"/>
                </a:solidFill>
              </a:rPr>
              <a:t>F and G choose their outcomes </a:t>
            </a:r>
            <a:br>
              <a:rPr lang="en-US" sz="2400" smtClean="0">
                <a:solidFill>
                  <a:srgbClr val="000099"/>
                </a:solidFill>
              </a:rPr>
            </a:br>
            <a:r>
              <a:rPr lang="en-US" sz="2400" smtClean="0">
                <a:solidFill>
                  <a:srgbClr val="000099"/>
                </a:solidFill>
              </a:rPr>
              <a:t>x = F(R), y = G(R)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solidFill>
                  <a:srgbClr val="000099"/>
                </a:solidFill>
              </a:rPr>
              <a:t>F wins N(x,y) points, G wins N(y,x) points</a:t>
            </a:r>
          </a:p>
          <a:p>
            <a:pPr lvl="1">
              <a:lnSpc>
                <a:spcPct val="80000"/>
              </a:lnSpc>
            </a:pPr>
            <a:r>
              <a:rPr lang="en-US" sz="2400" smtClean="0">
                <a:solidFill>
                  <a:srgbClr val="000099"/>
                </a:solidFill>
              </a:rPr>
              <a:t>Net: F wins M(x,y) points, </a:t>
            </a:r>
            <a:br>
              <a:rPr lang="en-US" sz="2400" smtClean="0">
                <a:solidFill>
                  <a:srgbClr val="000099"/>
                </a:solidFill>
              </a:rPr>
            </a:br>
            <a:r>
              <a:rPr lang="en-US" sz="2400" smtClean="0">
                <a:solidFill>
                  <a:srgbClr val="000099"/>
                </a:solidFill>
              </a:rPr>
              <a:t>G wins M(y,x) points</a:t>
            </a:r>
            <a:br>
              <a:rPr lang="en-US" sz="2400" smtClean="0">
                <a:solidFill>
                  <a:srgbClr val="000099"/>
                </a:solidFill>
              </a:rPr>
            </a:br>
            <a:endParaRPr lang="en-US" sz="2400" smtClean="0">
              <a:solidFill>
                <a:srgbClr val="000099"/>
              </a:solidFill>
            </a:endParaRPr>
          </a:p>
          <a:p>
            <a:pPr>
              <a:lnSpc>
                <a:spcPct val="80000"/>
              </a:lnSpc>
            </a:pPr>
            <a:endParaRPr lang="en-US" sz="2800" smtClean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>
                <a:solidFill>
                  <a:srgbClr val="000099"/>
                </a:solidFill>
              </a:rPr>
              <a:t>Relative advantage and optimality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FF6600"/>
                </a:solidFill>
              </a:rPr>
              <a:t>Relative advantage</a:t>
            </a:r>
            <a:r>
              <a:rPr lang="en-US" sz="2800" smtClean="0">
                <a:solidFill>
                  <a:srgbClr val="000099"/>
                </a:solidFill>
              </a:rPr>
              <a:t> Adv</a:t>
            </a:r>
            <a:r>
              <a:rPr lang="en-US" sz="2800" b="1" baseline="-25000" smtClean="0">
                <a:solidFill>
                  <a:srgbClr val="000099"/>
                </a:solidFill>
                <a:latin typeface="Script MT Bold" pitchFamily="66" charset="0"/>
              </a:rPr>
              <a:t>D</a:t>
            </a:r>
            <a:r>
              <a:rPr lang="en-US" sz="2800" smtClean="0">
                <a:solidFill>
                  <a:srgbClr val="000099"/>
                </a:solidFill>
              </a:rPr>
              <a:t>(F,G) </a:t>
            </a:r>
            <a:br>
              <a:rPr lang="en-US" sz="2800" smtClean="0">
                <a:solidFill>
                  <a:srgbClr val="000099"/>
                </a:solidFill>
              </a:rPr>
            </a:br>
            <a:r>
              <a:rPr lang="en-US" sz="2800" smtClean="0">
                <a:solidFill>
                  <a:srgbClr val="000099"/>
                </a:solidFill>
              </a:rPr>
              <a:t>= E[M(x,y) / (# voters)]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0099"/>
                </a:solidFill>
              </a:rPr>
              <a:t>	= expected value of average net fraction of voters won by F over G </a:t>
            </a:r>
            <a:br>
              <a:rPr lang="en-US" sz="2800" smtClean="0">
                <a:solidFill>
                  <a:srgbClr val="000099"/>
                </a:solidFill>
              </a:rPr>
            </a:br>
            <a:endParaRPr lang="en-US" sz="2800" smtClean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0099"/>
                </a:solidFill>
              </a:rPr>
              <a:t>F is </a:t>
            </a:r>
            <a:r>
              <a:rPr lang="en-US" sz="2800" smtClean="0">
                <a:solidFill>
                  <a:srgbClr val="FF6600"/>
                </a:solidFill>
              </a:rPr>
              <a:t>at least as good as</a:t>
            </a:r>
            <a:r>
              <a:rPr lang="en-US" sz="2800" smtClean="0">
                <a:solidFill>
                  <a:srgbClr val="000099"/>
                </a:solidFill>
              </a:rPr>
              <a:t> G (wrt </a:t>
            </a:r>
            <a:r>
              <a:rPr lang="en-US" sz="2800" smtClean="0">
                <a:solidFill>
                  <a:srgbClr val="000099"/>
                </a:solidFill>
                <a:latin typeface="Script MT Bold" pitchFamily="66" charset="0"/>
              </a:rPr>
              <a:t>D</a:t>
            </a:r>
            <a:r>
              <a:rPr lang="en-US" sz="2800" smtClean="0">
                <a:solidFill>
                  <a:srgbClr val="000099"/>
                </a:solidFill>
              </a:rPr>
              <a:t>) if Adv</a:t>
            </a:r>
            <a:r>
              <a:rPr lang="en-US" sz="2800" b="1" baseline="-25000" smtClean="0">
                <a:solidFill>
                  <a:srgbClr val="000099"/>
                </a:solidFill>
                <a:latin typeface="Script MT Bold" pitchFamily="66" charset="0"/>
              </a:rPr>
              <a:t>D</a:t>
            </a:r>
            <a:r>
              <a:rPr lang="en-US" sz="2800" smtClean="0">
                <a:solidFill>
                  <a:srgbClr val="000099"/>
                </a:solidFill>
              </a:rPr>
              <a:t>(F,G) ≥ 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smtClean="0">
              <a:solidFill>
                <a:srgbClr val="000099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0099"/>
                </a:solidFill>
              </a:rPr>
              <a:t>F is </a:t>
            </a:r>
            <a:r>
              <a:rPr lang="en-US" sz="2800" smtClean="0">
                <a:solidFill>
                  <a:srgbClr val="FF6600"/>
                </a:solidFill>
              </a:rPr>
              <a:t>optimal </a:t>
            </a:r>
            <a:r>
              <a:rPr lang="en-US" sz="2800" smtClean="0">
                <a:solidFill>
                  <a:srgbClr val="000099"/>
                </a:solidFill>
              </a:rPr>
              <a:t>if it is at least as good as </a:t>
            </a:r>
            <a:r>
              <a:rPr lang="en-US" sz="2800" i="1" smtClean="0">
                <a:solidFill>
                  <a:srgbClr val="000099"/>
                </a:solidFill>
              </a:rPr>
              <a:t>every other voting rule</a:t>
            </a:r>
            <a:r>
              <a:rPr lang="en-US" sz="2800" smtClean="0">
                <a:solidFill>
                  <a:srgbClr val="000099"/>
                </a:solidFill>
              </a:rPr>
              <a:t> G wrt </a:t>
            </a:r>
            <a:r>
              <a:rPr lang="en-US" sz="2800" i="1" smtClean="0">
                <a:solidFill>
                  <a:srgbClr val="000099"/>
                </a:solidFill>
              </a:rPr>
              <a:t>any distribution</a:t>
            </a:r>
            <a:r>
              <a:rPr lang="en-US" sz="2800" smtClean="0">
                <a:solidFill>
                  <a:srgbClr val="000099"/>
                </a:solidFill>
              </a:rPr>
              <a:t> </a:t>
            </a:r>
            <a:r>
              <a:rPr lang="en-US" sz="2800" b="1" smtClean="0">
                <a:solidFill>
                  <a:srgbClr val="000099"/>
                </a:solidFill>
                <a:latin typeface="Script MT Bold" pitchFamily="66" charset="0"/>
              </a:rPr>
              <a:t>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smtClean="0">
                <a:solidFill>
                  <a:srgbClr val="000099"/>
                </a:solidFill>
              </a:rPr>
              <a:t>Equivalently, F is optimal if it is at least as good as every other voting rule G on </a:t>
            </a:r>
            <a:r>
              <a:rPr lang="en-US" sz="2800" i="1" smtClean="0">
                <a:solidFill>
                  <a:srgbClr val="000099"/>
                </a:solidFill>
              </a:rPr>
              <a:t>every profile</a:t>
            </a:r>
            <a:r>
              <a:rPr lang="en-US" sz="2800" smtClean="0">
                <a:solidFill>
                  <a:srgbClr val="000099"/>
                </a:solidFill>
              </a:rPr>
              <a:t> 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5726</TotalTime>
  <Words>679</Words>
  <Application>Microsoft Office PowerPoint</Application>
  <PresentationFormat>On-screen Show (4:3)</PresentationFormat>
  <Paragraphs>162</Paragraphs>
  <Slides>19</Slides>
  <Notes>18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Trebuchet MS</vt:lpstr>
      <vt:lpstr>Script MT Bold</vt:lpstr>
      <vt:lpstr>Default Design</vt:lpstr>
      <vt:lpstr>Microsoft Office Excel Chart</vt:lpstr>
      <vt:lpstr>An Optimal Preferential Voting System Based on Game Theory</vt:lpstr>
      <vt:lpstr>Voting rules</vt:lpstr>
      <vt:lpstr>Outline</vt:lpstr>
      <vt:lpstr>Traditional approach: axiomatic</vt:lpstr>
      <vt:lpstr>Our approach: quantitative</vt:lpstr>
      <vt:lpstr>Quantitative approach</vt:lpstr>
      <vt:lpstr>Notation</vt:lpstr>
      <vt:lpstr>Game between two voting rules</vt:lpstr>
      <vt:lpstr>Relative advantage and optimality</vt:lpstr>
      <vt:lpstr>An optimal voting rule (GT) from game theory</vt:lpstr>
      <vt:lpstr>An optimal voting rule  must be randomized</vt:lpstr>
      <vt:lpstr>Related work</vt:lpstr>
      <vt:lpstr>Properties of GT</vt:lpstr>
      <vt:lpstr>Simulated election comparisons</vt:lpstr>
      <vt:lpstr>How does GT perform against  other voting rules?</vt:lpstr>
      <vt:lpstr>How often is winner contained  in GT support?</vt:lpstr>
      <vt:lpstr>GTD does slightly better than GT  against other common rules</vt:lpstr>
      <vt:lpstr>Open problems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Emily Shen</dc:creator>
  <cp:lastModifiedBy>Emily Shen</cp:lastModifiedBy>
  <cp:revision>119</cp:revision>
  <dcterms:created xsi:type="dcterms:W3CDTF">2009-02-20T03:07:48Z</dcterms:created>
  <dcterms:modified xsi:type="dcterms:W3CDTF">2010-09-21T02:08:01Z</dcterms:modified>
</cp:coreProperties>
</file>