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63" r:id="rId11"/>
    <p:sldId id="27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9144000" cy="6858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20334" autoAdjust="0"/>
    <p:restoredTop sz="94660"/>
  </p:normalViewPr>
  <p:slideViewPr>
    <p:cSldViewPr>
      <p:cViewPr varScale="1">
        <p:scale>
          <a:sx n="70" d="100"/>
          <a:sy n="70" d="100"/>
        </p:scale>
        <p:origin x="-9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18160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158CCD48-F294-46E3-A056-CFEDFD95C6F8}" type="slidenum">
              <a:rPr lang="he-IL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EC852F-F715-47E8-B999-F6E9A8D6AF8D}" type="slidenum">
              <a:rPr lang="he-IL"/>
              <a:pPr/>
              <a:t>2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7E6F1-C04F-4213-B99D-71D9E70E2AE8}" type="slidenum">
              <a:rPr lang="he-IL"/>
              <a:pPr/>
              <a:t>3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AECF85-F153-4A6A-9A67-1C3C014EC5F5}" type="slidenum">
              <a:rPr lang="he-IL"/>
              <a:pPr/>
              <a:t>17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680A52A-F579-4C18-8284-BCF3276F0098}" type="slidenum">
              <a:rPr lang="he-IL"/>
              <a:pPr/>
              <a:t>‹#›</a:t>
            </a:fld>
            <a:endParaRPr lang="en-US"/>
          </a:p>
        </p:txBody>
      </p: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127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endParaRPr lang="en-US"/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30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131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F18D3-D548-4EAF-B7C4-BB9D16F017A3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F88D8E-B7B0-488C-B262-174D70751A75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C20E31-3C1F-4BDA-9B4A-623F673E8FD9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5BE617-44FD-41F7-B3D9-2044D77CA48F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C68C4-623A-4F65-A16D-6633BF692194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98C01-A1AF-47A5-B0C6-98A665567051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4A8B6-06B4-4048-B3C0-24D28E5CFCB5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1424AD-6C09-4BE5-A84B-D5C401247D3D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58D28-612E-43B8-94F0-5788ED3DE2AB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33E1B7-8471-4C48-8311-83768B70288E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/>
            <a:endParaRPr lang="en-US" sz="2400">
              <a:latin typeface="Times New Roman" pitchFamily="18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/>
            <a:endParaRPr lang="en-US" sz="2400">
              <a:latin typeface="Times New Roman" pitchFamily="18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defRPr sz="10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defRPr sz="1000"/>
            </a:lvl1pPr>
          </a:lstStyle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0">
              <a:defRPr sz="1000"/>
            </a:lvl1pPr>
          </a:lstStyle>
          <a:p>
            <a:fld id="{B747FB19-7436-44F0-9FDA-50C9202E9606}" type="slidenum">
              <a:rPr lang="he-IL"/>
              <a:pPr/>
              <a:t>‹#›</a:t>
            </a:fld>
            <a:endParaRPr lang="en-US"/>
          </a:p>
        </p:txBody>
      </p:sp>
      <p:sp>
        <p:nvSpPr>
          <p:cNvPr id="4105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106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447675" indent="-447675" algn="r" rtl="1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r" rtl="1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  <a:cs typeface="+mn-cs"/>
        </a:defRPr>
      </a:lvl2pPr>
      <a:lvl3pPr marL="1293813" indent="-403225" algn="r" rtl="1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81163" indent="-385763" algn="r" rtl="1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cs typeface="+mn-cs"/>
        </a:defRPr>
      </a:lvl4pPr>
      <a:lvl5pPr marL="2070100" indent="-387350" algn="r" rtl="1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27300" indent="-387350" algn="r" rtl="1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84500" indent="-387350" algn="r" rtl="1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41700" indent="-387350" algn="r" rtl="1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98900" indent="-387350" algn="r" rtl="1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500174"/>
            <a:ext cx="7086600" cy="1600200"/>
          </a:xfrm>
        </p:spPr>
        <p:txBody>
          <a:bodyPr/>
          <a:lstStyle/>
          <a:p>
            <a:pPr rtl="0"/>
            <a:r>
              <a:rPr lang="en-US" dirty="0"/>
              <a:t>How to Rig </a:t>
            </a:r>
            <a:r>
              <a:rPr lang="en-US" dirty="0" smtClean="0"/>
              <a:t>Elections and Competitions</a:t>
            </a:r>
            <a:endParaRPr lang="en-US" dirty="0"/>
          </a:p>
        </p:txBody>
      </p:sp>
      <p:graphicFrame>
        <p:nvGraphicFramePr>
          <p:cNvPr id="2213" name="Group 165"/>
          <p:cNvGraphicFramePr>
            <a:graphicFrameLocks noGrp="1"/>
          </p:cNvGraphicFramePr>
          <p:nvPr/>
        </p:nvGraphicFramePr>
        <p:xfrm>
          <a:off x="107950" y="4005263"/>
          <a:ext cx="9001125" cy="2103628"/>
        </p:xfrm>
        <a:graphic>
          <a:graphicData uri="http://schemas.openxmlformats.org/drawingml/2006/table">
            <a:tbl>
              <a:tblPr rtl="1"/>
              <a:tblGrid>
                <a:gridCol w="2974975"/>
                <a:gridCol w="1130300"/>
                <a:gridCol w="247650"/>
                <a:gridCol w="400050"/>
                <a:gridCol w="4248150"/>
              </a:tblGrid>
              <a:tr h="46990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Noam Hazon*, Paul E. Dunne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Sarit Kraus*, Michael Wooldridge</a:t>
                      </a: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10588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Dept. of Computer Science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University of Liverpool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United Kingdom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*Dept. of Computer Science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Bar Ilan University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Israel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214" name="Picture 166" descr="MAS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338" y="5661025"/>
            <a:ext cx="2232025" cy="9636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dirty="0" smtClean="0"/>
              <a:t>Linear Order – Conversion</a:t>
            </a:r>
            <a:endParaRPr lang="en-US" sz="36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773238"/>
            <a:ext cx="7661275" cy="4370406"/>
          </a:xfrm>
        </p:spPr>
        <p:txBody>
          <a:bodyPr/>
          <a:lstStyle/>
          <a:p>
            <a:pPr algn="l" rtl="0"/>
            <a:r>
              <a:rPr lang="en-US" sz="2400" dirty="0" smtClean="0"/>
              <a:t>Probabilistic data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/>
              <a:t> deterministic data</a:t>
            </a:r>
            <a:endParaRPr lang="en-US" sz="2200" dirty="0"/>
          </a:p>
          <a:p>
            <a:pPr lvl="1" algn="l" rtl="0"/>
            <a:r>
              <a:rPr lang="en-US" sz="2200" dirty="0" smtClean="0"/>
              <a:t>Simple convert</a:t>
            </a:r>
          </a:p>
          <a:p>
            <a:pPr lvl="1" algn="l" rtl="0"/>
            <a:r>
              <a:rPr lang="en-US" sz="2200" dirty="0" smtClean="0"/>
              <a:t>Threshold convert</a:t>
            </a:r>
          </a:p>
          <a:p>
            <a:pPr lvl="1" algn="l" rtl="0"/>
            <a:endParaRPr lang="en-US" sz="2200" dirty="0" smtClean="0"/>
          </a:p>
          <a:p>
            <a:pPr lvl="1" algn="l" rtl="0"/>
            <a:endParaRPr lang="en-US" sz="2200" dirty="0"/>
          </a:p>
          <a:p>
            <a:pPr lvl="1" algn="l" rtl="0"/>
            <a:endParaRPr lang="en-US" sz="2200" dirty="0"/>
          </a:p>
          <a:p>
            <a:pPr lvl="1" algn="l" rtl="0"/>
            <a:endParaRPr lang="en-US" sz="2200" dirty="0"/>
          </a:p>
          <a:p>
            <a:pPr algn="l" rtl="0"/>
            <a:endParaRPr lang="en-US" sz="2400" dirty="0" smtClean="0"/>
          </a:p>
          <a:p>
            <a:pPr algn="l" rtl="0"/>
            <a:r>
              <a:rPr lang="en-US" sz="2400" dirty="0" smtClean="0"/>
              <a:t>Not better than random order     </a:t>
            </a:r>
            <a:endParaRPr lang="en-US" sz="2000" dirty="0"/>
          </a:p>
        </p:txBody>
      </p:sp>
      <p:pic>
        <p:nvPicPr>
          <p:cNvPr id="31745" name="Picture 1" descr="C:\Documents and Settings\Noam Hazon\Local Settings\Temporary Internet Files\Content.IE5\4JGVRMSZ\MPj0433161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94" y="5072074"/>
            <a:ext cx="771508" cy="771508"/>
          </a:xfrm>
          <a:prstGeom prst="rect">
            <a:avLst/>
          </a:prstGeom>
          <a:noFill/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500166" y="3251844"/>
          <a:ext cx="2143144" cy="146304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35786"/>
                <a:gridCol w="535786"/>
                <a:gridCol w="535786"/>
                <a:gridCol w="535786"/>
              </a:tblGrid>
              <a:tr h="3393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>
                          <a:latin typeface="Corbel"/>
                        </a:rPr>
                        <a:t>ω</a:t>
                      </a:r>
                      <a:r>
                        <a:rPr lang="en-US" dirty="0" smtClean="0">
                          <a:latin typeface="Corbel"/>
                        </a:rPr>
                        <a:t>3</a:t>
                      </a:r>
                      <a:endParaRPr lang="he-IL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>
                          <a:latin typeface="Corbel"/>
                        </a:rPr>
                        <a:t>ω</a:t>
                      </a:r>
                      <a:r>
                        <a:rPr lang="en-US" dirty="0" smtClean="0">
                          <a:latin typeface="Corbel"/>
                        </a:rPr>
                        <a:t>2</a:t>
                      </a:r>
                      <a:endParaRPr lang="he-IL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dirty="0" smtClean="0">
                          <a:latin typeface="Corbel"/>
                        </a:rPr>
                        <a:t>ω</a:t>
                      </a:r>
                      <a:r>
                        <a:rPr lang="en-US" dirty="0" smtClean="0">
                          <a:latin typeface="Corbel"/>
                        </a:rPr>
                        <a:t>1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31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0.6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0.7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-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dirty="0" smtClean="0">
                          <a:latin typeface="Corbel"/>
                        </a:rPr>
                        <a:t>ω</a:t>
                      </a:r>
                      <a:r>
                        <a:rPr lang="en-US" dirty="0" smtClean="0">
                          <a:latin typeface="Corbel"/>
                        </a:rPr>
                        <a:t>1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31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0.7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-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0.3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dirty="0" smtClean="0">
                          <a:latin typeface="Corbel"/>
                        </a:rPr>
                        <a:t>ω</a:t>
                      </a:r>
                      <a:r>
                        <a:rPr lang="en-US" dirty="0" smtClean="0">
                          <a:latin typeface="Corbel"/>
                        </a:rPr>
                        <a:t>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31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-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0.3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0.4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dirty="0" smtClean="0">
                          <a:latin typeface="Corbel"/>
                        </a:rPr>
                        <a:t>ω</a:t>
                      </a:r>
                      <a:r>
                        <a:rPr lang="en-US" dirty="0" smtClean="0">
                          <a:latin typeface="Corbel"/>
                        </a:rPr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786314" y="3251844"/>
          <a:ext cx="2143144" cy="146304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35786"/>
                <a:gridCol w="535786"/>
                <a:gridCol w="535786"/>
                <a:gridCol w="535786"/>
              </a:tblGrid>
              <a:tr h="3393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>
                          <a:latin typeface="Corbel"/>
                        </a:rPr>
                        <a:t>ω</a:t>
                      </a:r>
                      <a:r>
                        <a:rPr lang="en-US" dirty="0" smtClean="0">
                          <a:latin typeface="Corbel"/>
                        </a:rPr>
                        <a:t>3</a:t>
                      </a:r>
                      <a:endParaRPr lang="he-IL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>
                          <a:latin typeface="Corbel"/>
                        </a:rPr>
                        <a:t>ω</a:t>
                      </a:r>
                      <a:r>
                        <a:rPr lang="en-US" dirty="0" smtClean="0">
                          <a:latin typeface="Corbel"/>
                        </a:rPr>
                        <a:t>2</a:t>
                      </a:r>
                      <a:endParaRPr lang="he-IL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dirty="0" smtClean="0">
                          <a:latin typeface="Corbel"/>
                        </a:rPr>
                        <a:t>ω</a:t>
                      </a:r>
                      <a:r>
                        <a:rPr lang="en-US" dirty="0" smtClean="0">
                          <a:latin typeface="Corbel"/>
                        </a:rPr>
                        <a:t>1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31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-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dirty="0" smtClean="0">
                          <a:latin typeface="Corbel"/>
                        </a:rPr>
                        <a:t>ω</a:t>
                      </a:r>
                      <a:r>
                        <a:rPr lang="en-US" dirty="0" smtClean="0">
                          <a:latin typeface="Corbel"/>
                        </a:rPr>
                        <a:t>1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31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-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dirty="0" smtClean="0">
                          <a:latin typeface="Corbel"/>
                        </a:rPr>
                        <a:t>ω</a:t>
                      </a:r>
                      <a:r>
                        <a:rPr lang="en-US" dirty="0" smtClean="0">
                          <a:latin typeface="Corbel"/>
                        </a:rPr>
                        <a:t>2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331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-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dirty="0" smtClean="0">
                          <a:latin typeface="Corbel"/>
                        </a:rPr>
                        <a:t>ω</a:t>
                      </a:r>
                      <a:r>
                        <a:rPr lang="en-US" dirty="0" smtClean="0">
                          <a:latin typeface="Corbel"/>
                        </a:rPr>
                        <a:t>3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3857620" y="4000504"/>
            <a:ext cx="64294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dirty="0" smtClean="0"/>
              <a:t>General Approach</a:t>
            </a:r>
            <a:endParaRPr lang="en-US" sz="36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773238"/>
            <a:ext cx="7661275" cy="4114800"/>
          </a:xfrm>
        </p:spPr>
        <p:txBody>
          <a:bodyPr/>
          <a:lstStyle/>
          <a:p>
            <a:pPr algn="l" rtl="0"/>
            <a:r>
              <a:rPr lang="en-US" sz="2400" dirty="0"/>
              <a:t>Heuristics:</a:t>
            </a:r>
          </a:p>
          <a:p>
            <a:pPr lvl="1" algn="l" rtl="0"/>
            <a:r>
              <a:rPr lang="en-US" sz="2200" dirty="0"/>
              <a:t>Far adversary                               . . . .</a:t>
            </a:r>
          </a:p>
          <a:p>
            <a:pPr lvl="1" algn="l" rtl="0"/>
            <a:r>
              <a:rPr lang="en-US" sz="2200" dirty="0"/>
              <a:t>Best win</a:t>
            </a:r>
          </a:p>
          <a:p>
            <a:pPr lvl="1" algn="l" rtl="0"/>
            <a:r>
              <a:rPr lang="en-US" sz="2200" dirty="0"/>
              <a:t>Local search</a:t>
            </a:r>
          </a:p>
          <a:p>
            <a:pPr lvl="1" algn="l" rtl="0"/>
            <a:r>
              <a:rPr lang="en-US" sz="2200" dirty="0" smtClean="0"/>
              <a:t>Random </a:t>
            </a:r>
            <a:r>
              <a:rPr lang="en-US" sz="2200" dirty="0"/>
              <a:t>order</a:t>
            </a:r>
          </a:p>
          <a:p>
            <a:pPr lvl="1" algn="l" rtl="0"/>
            <a:endParaRPr lang="en-US" sz="800" dirty="0"/>
          </a:p>
          <a:p>
            <a:pPr algn="l" rtl="0"/>
            <a:r>
              <a:rPr lang="en-US" sz="2400" dirty="0"/>
              <a:t>Two data sets:</a:t>
            </a:r>
          </a:p>
          <a:p>
            <a:pPr lvl="1" algn="l" rtl="0"/>
            <a:r>
              <a:rPr lang="en-US" sz="2000" dirty="0"/>
              <a:t>Random data- uniform and normal distribution</a:t>
            </a:r>
          </a:p>
          <a:p>
            <a:pPr lvl="1" algn="l" rtl="0"/>
            <a:r>
              <a:rPr lang="en-US" sz="2000" dirty="0"/>
              <a:t>Real data - 29 teams from the NBA, top 13 tennis players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8027988" y="2133600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l-GR"/>
              <a:t>ω</a:t>
            </a:r>
            <a:r>
              <a:rPr lang="en-US"/>
              <a:t>*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7451725" y="2133600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m-1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6804025" y="2133600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m-2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5003800" y="2133600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5580063" y="2133600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4345" name="Freeform 9"/>
          <p:cNvSpPr>
            <a:spLocks/>
          </p:cNvSpPr>
          <p:nvPr/>
        </p:nvSpPr>
        <p:spPr bwMode="auto">
          <a:xfrm>
            <a:off x="5292725" y="2708275"/>
            <a:ext cx="2951163" cy="865188"/>
          </a:xfrm>
          <a:custGeom>
            <a:avLst/>
            <a:gdLst/>
            <a:ahLst/>
            <a:cxnLst>
              <a:cxn ang="0">
                <a:pos x="1859" y="0"/>
              </a:cxn>
              <a:cxn ang="0">
                <a:pos x="861" y="545"/>
              </a:cxn>
              <a:cxn ang="0">
                <a:pos x="0" y="0"/>
              </a:cxn>
            </a:cxnLst>
            <a:rect l="0" t="0" r="r" b="b"/>
            <a:pathLst>
              <a:path w="1859" h="545">
                <a:moveTo>
                  <a:pt x="1859" y="0"/>
                </a:moveTo>
                <a:cubicBezTo>
                  <a:pt x="1515" y="272"/>
                  <a:pt x="1171" y="545"/>
                  <a:pt x="861" y="545"/>
                </a:cubicBezTo>
                <a:cubicBezTo>
                  <a:pt x="551" y="545"/>
                  <a:pt x="144" y="91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he-IL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877050" y="2708275"/>
            <a:ext cx="1439863" cy="360363"/>
            <a:chOff x="4332" y="1706"/>
            <a:chExt cx="907" cy="227"/>
          </a:xfrm>
        </p:grpSpPr>
        <p:sp>
          <p:nvSpPr>
            <p:cNvPr id="14346" name="Freeform 10"/>
            <p:cNvSpPr>
              <a:spLocks/>
            </p:cNvSpPr>
            <p:nvPr/>
          </p:nvSpPr>
          <p:spPr bwMode="auto">
            <a:xfrm>
              <a:off x="4332" y="1706"/>
              <a:ext cx="453" cy="227"/>
            </a:xfrm>
            <a:custGeom>
              <a:avLst/>
              <a:gdLst/>
              <a:ahLst/>
              <a:cxnLst>
                <a:cxn ang="0">
                  <a:pos x="453" y="0"/>
                </a:cxn>
                <a:cxn ang="0">
                  <a:pos x="272" y="227"/>
                </a:cxn>
                <a:cxn ang="0">
                  <a:pos x="0" y="0"/>
                </a:cxn>
              </a:cxnLst>
              <a:rect l="0" t="0" r="r" b="b"/>
              <a:pathLst>
                <a:path w="453" h="227">
                  <a:moveTo>
                    <a:pt x="453" y="0"/>
                  </a:moveTo>
                  <a:cubicBezTo>
                    <a:pt x="400" y="113"/>
                    <a:pt x="347" y="227"/>
                    <a:pt x="272" y="227"/>
                  </a:cubicBezTo>
                  <a:cubicBezTo>
                    <a:pt x="197" y="227"/>
                    <a:pt x="98" y="113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4347" name="Freeform 11"/>
            <p:cNvSpPr>
              <a:spLocks/>
            </p:cNvSpPr>
            <p:nvPr/>
          </p:nvSpPr>
          <p:spPr bwMode="auto">
            <a:xfrm>
              <a:off x="4786" y="1706"/>
              <a:ext cx="453" cy="227"/>
            </a:xfrm>
            <a:custGeom>
              <a:avLst/>
              <a:gdLst/>
              <a:ahLst/>
              <a:cxnLst>
                <a:cxn ang="0">
                  <a:pos x="453" y="0"/>
                </a:cxn>
                <a:cxn ang="0">
                  <a:pos x="272" y="227"/>
                </a:cxn>
                <a:cxn ang="0">
                  <a:pos x="0" y="0"/>
                </a:cxn>
              </a:cxnLst>
              <a:rect l="0" t="0" r="r" b="b"/>
              <a:pathLst>
                <a:path w="453" h="227">
                  <a:moveTo>
                    <a:pt x="453" y="0"/>
                  </a:moveTo>
                  <a:cubicBezTo>
                    <a:pt x="400" y="113"/>
                    <a:pt x="347" y="227"/>
                    <a:pt x="272" y="227"/>
                  </a:cubicBezTo>
                  <a:cubicBezTo>
                    <a:pt x="197" y="227"/>
                    <a:pt x="98" y="113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 animBg="1"/>
      <p:bldP spid="1434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7" name="Object 7"/>
          <p:cNvGraphicFramePr>
            <a:graphicFrameLocks noChangeAspect="1"/>
          </p:cNvGraphicFramePr>
          <p:nvPr>
            <p:ph idx="1"/>
          </p:nvPr>
        </p:nvGraphicFramePr>
        <p:xfrm>
          <a:off x="900113" y="925513"/>
          <a:ext cx="7486650" cy="5743575"/>
        </p:xfrm>
        <a:graphic>
          <a:graphicData uri="http://schemas.openxmlformats.org/presentationml/2006/ole">
            <p:oleObj spid="_x0000_s15367" name="תרשים" r:id="rId3" imgW="9982200" imgH="7658100" progId="Excel.Sheet.8">
              <p:embed/>
            </p:oleObj>
          </a:graphicData>
        </a:graphic>
      </p:graphicFrame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dirty="0"/>
              <a:t>Linear </a:t>
            </a:r>
            <a:r>
              <a:rPr lang="en-US" sz="3600" dirty="0" smtClean="0"/>
              <a:t>Order- Normal Distribution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dirty="0"/>
              <a:t>Linear </a:t>
            </a:r>
            <a:r>
              <a:rPr lang="en-US" sz="3600" dirty="0" smtClean="0"/>
              <a:t>Order- </a:t>
            </a:r>
            <a:r>
              <a:rPr lang="en-US" sz="3600" dirty="0"/>
              <a:t>13 </a:t>
            </a:r>
            <a:r>
              <a:rPr lang="en-US" sz="3600" dirty="0" smtClean="0"/>
              <a:t>Tennis Players</a:t>
            </a:r>
            <a:endParaRPr lang="en-US" sz="3600" dirty="0"/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>
            <p:ph idx="1"/>
          </p:nvPr>
        </p:nvGraphicFramePr>
        <p:xfrm>
          <a:off x="22225" y="1730375"/>
          <a:ext cx="8510588" cy="4964113"/>
        </p:xfrm>
        <a:graphic>
          <a:graphicData uri="http://schemas.openxmlformats.org/presentationml/2006/ole">
            <p:oleObj spid="_x0000_s16390" name="תרשים" r:id="rId3" imgW="9144000" imgH="533400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96838"/>
            <a:ext cx="7354913" cy="1412875"/>
          </a:xfrm>
        </p:spPr>
        <p:txBody>
          <a:bodyPr/>
          <a:lstStyle/>
          <a:p>
            <a:pPr rtl="0"/>
            <a:r>
              <a:rPr lang="en-US" sz="3600" dirty="0"/>
              <a:t>Balanced </a:t>
            </a:r>
            <a:r>
              <a:rPr lang="en-US" sz="3600" dirty="0" smtClean="0"/>
              <a:t>Tree- Normal Distribution</a:t>
            </a:r>
            <a:endParaRPr lang="en-US" sz="3600" dirty="0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ph idx="1"/>
          </p:nvPr>
        </p:nvGraphicFramePr>
        <p:xfrm>
          <a:off x="311150" y="1268413"/>
          <a:ext cx="8364538" cy="5480050"/>
        </p:xfrm>
        <a:graphic>
          <a:graphicData uri="http://schemas.openxmlformats.org/presentationml/2006/ole">
            <p:oleObj spid="_x0000_s17412" name="תרשים" r:id="rId3" imgW="8039100" imgH="5267249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dirty="0"/>
              <a:t>Balanced </a:t>
            </a:r>
            <a:r>
              <a:rPr lang="en-US" sz="3600" dirty="0" smtClean="0"/>
              <a:t>Tree- </a:t>
            </a:r>
            <a:r>
              <a:rPr lang="en-US" sz="3600" dirty="0"/>
              <a:t>13 </a:t>
            </a:r>
            <a:r>
              <a:rPr lang="en-US" sz="3600" dirty="0" smtClean="0"/>
              <a:t>Tennis Players</a:t>
            </a:r>
            <a:endParaRPr lang="en-US" sz="3600" dirty="0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ph idx="1"/>
          </p:nvPr>
        </p:nvGraphicFramePr>
        <p:xfrm>
          <a:off x="-14288" y="1609725"/>
          <a:ext cx="8834438" cy="5564188"/>
        </p:xfrm>
        <a:graphic>
          <a:graphicData uri="http://schemas.openxmlformats.org/presentationml/2006/ole">
            <p:oleObj spid="_x0000_s18436" name="תרשים" r:id="rId3" imgW="9201302" imgH="5800649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dirty="0"/>
              <a:t>Balanced </a:t>
            </a:r>
            <a:r>
              <a:rPr lang="en-US" sz="3600" dirty="0" smtClean="0"/>
              <a:t>Tree- </a:t>
            </a:r>
            <a:r>
              <a:rPr lang="en-US" sz="3600" dirty="0"/>
              <a:t>29 NBA </a:t>
            </a:r>
            <a:r>
              <a:rPr lang="en-US" sz="3600" dirty="0" smtClean="0"/>
              <a:t>Teams</a:t>
            </a:r>
            <a:endParaRPr lang="en-US" sz="3600" dirty="0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ph idx="1"/>
          </p:nvPr>
        </p:nvGraphicFramePr>
        <p:xfrm>
          <a:off x="265113" y="1484313"/>
          <a:ext cx="7805737" cy="6427787"/>
        </p:xfrm>
        <a:graphic>
          <a:graphicData uri="http://schemas.openxmlformats.org/presentationml/2006/ole">
            <p:oleObj spid="_x0000_s19460" name="תרשים" r:id="rId3" imgW="8905951" imgH="7334402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/>
              <a:t>Conclusion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81200"/>
            <a:ext cx="8208962" cy="4114800"/>
          </a:xfrm>
        </p:spPr>
        <p:txBody>
          <a:bodyPr/>
          <a:lstStyle/>
          <a:p>
            <a:pPr algn="l" rtl="0"/>
            <a:r>
              <a:rPr lang="en-US" sz="2400" dirty="0"/>
              <a:t>Two </a:t>
            </a:r>
            <a:r>
              <a:rPr lang="en-US" sz="2400"/>
              <a:t>voting </a:t>
            </a:r>
            <a:r>
              <a:rPr lang="en-US" sz="2400" smtClean="0"/>
              <a:t>protocols </a:t>
            </a:r>
            <a:r>
              <a:rPr lang="en-US" sz="2400" dirty="0"/>
              <a:t>with incomplete information</a:t>
            </a:r>
          </a:p>
          <a:p>
            <a:pPr algn="l" rtl="0"/>
            <a:endParaRPr lang="en-US" sz="800" dirty="0"/>
          </a:p>
          <a:p>
            <a:pPr algn="l" rtl="0"/>
            <a:r>
              <a:rPr lang="en-US" sz="2400" dirty="0"/>
              <a:t>Agenda verification is in P</a:t>
            </a:r>
          </a:p>
          <a:p>
            <a:pPr algn="l" rtl="0"/>
            <a:endParaRPr lang="en-US" sz="800" dirty="0"/>
          </a:p>
          <a:p>
            <a:pPr algn="l" rtl="0"/>
            <a:r>
              <a:rPr lang="en-US" sz="2400" dirty="0"/>
              <a:t>Manipulation by the officer seems to be hard</a:t>
            </a:r>
          </a:p>
          <a:p>
            <a:pPr algn="l" rtl="0"/>
            <a:endParaRPr lang="en-US" sz="800" dirty="0"/>
          </a:p>
          <a:p>
            <a:pPr algn="l" rtl="0"/>
            <a:r>
              <a:rPr lang="en-US" sz="2400" dirty="0" smtClean="0"/>
              <a:t>Far </a:t>
            </a:r>
            <a:r>
              <a:rPr lang="en-US" sz="2400" dirty="0"/>
              <a:t>adversary, best win and local search can help a lot!</a:t>
            </a:r>
          </a:p>
          <a:p>
            <a:pPr algn="l" rtl="0"/>
            <a:endParaRPr lang="en-US" sz="800" dirty="0"/>
          </a:p>
          <a:p>
            <a:pPr algn="l" rtl="0"/>
            <a:r>
              <a:rPr lang="en-US" sz="2400" dirty="0"/>
              <a:t>Future: other voting protocols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39750" y="5348288"/>
            <a:ext cx="8135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{</a:t>
            </a:r>
            <a:r>
              <a:rPr lang="en-US" sz="2400" dirty="0" err="1">
                <a:solidFill>
                  <a:srgbClr val="FF0000"/>
                </a:solidFill>
              </a:rPr>
              <a:t>hazonn,sarit</a:t>
            </a:r>
            <a:r>
              <a:rPr lang="en-US" sz="2400" dirty="0">
                <a:solidFill>
                  <a:srgbClr val="FF0000"/>
                </a:solidFill>
              </a:rPr>
              <a:t>}@</a:t>
            </a:r>
            <a:r>
              <a:rPr lang="en-US" sz="2400" dirty="0" err="1" smtClean="0">
                <a:solidFill>
                  <a:srgbClr val="FF0000"/>
                </a:solidFill>
              </a:rPr>
              <a:t>cs.biu.ac.il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, {</a:t>
            </a:r>
            <a:r>
              <a:rPr lang="en-US" sz="2400" dirty="0" err="1">
                <a:solidFill>
                  <a:srgbClr val="FF0000"/>
                </a:solidFill>
              </a:rPr>
              <a:t>mjw,ped</a:t>
            </a:r>
            <a:r>
              <a:rPr lang="en-US" sz="2400" dirty="0">
                <a:solidFill>
                  <a:srgbClr val="FF0000"/>
                </a:solidFill>
              </a:rPr>
              <a:t>}@</a:t>
            </a:r>
            <a:r>
              <a:rPr lang="en-US" sz="2400" dirty="0" err="1">
                <a:solidFill>
                  <a:srgbClr val="FF0000"/>
                </a:solidFill>
              </a:rPr>
              <a:t>csc.liv.ac.uk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8353425" cy="3960812"/>
          </a:xfrm>
        </p:spPr>
        <p:txBody>
          <a:bodyPr/>
          <a:lstStyle/>
          <a:p>
            <a:pPr algn="l" rtl="0"/>
            <a:r>
              <a:rPr lang="en-US" sz="2400"/>
              <a:t>A common way to aggregate agents preferences - voting</a:t>
            </a:r>
          </a:p>
          <a:p>
            <a:pPr algn="l" rtl="0"/>
            <a:endParaRPr lang="en-US" sz="1000"/>
          </a:p>
          <a:p>
            <a:pPr algn="l" rtl="0"/>
            <a:r>
              <a:rPr lang="en-US" sz="2400"/>
              <a:t>But it can be manipulated!</a:t>
            </a:r>
            <a:endParaRPr lang="en-US" sz="2800"/>
          </a:p>
          <a:p>
            <a:pPr algn="l" rtl="0"/>
            <a:endParaRPr lang="en-US" sz="1000"/>
          </a:p>
          <a:p>
            <a:pPr algn="l" rtl="0"/>
            <a:r>
              <a:rPr lang="en-US" sz="2400"/>
              <a:t>Current models assume perfect information</a:t>
            </a:r>
          </a:p>
          <a:p>
            <a:pPr algn="l" rtl="0"/>
            <a:endParaRPr lang="en-US" sz="1000"/>
          </a:p>
          <a:p>
            <a:pPr algn="l" rtl="0"/>
            <a:r>
              <a:rPr lang="en-US" sz="2400"/>
              <a:t>We analyzed a model of imperfect information</a:t>
            </a:r>
          </a:p>
          <a:p>
            <a:pPr lvl="1" algn="l" rtl="0"/>
            <a:r>
              <a:rPr lang="en-US" sz="2200"/>
              <a:t>Theoretically, manipulation is hard: NP-Complete proofs</a:t>
            </a:r>
          </a:p>
          <a:p>
            <a:pPr lvl="1" algn="l" rtl="0"/>
            <a:r>
              <a:rPr lang="en-US" sz="2200">
                <a:solidFill>
                  <a:srgbClr val="FF0000"/>
                </a:solidFill>
              </a:rPr>
              <a:t>Practically it is not</a:t>
            </a:r>
            <a:r>
              <a:rPr lang="en-US" sz="2200"/>
              <a:t>:  Heuristics and experimental evaluation</a:t>
            </a:r>
            <a:endParaRPr lang="en-US" sz="2000"/>
          </a:p>
          <a:p>
            <a:pPr algn="l" rtl="0"/>
            <a:endParaRPr lang="en-US" sz="1000"/>
          </a:p>
          <a:p>
            <a:pPr algn="l" rtl="0"/>
            <a:r>
              <a:rPr lang="en-US" sz="2400"/>
              <a:t>Conclusion,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dirty="0"/>
              <a:t>Why </a:t>
            </a:r>
            <a:r>
              <a:rPr lang="en-US" sz="3600" dirty="0" smtClean="0"/>
              <a:t>Voting</a:t>
            </a:r>
            <a:r>
              <a:rPr lang="en-US" sz="3600" dirty="0"/>
              <a:t>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8424863" cy="4679950"/>
          </a:xfrm>
        </p:spPr>
        <p:txBody>
          <a:bodyPr/>
          <a:lstStyle/>
          <a:p>
            <a:pPr algn="l" rtl="0"/>
            <a:r>
              <a:rPr lang="en-US" sz="2400" dirty="0"/>
              <a:t>Preference aggregation - to a socially desirable decision</a:t>
            </a:r>
            <a:endParaRPr lang="en-US" sz="2600" dirty="0"/>
          </a:p>
          <a:p>
            <a:pPr algn="l" rtl="0"/>
            <a:endParaRPr lang="en-US" sz="900" dirty="0"/>
          </a:p>
          <a:p>
            <a:pPr algn="l" rtl="0"/>
            <a:r>
              <a:rPr lang="en-US" sz="2400" dirty="0"/>
              <a:t>Not only agents…</a:t>
            </a:r>
          </a:p>
          <a:p>
            <a:pPr lvl="1" algn="l" rtl="0"/>
            <a:r>
              <a:rPr lang="en-US" sz="2200" dirty="0"/>
              <a:t>Human decisions among a collection of alternatives</a:t>
            </a:r>
          </a:p>
          <a:p>
            <a:pPr lvl="1" algn="l" rtl="0"/>
            <a:r>
              <a:rPr lang="en-US" sz="2200" dirty="0"/>
              <a:t>Sport tournaments</a:t>
            </a:r>
          </a:p>
          <a:p>
            <a:pPr algn="l" rtl="0"/>
            <a:endParaRPr lang="en-US" sz="900" dirty="0"/>
          </a:p>
          <a:p>
            <a:pPr algn="l" rtl="0"/>
            <a:r>
              <a:rPr lang="en-US" sz="2400" dirty="0"/>
              <a:t>But it can be manipulated </a:t>
            </a:r>
            <a:r>
              <a:rPr lang="en-US" sz="2400" dirty="0">
                <a:solidFill>
                  <a:srgbClr val="FF0000"/>
                </a:solidFill>
              </a:rPr>
              <a:t>if we have perfect information</a:t>
            </a:r>
          </a:p>
          <a:p>
            <a:pPr lvl="1" algn="l" rtl="0"/>
            <a:r>
              <a:rPr lang="en-US" sz="2200" dirty="0"/>
              <a:t>By a single voter or a coalition of voters</a:t>
            </a:r>
          </a:p>
          <a:p>
            <a:pPr lvl="1" algn="l" rtl="0"/>
            <a:r>
              <a:rPr lang="en-US" sz="2200" dirty="0"/>
              <a:t>By the election officer</a:t>
            </a:r>
            <a:endParaRPr lang="en-US" sz="800" dirty="0"/>
          </a:p>
          <a:p>
            <a:pPr algn="l" rtl="0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dirty="0"/>
              <a:t>Our </a:t>
            </a:r>
            <a:r>
              <a:rPr lang="en-US" sz="3600" dirty="0" smtClean="0"/>
              <a:t>Model </a:t>
            </a:r>
            <a:r>
              <a:rPr lang="en-US" sz="3600" dirty="0"/>
              <a:t>- </a:t>
            </a:r>
            <a:r>
              <a:rPr lang="en-US" sz="3600" dirty="0" smtClean="0"/>
              <a:t>Imperfect Information</a:t>
            </a:r>
            <a:endParaRPr lang="en-US" sz="36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628775"/>
            <a:ext cx="7661275" cy="4327525"/>
          </a:xfrm>
        </p:spPr>
        <p:txBody>
          <a:bodyPr/>
          <a:lstStyle/>
          <a:p>
            <a:pPr algn="l" rtl="0"/>
            <a:r>
              <a:rPr lang="en-US" sz="2400"/>
              <a:t>Agenda rigging by the election officer</a:t>
            </a:r>
          </a:p>
          <a:p>
            <a:pPr lvl="1" algn="l" rtl="0"/>
            <a:r>
              <a:rPr lang="en-US" sz="2200"/>
              <a:t>Linear order</a:t>
            </a:r>
          </a:p>
          <a:p>
            <a:pPr lvl="1" algn="l" rtl="0"/>
            <a:r>
              <a:rPr lang="en-US" sz="2200"/>
              <a:t>Tree order</a:t>
            </a:r>
          </a:p>
          <a:p>
            <a:pPr algn="l" rtl="0"/>
            <a:endParaRPr lang="en-US" sz="800"/>
          </a:p>
          <a:p>
            <a:pPr algn="l" rtl="0"/>
            <a:r>
              <a:rPr lang="en-US" sz="2400"/>
              <a:t>Complexity results</a:t>
            </a:r>
          </a:p>
          <a:p>
            <a:pPr lvl="1" algn="l" rtl="0"/>
            <a:r>
              <a:rPr lang="en-US" sz="2200"/>
              <a:t>Verifying an agenda is in P</a:t>
            </a:r>
          </a:p>
          <a:p>
            <a:pPr lvl="1" algn="l" rtl="0"/>
            <a:r>
              <a:rPr lang="en-US" sz="2200"/>
              <a:t>Finding a perfect agenda seems to be hard</a:t>
            </a:r>
          </a:p>
          <a:p>
            <a:pPr algn="l" rtl="0"/>
            <a:endParaRPr lang="en-US" sz="800"/>
          </a:p>
          <a:p>
            <a:pPr algn="l" rtl="0"/>
            <a:r>
              <a:rPr lang="en-US" sz="2400"/>
              <a:t>Empirical results</a:t>
            </a:r>
          </a:p>
          <a:p>
            <a:pPr lvl="1" algn="l" rtl="0"/>
            <a:r>
              <a:rPr lang="en-US" sz="2200"/>
              <a:t>Easy-to-implement heuristics performed well</a:t>
            </a:r>
          </a:p>
          <a:p>
            <a:pPr lvl="1" algn="l" rtl="0"/>
            <a:r>
              <a:rPr lang="en-US" sz="2200"/>
              <a:t>Tested against random and real data</a:t>
            </a:r>
          </a:p>
          <a:p>
            <a:pPr algn="l" rtl="0"/>
            <a:endParaRPr lang="en-US" sz="800"/>
          </a:p>
          <a:p>
            <a:pPr algn="l" rtl="0"/>
            <a:r>
              <a:rPr lang="en-US" sz="2400"/>
              <a:t>Motivation - better design of voting protocols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949325" y="1628775"/>
            <a:ext cx="7661275" cy="432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47675" indent="-447675" algn="l" rtl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en-US" sz="2400"/>
              <a:t>Set of outcomes/candidates, </a:t>
            </a:r>
            <a:endParaRPr lang="en-US" sz="2600"/>
          </a:p>
          <a:p>
            <a:pPr marL="447675" indent="-447675" algn="l" rtl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endParaRPr lang="en-US" sz="800"/>
          </a:p>
          <a:p>
            <a:pPr marL="447675" indent="-447675" algn="l" rtl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en-US" sz="2400"/>
              <a:t>Imperfect information ballot matrix M, </a:t>
            </a:r>
            <a:endParaRPr lang="en-US" sz="2600"/>
          </a:p>
          <a:p>
            <a:pPr marL="447675" indent="-447675" algn="l" rtl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endParaRPr lang="en-US" sz="800"/>
          </a:p>
          <a:p>
            <a:pPr marL="447675" indent="-447675" algn="l" rtl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en-US" sz="2400"/>
              <a:t>Voting trees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dirty="0"/>
              <a:t>Basic </a:t>
            </a:r>
            <a:r>
              <a:rPr lang="en-US" sz="3600" dirty="0" smtClean="0"/>
              <a:t>Definitions</a:t>
            </a:r>
            <a:endParaRPr lang="en-US" sz="3600" dirty="0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5508625" y="1628775"/>
          <a:ext cx="2520950" cy="498475"/>
        </p:xfrm>
        <a:graphic>
          <a:graphicData uri="http://schemas.openxmlformats.org/presentationml/2006/ole">
            <p:oleObj spid="_x0000_s11268" name="Equation" r:id="rId3" imgW="1155600" imgH="228600" progId="Equation.3">
              <p:embed/>
            </p:oleObj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6732588" y="2144713"/>
          <a:ext cx="1079500" cy="566737"/>
        </p:xfrm>
        <a:graphic>
          <a:graphicData uri="http://schemas.openxmlformats.org/presentationml/2006/ole">
            <p:oleObj spid="_x0000_s11271" name="משוואה" r:id="rId4" imgW="482400" imgH="253800" progId="Equation.3">
              <p:embed/>
            </p:oleObj>
          </a:graphicData>
        </a:graphic>
      </p:graphicFrame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1692275" y="5589588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2339975" y="5589588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3132138" y="5589588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3779838" y="5589588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/>
              <a:t>D</a:t>
            </a:r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3492500" y="5013325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/>
              <a:t>C</a:t>
            </a:r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2051050" y="5013325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/>
              <a:t>A</a:t>
            </a:r>
          </a:p>
        </p:txBody>
      </p:sp>
      <p:sp>
        <p:nvSpPr>
          <p:cNvPr id="11279" name="Oval 15"/>
          <p:cNvSpPr>
            <a:spLocks noChangeArrowheads="1"/>
          </p:cNvSpPr>
          <p:nvPr/>
        </p:nvSpPr>
        <p:spPr bwMode="auto">
          <a:xfrm>
            <a:off x="2843213" y="4292600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/>
              <a:t>C</a:t>
            </a:r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5003800" y="5589588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1281" name="Oval 17"/>
          <p:cNvSpPr>
            <a:spLocks noChangeArrowheads="1"/>
          </p:cNvSpPr>
          <p:nvPr/>
        </p:nvSpPr>
        <p:spPr bwMode="auto">
          <a:xfrm>
            <a:off x="5651500" y="5589588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1282" name="Oval 18"/>
          <p:cNvSpPr>
            <a:spLocks noChangeArrowheads="1"/>
          </p:cNvSpPr>
          <p:nvPr/>
        </p:nvSpPr>
        <p:spPr bwMode="auto">
          <a:xfrm>
            <a:off x="6011863" y="4941888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1283" name="Oval 19"/>
          <p:cNvSpPr>
            <a:spLocks noChangeArrowheads="1"/>
          </p:cNvSpPr>
          <p:nvPr/>
        </p:nvSpPr>
        <p:spPr bwMode="auto">
          <a:xfrm>
            <a:off x="6372225" y="4365625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/>
              <a:t>A</a:t>
            </a:r>
          </a:p>
        </p:txBody>
      </p:sp>
      <p:sp>
        <p:nvSpPr>
          <p:cNvPr id="11284" name="Oval 20"/>
          <p:cNvSpPr>
            <a:spLocks noChangeArrowheads="1"/>
          </p:cNvSpPr>
          <p:nvPr/>
        </p:nvSpPr>
        <p:spPr bwMode="auto">
          <a:xfrm>
            <a:off x="5724525" y="4365625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/>
              <a:t>B</a:t>
            </a:r>
          </a:p>
        </p:txBody>
      </p:sp>
      <p:sp>
        <p:nvSpPr>
          <p:cNvPr id="11285" name="Oval 21"/>
          <p:cNvSpPr>
            <a:spLocks noChangeArrowheads="1"/>
          </p:cNvSpPr>
          <p:nvPr/>
        </p:nvSpPr>
        <p:spPr bwMode="auto">
          <a:xfrm>
            <a:off x="5362575" y="4941888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/>
              <a:t>C</a:t>
            </a:r>
          </a:p>
        </p:txBody>
      </p:sp>
      <p:sp>
        <p:nvSpPr>
          <p:cNvPr id="11286" name="Oval 22"/>
          <p:cNvSpPr>
            <a:spLocks noChangeArrowheads="1"/>
          </p:cNvSpPr>
          <p:nvPr/>
        </p:nvSpPr>
        <p:spPr bwMode="auto">
          <a:xfrm>
            <a:off x="6011863" y="3789363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/>
              <a:t>A</a:t>
            </a:r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flipH="1">
            <a:off x="1979613" y="5373688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 flipH="1">
            <a:off x="3419475" y="5373688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2411413" y="5373688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3851275" y="5373688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 flipH="1">
            <a:off x="2339975" y="4652963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3203575" y="4652963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 flipH="1">
            <a:off x="5292725" y="5373688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5651500" y="5373688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 flipH="1">
            <a:off x="5653088" y="4724400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6084888" y="4724400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 flipH="1">
            <a:off x="5940425" y="4149725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6372225" y="4149725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dirty="0"/>
              <a:t>Linear </a:t>
            </a:r>
            <a:r>
              <a:rPr lang="en-US" sz="3600" dirty="0" smtClean="0"/>
              <a:t>Order Tree</a:t>
            </a:r>
            <a:endParaRPr lang="en-US" sz="36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1200"/>
            <a:ext cx="8424862" cy="4114800"/>
          </a:xfrm>
        </p:spPr>
        <p:txBody>
          <a:bodyPr/>
          <a:lstStyle/>
          <a:p>
            <a:pPr algn="l" rtl="0"/>
            <a:r>
              <a:rPr lang="en-US" sz="2400" dirty="0"/>
              <a:t>Verifying an agenda is O(n</a:t>
            </a:r>
            <a:r>
              <a:rPr lang="en-US" sz="2400" baseline="30000" dirty="0"/>
              <a:t>2</a:t>
            </a:r>
            <a:r>
              <a:rPr lang="en-US" sz="2400" dirty="0"/>
              <a:t>) - with dynamic programming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A candidate can only benefit by going late in an order</a:t>
            </a:r>
          </a:p>
          <a:p>
            <a:pPr lvl="1" algn="l" rtl="0"/>
            <a:r>
              <a:rPr lang="en-US" sz="2400" dirty="0" smtClean="0"/>
              <a:t>And </a:t>
            </a:r>
            <a:r>
              <a:rPr lang="en-US" sz="2400" dirty="0"/>
              <a:t>this is not true for general trees!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Finding an order for a particular candidate to win:</a:t>
            </a:r>
          </a:p>
          <a:p>
            <a:pPr lvl="1" algn="l" rtl="0"/>
            <a:r>
              <a:rPr lang="en-US" sz="2400" dirty="0" smtClean="0"/>
              <a:t>With </a:t>
            </a:r>
            <a:r>
              <a:rPr lang="en-US" sz="2400" dirty="0"/>
              <a:t>a non-zero probability  - O(n</a:t>
            </a:r>
            <a:r>
              <a:rPr lang="en-US" sz="2400" baseline="30000" dirty="0"/>
              <a:t>2</a:t>
            </a:r>
            <a:r>
              <a:rPr lang="en-US" sz="2400" dirty="0"/>
              <a:t>) </a:t>
            </a:r>
          </a:p>
          <a:p>
            <a:pPr lvl="1" algn="l" rtl="0"/>
            <a:r>
              <a:rPr lang="en-US" sz="2400" dirty="0" smtClean="0"/>
              <a:t>With </a:t>
            </a:r>
            <a:r>
              <a:rPr lang="en-US" sz="2400" dirty="0"/>
              <a:t>at least a certain probability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dirty="0"/>
              <a:t>Weak </a:t>
            </a:r>
            <a:r>
              <a:rPr lang="en-US" sz="3600" dirty="0" smtClean="0"/>
              <a:t>Version </a:t>
            </a:r>
            <a:r>
              <a:rPr lang="en-US" sz="3600" dirty="0"/>
              <a:t>of </a:t>
            </a:r>
            <a:r>
              <a:rPr lang="en-US" sz="3600" dirty="0" smtClean="0"/>
              <a:t>Rigged Agenda</a:t>
            </a:r>
            <a:endParaRPr lang="en-US" sz="36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569325" cy="4535487"/>
          </a:xfrm>
        </p:spPr>
        <p:txBody>
          <a:bodyPr/>
          <a:lstStyle/>
          <a:p>
            <a:pPr algn="l" rtl="0"/>
            <a:r>
              <a:rPr lang="en-US" sz="2400" dirty="0"/>
              <a:t>A run -  </a:t>
            </a:r>
          </a:p>
          <a:p>
            <a:pPr lvl="1" algn="l" rtl="0"/>
            <a:r>
              <a:rPr lang="en-US" sz="2200" dirty="0"/>
              <a:t>A</a:t>
            </a:r>
            <a:r>
              <a:rPr lang="en-US" sz="2200" dirty="0" smtClean="0"/>
              <a:t>n </a:t>
            </a:r>
            <a:r>
              <a:rPr lang="en-US" sz="2200" dirty="0"/>
              <a:t>order agenda together with the intended outcomes</a:t>
            </a:r>
          </a:p>
          <a:p>
            <a:pPr lvl="1" algn="l" rtl="0"/>
            <a:r>
              <a:rPr lang="en-US" sz="2200" dirty="0"/>
              <a:t>P[r | M] - a probability that the run will result in our candidate</a:t>
            </a:r>
          </a:p>
          <a:p>
            <a:pPr lvl="1" algn="l" rtl="0"/>
            <a:endParaRPr lang="en-US" sz="800" dirty="0"/>
          </a:p>
          <a:p>
            <a:pPr algn="l" rtl="0"/>
            <a:r>
              <a:rPr lang="en-US" sz="2400" dirty="0"/>
              <a:t>WIIRA Problem -</a:t>
            </a:r>
          </a:p>
          <a:p>
            <a:pPr lvl="1" algn="l" rtl="0"/>
            <a:r>
              <a:rPr lang="en-US" sz="2200" dirty="0"/>
              <a:t>Set of candidates, </a:t>
            </a:r>
            <a:r>
              <a:rPr lang="el-GR" sz="2200" dirty="0"/>
              <a:t>Ω</a:t>
            </a:r>
          </a:p>
          <a:p>
            <a:pPr lvl="1" algn="l" rtl="0"/>
            <a:r>
              <a:rPr lang="en-US" sz="2200" dirty="0"/>
              <a:t>Imperfect information matrix, M</a:t>
            </a:r>
          </a:p>
          <a:p>
            <a:pPr lvl="1" algn="l" rtl="0"/>
            <a:r>
              <a:rPr lang="en-US" sz="2200" dirty="0"/>
              <a:t>A favored candidate, </a:t>
            </a:r>
            <a:r>
              <a:rPr lang="el-GR" sz="2200" dirty="0"/>
              <a:t>ω</a:t>
            </a:r>
            <a:r>
              <a:rPr lang="en-US" sz="2200" dirty="0"/>
              <a:t>*</a:t>
            </a:r>
          </a:p>
          <a:p>
            <a:pPr lvl="1" algn="l" rtl="0"/>
            <a:r>
              <a:rPr lang="en-US" sz="2200" dirty="0"/>
              <a:t>A probability p</a:t>
            </a:r>
          </a:p>
          <a:p>
            <a:pPr lvl="1" algn="l" rtl="0"/>
            <a:endParaRPr lang="en-US" sz="800" dirty="0"/>
          </a:p>
          <a:p>
            <a:pPr algn="l" rtl="0"/>
            <a:r>
              <a:rPr lang="en-US" sz="2400" dirty="0"/>
              <a:t>Is there a run in which the winner is </a:t>
            </a:r>
            <a:r>
              <a:rPr lang="el-GR" sz="2400" dirty="0"/>
              <a:t>ω</a:t>
            </a:r>
            <a:r>
              <a:rPr lang="en-US" sz="2400" dirty="0"/>
              <a:t>*, </a:t>
            </a:r>
            <a:r>
              <a:rPr lang="en-US" sz="2400" dirty="0" err="1"/>
              <a:t>s.t</a:t>
            </a:r>
            <a:r>
              <a:rPr lang="en-US" sz="2400" dirty="0"/>
              <a:t>. P[r | M] ≥ p ?</a:t>
            </a:r>
          </a:p>
          <a:p>
            <a:pPr algn="l" rtl="0"/>
            <a:endParaRPr lang="en-US" sz="800" dirty="0"/>
          </a:p>
          <a:p>
            <a:pPr algn="l" rtl="0"/>
            <a:r>
              <a:rPr lang="en-US" sz="2400" dirty="0"/>
              <a:t>NP-C, from the k-HCA problem on tournaments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dirty="0"/>
              <a:t>Balanced </a:t>
            </a:r>
            <a:r>
              <a:rPr lang="en-US" sz="3600" dirty="0" smtClean="0"/>
              <a:t>Tree Order</a:t>
            </a:r>
            <a:endParaRPr lang="en-US" sz="36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1200"/>
            <a:ext cx="8424862" cy="4114800"/>
          </a:xfrm>
        </p:spPr>
        <p:txBody>
          <a:bodyPr/>
          <a:lstStyle/>
          <a:p>
            <a:pPr algn="l" rtl="0"/>
            <a:r>
              <a:rPr lang="en-US" sz="2400" dirty="0"/>
              <a:t>Verifying an agenda is O(n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pPr algn="l" rtl="0"/>
            <a:endParaRPr lang="en-US" sz="2200" dirty="0"/>
          </a:p>
          <a:p>
            <a:pPr algn="l" rtl="0"/>
            <a:r>
              <a:rPr lang="en-US" sz="2400" dirty="0"/>
              <a:t>Finding an order for a particular candidate to win:</a:t>
            </a:r>
          </a:p>
          <a:p>
            <a:pPr lvl="1" algn="l" rtl="0"/>
            <a:r>
              <a:rPr lang="en-US" sz="2400" dirty="0" smtClean="0"/>
              <a:t>With </a:t>
            </a:r>
            <a:r>
              <a:rPr lang="en-US" sz="2400" dirty="0"/>
              <a:t>a non-zero probability  - open problem </a:t>
            </a:r>
            <a:r>
              <a:rPr lang="en-US" sz="2200" dirty="0"/>
              <a:t>[Lang07]</a:t>
            </a:r>
            <a:r>
              <a:rPr lang="en-US" sz="2400" dirty="0"/>
              <a:t> </a:t>
            </a:r>
          </a:p>
          <a:p>
            <a:pPr lvl="1" algn="l" rtl="0"/>
            <a:r>
              <a:rPr lang="en-US" sz="2400" dirty="0" smtClean="0"/>
              <a:t>With </a:t>
            </a:r>
            <a:r>
              <a:rPr lang="en-US" sz="2400" dirty="0"/>
              <a:t>at least a certain </a:t>
            </a:r>
            <a:r>
              <a:rPr lang="en-US" sz="2400" dirty="0" smtClean="0"/>
              <a:t>probability - NP-C [Vu08]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dirty="0"/>
              <a:t>From </a:t>
            </a:r>
            <a:r>
              <a:rPr lang="en-US" sz="3600" dirty="0" smtClean="0"/>
              <a:t>Theory </a:t>
            </a:r>
            <a:r>
              <a:rPr lang="en-US" sz="3600" dirty="0"/>
              <a:t>to </a:t>
            </a:r>
            <a:r>
              <a:rPr lang="en-US" sz="3600" dirty="0" smtClean="0"/>
              <a:t>Practice</a:t>
            </a:r>
            <a:endParaRPr lang="en-US" sz="36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70094"/>
            <a:ext cx="7661275" cy="3387732"/>
          </a:xfrm>
        </p:spPr>
        <p:txBody>
          <a:bodyPr/>
          <a:lstStyle/>
          <a:p>
            <a:pPr algn="l" rtl="0">
              <a:buNone/>
            </a:pPr>
            <a:r>
              <a:rPr lang="en-US" sz="2400" i="1" dirty="0" smtClean="0"/>
              <a:t>“Concern</a:t>
            </a:r>
            <a:r>
              <a:rPr lang="en-US" sz="2400" dirty="0" smtClean="0"/>
              <a:t>: It might be that there are effective heuristics to manipulate an election, even though manipulation is NP-complete.</a:t>
            </a:r>
          </a:p>
          <a:p>
            <a:pPr algn="l" rtl="0">
              <a:buNone/>
            </a:pPr>
            <a:r>
              <a:rPr lang="en-US" sz="2400" i="1" dirty="0" smtClean="0"/>
              <a:t>Discussion</a:t>
            </a:r>
            <a:r>
              <a:rPr lang="en-US" sz="2400" dirty="0" smtClean="0"/>
              <a:t>: True. The existence of effective heuristics would weaken any practical import of our idea. It would be very interesting to find such heuristics.”</a:t>
            </a:r>
          </a:p>
          <a:p>
            <a:pPr algn="l" rtl="0">
              <a:buNone/>
            </a:pPr>
            <a:r>
              <a:rPr lang="en-US" sz="2400" dirty="0" smtClean="0"/>
              <a:t>							[Bartholdi89]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3336</TotalTime>
  <Words>624</Words>
  <Application>Microsoft PowerPoint</Application>
  <PresentationFormat>On-screen Show (4:3)</PresentationFormat>
  <Paragraphs>173</Paragraphs>
  <Slides>17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Axis</vt:lpstr>
      <vt:lpstr>Equation</vt:lpstr>
      <vt:lpstr>משוואה</vt:lpstr>
      <vt:lpstr>תרשים</vt:lpstr>
      <vt:lpstr>How to Rig Elections and Competitions</vt:lpstr>
      <vt:lpstr>Outline</vt:lpstr>
      <vt:lpstr>Why Voting?</vt:lpstr>
      <vt:lpstr>Our Model - Imperfect Information</vt:lpstr>
      <vt:lpstr>Basic Definitions</vt:lpstr>
      <vt:lpstr>Linear Order Tree</vt:lpstr>
      <vt:lpstr>Weak Version of Rigged Agenda</vt:lpstr>
      <vt:lpstr>Balanced Tree Order</vt:lpstr>
      <vt:lpstr>From Theory to Practice</vt:lpstr>
      <vt:lpstr>Linear Order – Conversion</vt:lpstr>
      <vt:lpstr>General Approach</vt:lpstr>
      <vt:lpstr>Linear Order- Normal Distribution</vt:lpstr>
      <vt:lpstr>Linear Order- 13 Tennis Players</vt:lpstr>
      <vt:lpstr>Balanced Tree- Normal Distribution</vt:lpstr>
      <vt:lpstr>Balanced Tree- 13 Tennis Players</vt:lpstr>
      <vt:lpstr>Balanced Tree- 29 NBA Teams</vt:lpstr>
      <vt:lpstr>Conclusion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Rig an Election </dc:title>
  <dc:creator>Noam Hazon</dc:creator>
  <cp:lastModifiedBy>Noam Hazon</cp:lastModifiedBy>
  <cp:revision>41</cp:revision>
  <dcterms:created xsi:type="dcterms:W3CDTF">2007-05-16T14:05:03Z</dcterms:created>
  <dcterms:modified xsi:type="dcterms:W3CDTF">2008-09-03T18:00:42Z</dcterms:modified>
</cp:coreProperties>
</file>