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notesMasterIdLst>
    <p:notesMasterId r:id="rId17"/>
  </p:notesMasterIdLst>
  <p:sldIdLst>
    <p:sldId id="328" r:id="rId2"/>
    <p:sldId id="330" r:id="rId3"/>
    <p:sldId id="333" r:id="rId4"/>
    <p:sldId id="329" r:id="rId5"/>
    <p:sldId id="331" r:id="rId6"/>
    <p:sldId id="332" r:id="rId7"/>
    <p:sldId id="337" r:id="rId8"/>
    <p:sldId id="338" r:id="rId9"/>
    <p:sldId id="334" r:id="rId10"/>
    <p:sldId id="335" r:id="rId11"/>
    <p:sldId id="336" r:id="rId12"/>
    <p:sldId id="340" r:id="rId13"/>
    <p:sldId id="339" r:id="rId14"/>
    <p:sldId id="341" r:id="rId15"/>
    <p:sldId id="342" r:id="rId16"/>
  </p:sldIdLst>
  <p:sldSz cx="9144000" cy="6858000" type="screen4x3"/>
  <p:notesSz cx="6858000" cy="9144000"/>
  <p:embeddedFontLst>
    <p:embeddedFont>
      <p:font typeface="Garamond" pitchFamily="18" charset="0"/>
      <p:regular r:id="rId18"/>
      <p:bold r:id="rId19"/>
      <p:italic r:id="rId20"/>
    </p:embeddedFont>
    <p:embeddedFont>
      <p:font typeface="Calibri" pitchFamily="34" charset="0"/>
      <p:regular r:id="rId21"/>
      <p:bold r:id="rId22"/>
      <p:italic r:id="rId23"/>
      <p:boldItalic r:id="rId24"/>
    </p:embeddedFont>
  </p:embeddedFontLst>
  <p:custDataLst>
    <p:tags r:id="rId25"/>
  </p:custDataLst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3399FF"/>
    <a:srgbClr val="FF3300"/>
    <a:srgbClr val="44E937"/>
    <a:srgbClr val="080808"/>
    <a:srgbClr val="C80000"/>
    <a:srgbClr val="0066CC"/>
    <a:srgbClr val="FF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886" autoAdjust="0"/>
    <p:restoredTop sz="98833" autoAdjust="0"/>
  </p:normalViewPr>
  <p:slideViewPr>
    <p:cSldViewPr>
      <p:cViewPr>
        <p:scale>
          <a:sx n="70" d="100"/>
          <a:sy n="70" d="100"/>
        </p:scale>
        <p:origin x="-1296" y="-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EEFDC3B3-C0DC-42A1-A23F-CEB252601369}" type="datetimeFigureOut">
              <a:rPr lang="it-IT"/>
              <a:pPr>
                <a:defRPr/>
              </a:pPr>
              <a:t>03/09/2008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noProof="0" smtClean="0"/>
              <a:t>Fare clic per modificare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34543256-1A25-4B51-B4B0-3ACDB412BB7E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smtClean="0"/>
          </a:p>
        </p:txBody>
      </p:sp>
      <p:sp>
        <p:nvSpPr>
          <p:cNvPr id="38916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34D4B902-ECE8-46B2-936A-2C6EA105B2F1}" type="slidenum">
              <a:rPr lang="it-IT" smtClean="0"/>
              <a:pPr>
                <a:defRPr/>
              </a:pPr>
              <a:t>1</a:t>
            </a:fld>
            <a:endParaRPr lang="it-IT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AAAF48-9CBB-42F4-98CC-D612053C6AD2}" type="slidenum">
              <a:rPr lang="it-IT" smtClean="0"/>
              <a:pPr>
                <a:defRPr/>
              </a:pPr>
              <a:t>10</a:t>
            </a:fld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23A187-CDF8-41C2-92AF-850529187296}" type="slidenum">
              <a:rPr lang="it-IT" smtClean="0"/>
              <a:pPr>
                <a:defRPr/>
              </a:pPr>
              <a:t>11</a:t>
            </a:fld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3FEFCF-226B-4E48-9DEF-42906CB57873}" type="slidenum">
              <a:rPr lang="it-IT" smtClean="0"/>
              <a:pPr>
                <a:defRPr/>
              </a:pPr>
              <a:t>12</a:t>
            </a:fld>
            <a:endParaRPr 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Font typeface="Calibri" pitchFamily="34" charset="0"/>
              <a:buAutoNum type="arabicPeriod"/>
            </a:pPr>
            <a:r>
              <a:rPr lang="it-IT" smtClean="0"/>
              <a:t>Principal </a:t>
            </a:r>
            <a:r>
              <a:rPr lang="en-US" smtClean="0"/>
              <a:t>announces</a:t>
            </a:r>
            <a:r>
              <a:rPr lang="it-IT" smtClean="0"/>
              <a:t> an outcome function g: D -&gt; O</a:t>
            </a:r>
          </a:p>
          <a:p>
            <a:pPr marL="342900" indent="-342900">
              <a:buFont typeface="Calibri" pitchFamily="34" charset="0"/>
              <a:buAutoNum type="arabicPeriod"/>
            </a:pPr>
            <a:r>
              <a:rPr lang="it-IT" smtClean="0"/>
              <a:t>Agent observes his type t in D and declares a BR(t) defined as t’ in D such that utility t(g(t’)) is maximized</a:t>
            </a:r>
          </a:p>
          <a:p>
            <a:pPr marL="342900" indent="-342900">
              <a:buFont typeface="Calibri" pitchFamily="34" charset="0"/>
              <a:buAutoNum type="arabicPeriod"/>
            </a:pPr>
            <a:r>
              <a:rPr lang="it-IT" smtClean="0"/>
              <a:t>g(t’) is chosen and agent expierence an utility of t(g(t’))</a:t>
            </a:r>
          </a:p>
          <a:p>
            <a:pPr marL="342900" indent="-342900">
              <a:buFont typeface="Calibri" pitchFamily="34" charset="0"/>
              <a:buAutoNum type="arabicPeriod"/>
            </a:pPr>
            <a:r>
              <a:rPr lang="it-IT" smtClean="0"/>
              <a:t>Principal implements f iff g(BR(t))=f(t) truthfully iff t=t’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485E8E-35EB-47A8-BA76-BECF9115766E}" type="slidenum">
              <a:rPr lang="it-IT" smtClean="0"/>
              <a:pPr>
                <a:defRPr/>
              </a:pPr>
              <a:t>13</a:t>
            </a:fld>
            <a:endParaRPr 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F1FE4-334A-4279-B7C2-AEC1CDBD2F65}" type="slidenum">
              <a:rPr lang="it-IT" smtClean="0"/>
              <a:pPr>
                <a:defRPr/>
              </a:pPr>
              <a:t>14</a:t>
            </a:fld>
            <a:endParaRPr 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FD6B845-D11E-4878-B446-D19A410CC085}" type="slidenum">
              <a:rPr lang="it-IT" smtClean="0"/>
              <a:pPr>
                <a:defRPr/>
              </a:pPr>
              <a:t>15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buFont typeface="Calibri" pitchFamily="34" charset="0"/>
              <a:buAutoNum type="arabicPeriod"/>
            </a:pPr>
            <a:r>
              <a:rPr lang="it-IT" smtClean="0"/>
              <a:t>Principal </a:t>
            </a:r>
            <a:r>
              <a:rPr lang="en-US" smtClean="0"/>
              <a:t>announces</a:t>
            </a:r>
            <a:r>
              <a:rPr lang="it-IT" smtClean="0"/>
              <a:t> an outcome function g: D -&gt; O</a:t>
            </a:r>
          </a:p>
          <a:p>
            <a:pPr marL="342900" indent="-342900">
              <a:buFont typeface="Calibri" pitchFamily="34" charset="0"/>
              <a:buAutoNum type="arabicPeriod"/>
            </a:pPr>
            <a:r>
              <a:rPr lang="it-IT" smtClean="0"/>
              <a:t>Agent observes his type t in D and declares a BR(t) defined as t’ in D such that utility t(g(t’)) is maximized</a:t>
            </a:r>
          </a:p>
          <a:p>
            <a:pPr marL="342900" indent="-342900">
              <a:buFont typeface="Calibri" pitchFamily="34" charset="0"/>
              <a:buAutoNum type="arabicPeriod"/>
            </a:pPr>
            <a:r>
              <a:rPr lang="it-IT" smtClean="0"/>
              <a:t>g(t’) is chosen and agent expierence an utility of t(g(t’))</a:t>
            </a:r>
          </a:p>
          <a:p>
            <a:pPr marL="342900" indent="-342900">
              <a:buFont typeface="Calibri" pitchFamily="34" charset="0"/>
              <a:buAutoNum type="arabicPeriod"/>
            </a:pPr>
            <a:r>
              <a:rPr lang="it-IT" smtClean="0"/>
              <a:t>Principal implements f iff g(BR(t))=f(t) truthfully iff t=t’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9FD4120-F248-4DA5-9C22-C0253A23E15C}" type="slidenum">
              <a:rPr lang="it-IT" smtClean="0"/>
              <a:pPr>
                <a:defRPr/>
              </a:pPr>
              <a:t>2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7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D0A55F-4660-4395-BAE0-657E1E234230}" type="slidenum">
              <a:rPr lang="it-IT" smtClean="0"/>
              <a:pPr>
                <a:defRPr/>
              </a:pPr>
              <a:t>3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D9D8B6-2103-406F-A9CC-8DFD6F3EA8ED}" type="slidenum">
              <a:rPr lang="it-IT" smtClean="0"/>
              <a:pPr>
                <a:defRPr/>
              </a:pPr>
              <a:t>4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712FF-5987-4BCC-9801-31C74A9A04A6}" type="slidenum">
              <a:rPr lang="it-IT" smtClean="0"/>
              <a:pPr>
                <a:defRPr/>
              </a:pPr>
              <a:t>5</a:t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12FABF3-E41F-4E5E-9752-0C16C924C343}" type="slidenum">
              <a:rPr lang="it-IT" smtClean="0"/>
              <a:pPr>
                <a:defRPr/>
              </a:pPr>
              <a:t>6</a:t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65FA8F-A1FA-43C4-A2DA-6C5E4179F7B0}" type="slidenum">
              <a:rPr lang="it-IT" smtClean="0"/>
              <a:pPr>
                <a:defRPr/>
              </a:pPr>
              <a:t>7</a:t>
            </a:fld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31E0DB3-440E-47FC-8D03-6E7DA584D1BC}" type="slidenum">
              <a:rPr lang="it-IT" smtClean="0"/>
              <a:pPr>
                <a:defRPr/>
              </a:pPr>
              <a:t>8</a:t>
            </a:fld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egnaposto immagin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Segnaposto not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smtClean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67C497D-25A9-4924-BAD5-D0F68719C2A1}" type="slidenum">
              <a:rPr lang="it-IT" smtClean="0"/>
              <a:pPr>
                <a:defRPr/>
              </a:pPr>
              <a:t>9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it-IT">
              <a:cs typeface="+mn-cs"/>
            </a:endParaRPr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>
              <a:cs typeface="+mn-cs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it-IT" altLang="en-US"/>
              <a:t>Fare clic per modificare lo stile del titolo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it-IT" altLang="en-US"/>
              <a:t>Fare clic per modificare lo stile del sottotitolo dello schema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647EF-ECFC-48CE-8DFC-6BD365512296}" type="slidenum">
              <a:rPr lang="it-IT" altLang="en-US"/>
              <a:pPr>
                <a:defRPr/>
              </a:pPr>
              <a:t>‹N›</a:t>
            </a:fld>
            <a:endParaRPr lang="it-IT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9B640D-1D01-4EB1-AE39-C4C2611742C6}" type="slidenum">
              <a:rPr lang="it-IT" altLang="en-US"/>
              <a:pPr>
                <a:defRPr/>
              </a:pPr>
              <a:t>‹N›</a:t>
            </a:fld>
            <a:endParaRPr lang="it-IT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0475C-42EA-46E1-8471-D3FB5B9268D4}" type="slidenum">
              <a:rPr lang="it-IT" altLang="en-US"/>
              <a:pPr>
                <a:defRPr/>
              </a:pPr>
              <a:t>‹N›</a:t>
            </a:fld>
            <a:endParaRPr lang="it-IT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olo, contenuto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56264-F9F5-47B7-ABA8-4371C84677EC}" type="slidenum">
              <a:rPr lang="it-IT" altLang="en-US"/>
              <a:pPr>
                <a:defRPr/>
              </a:pPr>
              <a:t>‹N›</a:t>
            </a:fld>
            <a:endParaRPr lang="it-IT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olo e contenuto sopra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77D1A-178D-4C44-972C-2B5E7AB9E544}" type="slidenum">
              <a:rPr lang="it-IT" altLang="en-US"/>
              <a:pPr>
                <a:defRPr/>
              </a:pPr>
              <a:t>‹N›</a:t>
            </a:fld>
            <a:endParaRPr lang="it-IT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F1563-8A63-4069-B61B-02152E338876}" type="slidenum">
              <a:rPr lang="it-IT" altLang="en-US"/>
              <a:pPr>
                <a:defRPr/>
              </a:pPr>
              <a:t>‹N›</a:t>
            </a:fld>
            <a:endParaRPr lang="it-IT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2D2488-F3AF-4B43-8055-032F0C9C7F45}" type="slidenum">
              <a:rPr lang="it-IT" altLang="en-US"/>
              <a:pPr>
                <a:defRPr/>
              </a:pPr>
              <a:t>‹N›</a:t>
            </a:fld>
            <a:endParaRPr lang="it-IT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9C78C-7D48-4492-A88B-C113764688B8}" type="slidenum">
              <a:rPr lang="it-IT" altLang="en-US"/>
              <a:pPr>
                <a:defRPr/>
              </a:pPr>
              <a:t>‹N›</a:t>
            </a:fld>
            <a:endParaRPr lang="it-IT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9EF3B-DB0D-41AF-B5F9-DE9F3156C95A}" type="slidenum">
              <a:rPr lang="it-IT" altLang="en-US"/>
              <a:pPr>
                <a:defRPr/>
              </a:pPr>
              <a:t>‹N›</a:t>
            </a:fld>
            <a:endParaRPr lang="it-IT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0C9CD0-CE43-437A-83DE-66581414ADFC}" type="slidenum">
              <a:rPr lang="it-IT" altLang="en-US"/>
              <a:pPr>
                <a:defRPr/>
              </a:pPr>
              <a:t>‹N›</a:t>
            </a:fld>
            <a:endParaRPr lang="it-IT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5A685D-F90C-4F23-A0CC-03AEDBDD250F}" type="slidenum">
              <a:rPr lang="it-IT" altLang="en-US"/>
              <a:pPr>
                <a:defRPr/>
              </a:pPr>
              <a:t>‹N›</a:t>
            </a:fld>
            <a:endParaRPr lang="it-IT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FBF468-0E0B-4D0D-B9C9-4F007176781F}" type="slidenum">
              <a:rPr lang="it-IT" altLang="en-US"/>
              <a:pPr>
                <a:defRPr/>
              </a:pPr>
              <a:t>‹N›</a:t>
            </a:fld>
            <a:endParaRPr lang="it-IT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452B39-10AF-4128-AC9B-393A0204D1E5}" type="slidenum">
              <a:rPr lang="it-IT" altLang="en-US"/>
              <a:pPr>
                <a:defRPr/>
              </a:pPr>
              <a:t>‹N›</a:t>
            </a:fld>
            <a:endParaRPr lang="it-IT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 smtClean="0"/>
              <a:t>Fare clic per modificare lo stile del titolo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en-US" smtClean="0"/>
              <a:t>Fare clic per modificare gli stili del testo dello schema</a:t>
            </a:r>
          </a:p>
          <a:p>
            <a:pPr lvl="1"/>
            <a:r>
              <a:rPr lang="it-IT" altLang="en-US" smtClean="0"/>
              <a:t>Secondo livello</a:t>
            </a:r>
          </a:p>
          <a:p>
            <a:pPr lvl="2"/>
            <a:r>
              <a:rPr lang="it-IT" altLang="en-US" smtClean="0"/>
              <a:t>Terzo livello</a:t>
            </a:r>
          </a:p>
          <a:p>
            <a:pPr lvl="3"/>
            <a:r>
              <a:rPr lang="it-IT" altLang="en-US" smtClean="0"/>
              <a:t>Quarto livello</a:t>
            </a:r>
          </a:p>
          <a:p>
            <a:pPr lvl="4"/>
            <a:r>
              <a:rPr lang="it-IT" altLang="en-US" smtClean="0"/>
              <a:t>Quinto livello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endParaRPr lang="it-IT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j-lt"/>
                <a:cs typeface="+mn-cs"/>
              </a:defRPr>
            </a:lvl1pPr>
          </a:lstStyle>
          <a:p>
            <a:pPr>
              <a:defRPr/>
            </a:pPr>
            <a:fld id="{AAB5A988-3D22-4B17-9EED-64CD5B5B02ED}" type="slidenum">
              <a:rPr lang="it-IT" altLang="en-US"/>
              <a:pPr>
                <a:defRPr/>
              </a:pPr>
              <a:t>‹N›</a:t>
            </a:fld>
            <a:endParaRPr lang="it-IT" altLang="en-US"/>
          </a:p>
        </p:txBody>
      </p:sp>
      <p:sp>
        <p:nvSpPr>
          <p:cNvPr id="4103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it-IT">
              <a:cs typeface="+mn-cs"/>
            </a:endParaRPr>
          </a:p>
        </p:txBody>
      </p:sp>
      <p:sp>
        <p:nvSpPr>
          <p:cNvPr id="4104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Alternatives to Truthfulness Are Hard to Recognize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2203450"/>
          </a:xfrm>
        </p:spPr>
        <p:txBody>
          <a:bodyPr/>
          <a:lstStyle/>
          <a:p>
            <a:pPr eaLnBrk="1" hangingPunct="1"/>
            <a:r>
              <a:rPr lang="en-US" smtClean="0"/>
              <a:t>Carmine Ventre (U. of Liverpool)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Joint work with:</a:t>
            </a:r>
          </a:p>
          <a:p>
            <a:pPr eaLnBrk="1" hangingPunct="1"/>
            <a:r>
              <a:rPr lang="en-US" smtClean="0"/>
              <a:t>Vincenzo Auletta &amp; Paolo Penna &amp; Giuseppe Persiano (U. of Salerno)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The gadget for the clause Cj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457200" y="2928938"/>
            <a:ext cx="4038600" cy="1571625"/>
          </a:xfrm>
        </p:spPr>
        <p:txBody>
          <a:bodyPr/>
          <a:lstStyle/>
          <a:p>
            <a:r>
              <a:rPr lang="it-IT" smtClean="0"/>
              <a:t>cj(F)&lt;cj(T)</a:t>
            </a:r>
          </a:p>
          <a:p>
            <a:r>
              <a:rPr lang="it-IT" smtClean="0"/>
              <a:t>dj(T)&gt;dj(F)</a:t>
            </a:r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8" y="2000250"/>
            <a:ext cx="4776787" cy="321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sellaDiTesto 5"/>
          <p:cNvSpPr txBox="1">
            <a:spLocks noChangeArrowheads="1"/>
          </p:cNvSpPr>
          <p:nvPr/>
        </p:nvSpPr>
        <p:spPr bwMode="auto">
          <a:xfrm>
            <a:off x="7572375" y="4214813"/>
            <a:ext cx="285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7" name="CasellaDiTesto 6"/>
          <p:cNvSpPr txBox="1">
            <a:spLocks noChangeArrowheads="1"/>
          </p:cNvSpPr>
          <p:nvPr/>
        </p:nvSpPr>
        <p:spPr bwMode="auto">
          <a:xfrm>
            <a:off x="6643688" y="4214813"/>
            <a:ext cx="285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8" name="CasellaDiTesto 7"/>
          <p:cNvSpPr txBox="1">
            <a:spLocks noChangeArrowheads="1"/>
          </p:cNvSpPr>
          <p:nvPr/>
        </p:nvSpPr>
        <p:spPr bwMode="auto">
          <a:xfrm>
            <a:off x="6357938" y="3929063"/>
            <a:ext cx="285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>
                <a:solidFill>
                  <a:srgbClr val="C00000"/>
                </a:solidFill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6303 -0.0629 " pathEditMode="relative" ptsTypes="AA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7" grpId="0"/>
      <p:bldP spid="8" grpId="0"/>
      <p:bldP spid="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The Reduction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half" idx="2"/>
          </p:nvPr>
        </p:nvSpPr>
        <p:spPr>
          <a:xfrm>
            <a:off x="457200" y="4572000"/>
            <a:ext cx="8472488" cy="2071688"/>
          </a:xfrm>
          <a:solidFill>
            <a:schemeClr val="bg1"/>
          </a:solidFill>
        </p:spPr>
        <p:txBody>
          <a:bodyPr/>
          <a:lstStyle/>
          <a:p>
            <a:r>
              <a:rPr lang="it-IT" smtClean="0"/>
              <a:t>If formula is sat, then the assignment defines g implementing f</a:t>
            </a:r>
          </a:p>
          <a:p>
            <a:r>
              <a:rPr lang="it-IT" smtClean="0"/>
              <a:t>If f is implementable, g defines an assignment sat the formula  </a:t>
            </a: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813" y="928688"/>
            <a:ext cx="5229225" cy="364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asellaDiTesto 6"/>
          <p:cNvSpPr txBox="1">
            <a:spLocks noChangeArrowheads="1"/>
          </p:cNvSpPr>
          <p:nvPr/>
        </p:nvSpPr>
        <p:spPr bwMode="auto">
          <a:xfrm>
            <a:off x="642938" y="3214688"/>
            <a:ext cx="207168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/>
              <a:t>x1=TRUE</a:t>
            </a:r>
          </a:p>
          <a:p>
            <a:r>
              <a:rPr lang="it-IT"/>
              <a:t>x2= FALSE</a:t>
            </a:r>
          </a:p>
          <a:p>
            <a:r>
              <a:rPr lang="it-IT"/>
              <a:t>x3=FALSE</a:t>
            </a:r>
          </a:p>
        </p:txBody>
      </p:sp>
      <p:sp>
        <p:nvSpPr>
          <p:cNvPr id="8" name="CasellaDiTesto 7"/>
          <p:cNvSpPr txBox="1">
            <a:spLocks noChangeArrowheads="1"/>
          </p:cNvSpPr>
          <p:nvPr/>
        </p:nvSpPr>
        <p:spPr bwMode="auto">
          <a:xfrm>
            <a:off x="2714625" y="1643063"/>
            <a:ext cx="285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9" name="CasellaDiTesto 8"/>
          <p:cNvSpPr txBox="1">
            <a:spLocks noChangeArrowheads="1"/>
          </p:cNvSpPr>
          <p:nvPr/>
        </p:nvSpPr>
        <p:spPr bwMode="auto">
          <a:xfrm>
            <a:off x="4071938" y="1630363"/>
            <a:ext cx="285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10" name="CasellaDiTesto 9"/>
          <p:cNvSpPr txBox="1">
            <a:spLocks noChangeArrowheads="1"/>
          </p:cNvSpPr>
          <p:nvPr/>
        </p:nvSpPr>
        <p:spPr bwMode="auto">
          <a:xfrm>
            <a:off x="6072188" y="1619250"/>
            <a:ext cx="2857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15" name="CasellaDiTesto 14"/>
          <p:cNvSpPr txBox="1">
            <a:spLocks noChangeArrowheads="1"/>
          </p:cNvSpPr>
          <p:nvPr/>
        </p:nvSpPr>
        <p:spPr bwMode="auto">
          <a:xfrm>
            <a:off x="2214563" y="1643063"/>
            <a:ext cx="285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16" name="CasellaDiTesto 15"/>
          <p:cNvSpPr txBox="1">
            <a:spLocks noChangeArrowheads="1"/>
          </p:cNvSpPr>
          <p:nvPr/>
        </p:nvSpPr>
        <p:spPr bwMode="auto">
          <a:xfrm>
            <a:off x="4572000" y="1630363"/>
            <a:ext cx="285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17" name="CasellaDiTesto 16"/>
          <p:cNvSpPr txBox="1">
            <a:spLocks noChangeArrowheads="1"/>
          </p:cNvSpPr>
          <p:nvPr/>
        </p:nvSpPr>
        <p:spPr bwMode="auto">
          <a:xfrm>
            <a:off x="6500813" y="1630363"/>
            <a:ext cx="285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18" name="CasellaDiTesto 17"/>
          <p:cNvSpPr txBox="1">
            <a:spLocks noChangeArrowheads="1"/>
          </p:cNvSpPr>
          <p:nvPr/>
        </p:nvSpPr>
        <p:spPr bwMode="auto">
          <a:xfrm>
            <a:off x="4572000" y="1643063"/>
            <a:ext cx="285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19" name="CasellaDiTesto 18"/>
          <p:cNvSpPr txBox="1">
            <a:spLocks noChangeArrowheads="1"/>
          </p:cNvSpPr>
          <p:nvPr/>
        </p:nvSpPr>
        <p:spPr bwMode="auto">
          <a:xfrm>
            <a:off x="7215188" y="3214688"/>
            <a:ext cx="1785937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/>
              <a:t>x1=TRUE</a:t>
            </a:r>
          </a:p>
          <a:p>
            <a:r>
              <a:rPr lang="it-IT"/>
              <a:t>x2=*</a:t>
            </a:r>
          </a:p>
          <a:p>
            <a:r>
              <a:rPr lang="it-IT"/>
              <a:t>x3=*</a:t>
            </a:r>
          </a:p>
        </p:txBody>
      </p:sp>
      <p:sp>
        <p:nvSpPr>
          <p:cNvPr id="20" name="CasellaDiTesto 19"/>
          <p:cNvSpPr txBox="1">
            <a:spLocks noChangeArrowheads="1"/>
          </p:cNvSpPr>
          <p:nvPr/>
        </p:nvSpPr>
        <p:spPr bwMode="auto">
          <a:xfrm>
            <a:off x="6572250" y="1630363"/>
            <a:ext cx="285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>
                <a:solidFill>
                  <a:srgbClr val="C00000"/>
                </a:solidFill>
              </a:rPr>
              <a:t>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/>
      <p:bldP spid="7" grpId="1"/>
      <p:bldP spid="8" grpId="0"/>
      <p:bldP spid="8" grpId="1"/>
      <p:bldP spid="8" grpId="2"/>
      <p:bldP spid="9" grpId="0"/>
      <p:bldP spid="9" grpId="1"/>
      <p:bldP spid="9" grpId="2"/>
      <p:bldP spid="10" grpId="0"/>
      <p:bldP spid="10" grpId="1"/>
      <p:bldP spid="10" grpId="2"/>
      <p:bldP spid="15" grpId="0"/>
      <p:bldP spid="15" grpId="1"/>
      <p:bldP spid="15" grpId="2"/>
      <p:bldP spid="16" grpId="0"/>
      <p:bldP spid="16" grpId="1"/>
      <p:bldP spid="17" grpId="0"/>
      <p:bldP spid="17" grpId="1"/>
      <p:bldP spid="18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“Easy” M’s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4543425"/>
          </a:xfrm>
        </p:spPr>
        <p:txBody>
          <a:bodyPr/>
          <a:lstStyle/>
          <a:p>
            <a:r>
              <a:rPr lang="it-IT" smtClean="0"/>
              <a:t>Hardness holds even for outcome </a:t>
            </a:r>
            <a:r>
              <a:rPr lang="en-US" smtClean="0"/>
              <a:t>sets of size 2 and M’s of maximum outdegree 3</a:t>
            </a:r>
            <a:endParaRPr lang="it-IT" smtClean="0"/>
          </a:p>
          <a:p>
            <a:r>
              <a:rPr lang="it-IT" smtClean="0"/>
              <a:t>Implementability is polynomial-time solvable when the M is a collection of path and cycles (ie, maximum outdegree 1)</a:t>
            </a:r>
          </a:p>
          <a:p>
            <a:pPr lvl="1"/>
            <a:r>
              <a:rPr lang="it-IT" smtClean="0"/>
              <a:t>Simple reduction from 2SAT</a:t>
            </a:r>
          </a:p>
          <a:p>
            <a:r>
              <a:rPr lang="it-IT" smtClean="0"/>
              <a:t>Gap: Maximum outdegree 2?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Quasi-Linear Agents</a:t>
            </a:r>
          </a:p>
        </p:txBody>
      </p:sp>
      <p:pic>
        <p:nvPicPr>
          <p:cNvPr id="15363" name="Picture 5" descr="kg39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214563"/>
            <a:ext cx="1785938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00" y="2214563"/>
            <a:ext cx="230505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TextBox 7"/>
          <p:cNvSpPr txBox="1">
            <a:spLocks noChangeArrowheads="1"/>
          </p:cNvSpPr>
          <p:nvPr/>
        </p:nvSpPr>
        <p:spPr bwMode="auto">
          <a:xfrm>
            <a:off x="3429000" y="1214438"/>
            <a:ext cx="2428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/>
              <a:t>Outcome function g</a:t>
            </a:r>
            <a:endParaRPr lang="en-US" sz="2000"/>
          </a:p>
        </p:txBody>
      </p:sp>
      <p:sp>
        <p:nvSpPr>
          <p:cNvPr id="11" name="Cloud Callout 10"/>
          <p:cNvSpPr/>
          <p:nvPr/>
        </p:nvSpPr>
        <p:spPr>
          <a:xfrm>
            <a:off x="214313" y="1357313"/>
            <a:ext cx="2000250" cy="857250"/>
          </a:xfrm>
          <a:prstGeom prst="cloudCallout">
            <a:avLst>
              <a:gd name="adj1" fmla="val 28628"/>
              <a:gd name="adj2" fmla="val 70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367" name="CasellaDiTesto 4"/>
          <p:cNvSpPr txBox="1">
            <a:spLocks noChangeArrowheads="1"/>
          </p:cNvSpPr>
          <p:nvPr/>
        </p:nvSpPr>
        <p:spPr bwMode="auto">
          <a:xfrm>
            <a:off x="357188" y="1571625"/>
            <a:ext cx="19288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/>
              <a:t>“Implement” f</a:t>
            </a:r>
          </a:p>
        </p:txBody>
      </p:sp>
      <p:sp>
        <p:nvSpPr>
          <p:cNvPr id="12" name="Cloud Callout 11"/>
          <p:cNvSpPr/>
          <p:nvPr/>
        </p:nvSpPr>
        <p:spPr>
          <a:xfrm>
            <a:off x="7286625" y="928688"/>
            <a:ext cx="1643063" cy="11430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369" name="TextBox 12"/>
          <p:cNvSpPr txBox="1">
            <a:spLocks noChangeArrowheads="1"/>
          </p:cNvSpPr>
          <p:nvPr/>
        </p:nvSpPr>
        <p:spPr bwMode="auto">
          <a:xfrm>
            <a:off x="7643813" y="1143000"/>
            <a:ext cx="12144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Maximize utility</a:t>
            </a:r>
            <a:endParaRPr lang="en-US"/>
          </a:p>
        </p:txBody>
      </p:sp>
      <p:sp>
        <p:nvSpPr>
          <p:cNvPr id="15370" name="CasellaDiTesto 9"/>
          <p:cNvSpPr txBox="1">
            <a:spLocks noChangeArrowheads="1"/>
          </p:cNvSpPr>
          <p:nvPr/>
        </p:nvSpPr>
        <p:spPr bwMode="auto">
          <a:xfrm>
            <a:off x="571500" y="4214813"/>
            <a:ext cx="3429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/>
              <a:t>f:D-&gt;O social choice function</a:t>
            </a:r>
          </a:p>
        </p:txBody>
      </p:sp>
      <p:sp>
        <p:nvSpPr>
          <p:cNvPr id="15371" name="CasellaDiTesto 9"/>
          <p:cNvSpPr txBox="1">
            <a:spLocks noChangeArrowheads="1"/>
          </p:cNvSpPr>
          <p:nvPr/>
        </p:nvSpPr>
        <p:spPr bwMode="auto">
          <a:xfrm>
            <a:off x="6286500" y="4143375"/>
            <a:ext cx="25003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/>
              <a:t>Declaration domain D</a:t>
            </a:r>
          </a:p>
        </p:txBody>
      </p:sp>
      <p:sp>
        <p:nvSpPr>
          <p:cNvPr id="15372" name="CasellaDiTesto 9"/>
          <p:cNvSpPr txBox="1">
            <a:spLocks noChangeArrowheads="1"/>
          </p:cNvSpPr>
          <p:nvPr/>
        </p:nvSpPr>
        <p:spPr bwMode="auto">
          <a:xfrm>
            <a:off x="6215063" y="4572000"/>
            <a:ext cx="2571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/>
              <a:t>Observe his type t in D</a:t>
            </a:r>
          </a:p>
        </p:txBody>
      </p:sp>
      <p:sp>
        <p:nvSpPr>
          <p:cNvPr id="15373" name="CasellaDiTesto 9"/>
          <p:cNvSpPr txBox="1">
            <a:spLocks noChangeArrowheads="1"/>
          </p:cNvSpPr>
          <p:nvPr/>
        </p:nvSpPr>
        <p:spPr bwMode="auto">
          <a:xfrm>
            <a:off x="6429375" y="5000625"/>
            <a:ext cx="2071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t-IT"/>
              <a:t>Declare BR(t) 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00063" y="5643563"/>
            <a:ext cx="83581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it-IT" sz="2400"/>
              <a:t>BR(t) is a t’ in M(t) such that utility </a:t>
            </a:r>
            <a:r>
              <a:rPr lang="it-IT" sz="2400">
                <a:solidFill>
                  <a:srgbClr val="FF0000"/>
                </a:solidFill>
              </a:rPr>
              <a:t>t(g(t’))+p(t’)</a:t>
            </a:r>
            <a:r>
              <a:rPr lang="it-IT" sz="2400"/>
              <a:t> is maximized</a:t>
            </a:r>
          </a:p>
        </p:txBody>
      </p:sp>
      <p:sp>
        <p:nvSpPr>
          <p:cNvPr id="15375" name="TextBox 7"/>
          <p:cNvSpPr txBox="1">
            <a:spLocks noChangeArrowheads="1"/>
          </p:cNvSpPr>
          <p:nvPr/>
        </p:nvSpPr>
        <p:spPr bwMode="auto">
          <a:xfrm>
            <a:off x="3500438" y="1714500"/>
            <a:ext cx="23574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2000">
                <a:solidFill>
                  <a:srgbClr val="FF0000"/>
                </a:solidFill>
              </a:rPr>
              <a:t>Payment function p</a:t>
            </a:r>
            <a:endParaRPr 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Hardness for QLU Agent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188" y="1571625"/>
            <a:ext cx="8229600" cy="4530725"/>
          </a:xfrm>
        </p:spPr>
        <p:txBody>
          <a:bodyPr/>
          <a:lstStyle/>
          <a:p>
            <a:r>
              <a:rPr lang="it-IT" smtClean="0"/>
              <a:t>Testing if f is M-truthfully implementable is “easy”</a:t>
            </a:r>
          </a:p>
          <a:p>
            <a:pPr lvl="1"/>
            <a:r>
              <a:rPr lang="it-IT" smtClean="0"/>
              <a:t>Check that there are no negative-weight cycle in weighted graph</a:t>
            </a:r>
          </a:p>
          <a:p>
            <a:r>
              <a:rPr lang="it-IT" smtClean="0"/>
              <a:t>(Even for </a:t>
            </a:r>
            <a:r>
              <a:rPr lang="en-US" smtClean="0"/>
              <a:t>outcome sets of size 2) testing M-implementability is hard</a:t>
            </a:r>
          </a:p>
          <a:p>
            <a:pPr lvl="1"/>
            <a:r>
              <a:rPr lang="en-US" smtClean="0"/>
              <a:t>Reduction similar in spirit to the previous one</a:t>
            </a:r>
          </a:p>
          <a:p>
            <a:pPr lvl="1"/>
            <a:endParaRPr lang="it-IT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Conclusions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half" idx="2"/>
          </p:nvPr>
        </p:nvSpPr>
        <p:spPr>
          <a:xfrm>
            <a:off x="457200" y="3429000"/>
            <a:ext cx="8229600" cy="3143250"/>
          </a:xfrm>
          <a:solidFill>
            <a:schemeClr val="bg1"/>
          </a:solidFill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it-IT" dirty="0" err="1" smtClean="0"/>
              <a:t>Testing</a:t>
            </a:r>
            <a:r>
              <a:rPr lang="it-IT" dirty="0" smtClean="0"/>
              <a:t> </a:t>
            </a:r>
            <a:r>
              <a:rPr lang="it-IT" dirty="0" err="1" smtClean="0"/>
              <a:t>M-truthful</a:t>
            </a:r>
            <a:r>
              <a:rPr lang="it-IT" dirty="0" smtClean="0"/>
              <a:t> </a:t>
            </a:r>
            <a:r>
              <a:rPr lang="it-IT" dirty="0" err="1" smtClean="0"/>
              <a:t>implementability</a:t>
            </a:r>
            <a:r>
              <a:rPr lang="it-IT" dirty="0" smtClean="0"/>
              <a:t> </a:t>
            </a:r>
            <a:r>
              <a:rPr lang="it-IT" dirty="0" err="1" smtClean="0"/>
              <a:t>is</a:t>
            </a:r>
            <a:r>
              <a:rPr lang="it-IT" dirty="0" smtClean="0"/>
              <a:t> easy in </a:t>
            </a:r>
            <a:r>
              <a:rPr lang="it-IT" dirty="0" err="1" smtClean="0"/>
              <a:t>both</a:t>
            </a:r>
            <a:r>
              <a:rPr lang="it-IT" dirty="0" smtClean="0"/>
              <a:t> </a:t>
            </a:r>
            <a:r>
              <a:rPr lang="it-IT" dirty="0" err="1" smtClean="0"/>
              <a:t>cases</a:t>
            </a:r>
            <a:endParaRPr lang="it-IT" dirty="0" smtClean="0"/>
          </a:p>
          <a:p>
            <a:pPr>
              <a:defRPr/>
            </a:pPr>
            <a:r>
              <a:rPr lang="it-IT" dirty="0" err="1" smtClean="0"/>
              <a:t>Hardness</a:t>
            </a:r>
            <a:r>
              <a:rPr lang="it-IT" dirty="0" smtClean="0"/>
              <a:t> </a:t>
            </a:r>
            <a:r>
              <a:rPr lang="it-IT" dirty="0" err="1" smtClean="0"/>
              <a:t>depends</a:t>
            </a:r>
            <a:r>
              <a:rPr lang="it-IT" dirty="0" smtClean="0"/>
              <a:t> on the </a:t>
            </a:r>
            <a:r>
              <a:rPr lang="it-IT" dirty="0" err="1" smtClean="0"/>
              <a:t>freedom</a:t>
            </a:r>
            <a:r>
              <a:rPr lang="it-IT" dirty="0" smtClean="0"/>
              <a:t>  </a:t>
            </a:r>
            <a:r>
              <a:rPr lang="it-IT" dirty="0" err="1" smtClean="0"/>
              <a:t>of</a:t>
            </a:r>
            <a:r>
              <a:rPr lang="it-IT" dirty="0" smtClean="0"/>
              <a:t> </a:t>
            </a:r>
            <a:r>
              <a:rPr lang="it-IT" dirty="0" err="1" smtClean="0"/>
              <a:t>agents</a:t>
            </a:r>
            <a:r>
              <a:rPr lang="it-IT" dirty="0" smtClean="0"/>
              <a:t> in </a:t>
            </a:r>
            <a:r>
              <a:rPr lang="it-IT" dirty="0" err="1" smtClean="0"/>
              <a:t>lying</a:t>
            </a:r>
            <a:endParaRPr lang="it-IT" dirty="0" smtClean="0"/>
          </a:p>
          <a:p>
            <a:pPr lvl="1">
              <a:defRPr/>
            </a:pPr>
            <a:r>
              <a:rPr lang="it-IT" dirty="0" smtClean="0"/>
              <a:t>3 </a:t>
            </a:r>
            <a:r>
              <a:rPr lang="it-IT" dirty="0" err="1" smtClean="0"/>
              <a:t>ways</a:t>
            </a:r>
            <a:r>
              <a:rPr lang="it-IT" dirty="0" smtClean="0"/>
              <a:t>: hard</a:t>
            </a:r>
          </a:p>
          <a:p>
            <a:pPr lvl="1">
              <a:defRPr/>
            </a:pPr>
            <a:r>
              <a:rPr lang="it-IT" dirty="0" smtClean="0"/>
              <a:t>1 way: easy</a:t>
            </a:r>
          </a:p>
          <a:p>
            <a:pPr>
              <a:defRPr/>
            </a:pPr>
            <a:r>
              <a:rPr lang="it-IT" dirty="0" err="1" smtClean="0"/>
              <a:t>Use</a:t>
            </a:r>
            <a:r>
              <a:rPr lang="it-IT" dirty="0" smtClean="0"/>
              <a:t> </a:t>
            </a:r>
            <a:r>
              <a:rPr lang="it-IT" dirty="0" err="1" smtClean="0"/>
              <a:t>alternatives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truthfulness</a:t>
            </a:r>
            <a:r>
              <a:rPr lang="it-IT" dirty="0" smtClean="0"/>
              <a:t> </a:t>
            </a:r>
            <a:r>
              <a:rPr lang="it-IT" dirty="0" err="1" smtClean="0"/>
              <a:t>to</a:t>
            </a:r>
            <a:r>
              <a:rPr lang="it-IT" dirty="0" smtClean="0"/>
              <a:t> </a:t>
            </a:r>
            <a:r>
              <a:rPr lang="it-IT" dirty="0" err="1" smtClean="0"/>
              <a:t>implement</a:t>
            </a:r>
            <a:r>
              <a:rPr lang="it-IT" dirty="0" smtClean="0"/>
              <a:t> social </a:t>
            </a:r>
            <a:r>
              <a:rPr lang="it-IT" dirty="0" err="1" smtClean="0"/>
              <a:t>choice</a:t>
            </a:r>
            <a:r>
              <a:rPr lang="it-IT" dirty="0" smtClean="0"/>
              <a:t> </a:t>
            </a:r>
            <a:r>
              <a:rPr lang="it-IT" dirty="0" err="1" smtClean="0"/>
              <a:t>functions</a:t>
            </a:r>
            <a:r>
              <a:rPr lang="it-IT" dirty="0" smtClean="0"/>
              <a:t> (more </a:t>
            </a:r>
            <a:r>
              <a:rPr lang="it-IT" dirty="0" err="1" smtClean="0"/>
              <a:t>interesting</a:t>
            </a:r>
            <a:r>
              <a:rPr lang="it-IT" dirty="0" smtClean="0"/>
              <a:t> </a:t>
            </a:r>
            <a:r>
              <a:rPr lang="it-IT" dirty="0" err="1" smtClean="0"/>
              <a:t>than</a:t>
            </a:r>
            <a:r>
              <a:rPr lang="it-IT" dirty="0" smtClean="0"/>
              <a:t> </a:t>
            </a:r>
            <a:r>
              <a:rPr lang="it-IT" dirty="0" err="1" smtClean="0"/>
              <a:t>Tally-Short</a:t>
            </a:r>
            <a:r>
              <a:rPr lang="it-IT" dirty="0" smtClean="0"/>
              <a:t> </a:t>
            </a:r>
            <a:r>
              <a:rPr lang="it-IT" dirty="0" err="1" smtClean="0"/>
              <a:t>one</a:t>
            </a:r>
            <a:r>
              <a:rPr lang="it-IT" dirty="0" smtClean="0"/>
              <a:t>) </a:t>
            </a:r>
            <a:r>
              <a:rPr lang="it-IT" dirty="0" err="1" smtClean="0"/>
              <a:t>otherwise</a:t>
            </a:r>
            <a:r>
              <a:rPr lang="it-IT" dirty="0" smtClean="0"/>
              <a:t> </a:t>
            </a:r>
            <a:r>
              <a:rPr lang="it-IT" dirty="0" err="1" smtClean="0"/>
              <a:t>not</a:t>
            </a:r>
            <a:r>
              <a:rPr lang="it-IT" dirty="0" smtClean="0"/>
              <a:t> </a:t>
            </a:r>
            <a:r>
              <a:rPr lang="it-IT" dirty="0" err="1" smtClean="0"/>
              <a:t>implementable</a:t>
            </a:r>
            <a:endParaRPr lang="it-IT" dirty="0" smtClean="0"/>
          </a:p>
        </p:txBody>
      </p:sp>
      <p:graphicFrame>
        <p:nvGraphicFramePr>
          <p:cNvPr id="6" name="Tabella 5"/>
          <p:cNvGraphicFramePr>
            <a:graphicFrameLocks noGrp="1"/>
          </p:cNvGraphicFramePr>
          <p:nvPr/>
        </p:nvGraphicFramePr>
        <p:xfrm>
          <a:off x="1643063" y="1643063"/>
          <a:ext cx="6103363" cy="1271486"/>
        </p:xfrm>
        <a:graphic>
          <a:graphicData uri="http://schemas.openxmlformats.org/drawingml/2006/table">
            <a:tbl>
              <a:tblPr/>
              <a:tblGrid>
                <a:gridCol w="1574010"/>
                <a:gridCol w="38926"/>
                <a:gridCol w="1477321"/>
                <a:gridCol w="3013106"/>
              </a:tblGrid>
              <a:tr h="459899"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700" b="1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M's </a:t>
                      </a:r>
                      <a:r>
                        <a:rPr lang="it-IT" sz="1700" b="1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Graph</a:t>
                      </a:r>
                      <a:endParaRPr lang="it-IT" sz="1700" b="1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63" marR="6763" marT="6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63" marR="6763" marT="6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No Payments</a:t>
                      </a:r>
                    </a:p>
                  </a:txBody>
                  <a:tcPr marL="6763" marR="6763" marT="6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700" b="1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Payments and QLU Agent</a:t>
                      </a:r>
                    </a:p>
                  </a:txBody>
                  <a:tcPr marL="6763" marR="6763" marT="6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529">
                <a:tc>
                  <a:txBody>
                    <a:bodyPr/>
                    <a:lstStyle/>
                    <a:p>
                      <a:pPr algn="l" fontAlgn="b"/>
                      <a:r>
                        <a:rPr lang="it-IT" sz="17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Path</a:t>
                      </a:r>
                      <a:endParaRPr lang="it-IT" sz="1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63" marR="6763" marT="6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63" marR="6763" marT="6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Polynomial</a:t>
                      </a:r>
                    </a:p>
                  </a:txBody>
                  <a:tcPr marL="6763" marR="6763" marT="6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Always implementable [SW01]</a:t>
                      </a:r>
                    </a:p>
                  </a:txBody>
                  <a:tcPr marL="6763" marR="6763" marT="6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529">
                <a:tc>
                  <a:txBody>
                    <a:bodyPr/>
                    <a:lstStyle/>
                    <a:p>
                      <a:pPr algn="l" fontAlgn="b"/>
                      <a:r>
                        <a:rPr lang="it-IT" sz="1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Directed acyclic</a:t>
                      </a:r>
                    </a:p>
                  </a:txBody>
                  <a:tcPr marL="6763" marR="6763" marT="6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63" marR="6763" marT="6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NP-hard</a:t>
                      </a:r>
                    </a:p>
                  </a:txBody>
                  <a:tcPr marL="6763" marR="6763" marT="6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Always implementable [SW01]</a:t>
                      </a:r>
                    </a:p>
                  </a:txBody>
                  <a:tcPr marL="6763" marR="6763" marT="6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0529">
                <a:tc>
                  <a:txBody>
                    <a:bodyPr/>
                    <a:lstStyle/>
                    <a:p>
                      <a:pPr algn="l" fontAlgn="b"/>
                      <a:r>
                        <a:rPr lang="it-IT" sz="1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Arbitrary</a:t>
                      </a:r>
                    </a:p>
                  </a:txBody>
                  <a:tcPr marL="6763" marR="6763" marT="6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 </a:t>
                      </a:r>
                    </a:p>
                  </a:txBody>
                  <a:tcPr marL="6763" marR="6763" marT="6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700" b="0" i="0" u="none" strike="noStrike">
                          <a:solidFill>
                            <a:srgbClr val="000000"/>
                          </a:solidFill>
                          <a:latin typeface="Arial"/>
                        </a:rPr>
                        <a:t> NP-hard</a:t>
                      </a:r>
                    </a:p>
                  </a:txBody>
                  <a:tcPr marL="6763" marR="6763" marT="6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t-IT" sz="1700" b="0" i="0" u="none" strike="noStrike" dirty="0">
                          <a:solidFill>
                            <a:srgbClr val="000000"/>
                          </a:solidFill>
                          <a:latin typeface="Arial"/>
                        </a:rPr>
                        <a:t> </a:t>
                      </a:r>
                      <a:r>
                        <a:rPr lang="it-IT" sz="1700" b="0" i="0" u="none" strike="noStrike" dirty="0" err="1">
                          <a:solidFill>
                            <a:srgbClr val="000000"/>
                          </a:solidFill>
                          <a:latin typeface="Arial"/>
                        </a:rPr>
                        <a:t>NP-hard</a:t>
                      </a:r>
                      <a:endParaRPr lang="it-IT" sz="1700" b="0" i="0" u="none" strike="noStrike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63" marR="6763" marT="676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785918" y="4572008"/>
            <a:ext cx="5375275" cy="684212"/>
            <a:chOff x="2054245" y="2428868"/>
            <a:chExt cx="5375275" cy="684212"/>
          </a:xfrm>
        </p:grpSpPr>
        <p:sp>
          <p:nvSpPr>
            <p:cNvPr id="7" name="Ovale 6"/>
            <p:cNvSpPr/>
            <p:nvPr/>
          </p:nvSpPr>
          <p:spPr>
            <a:xfrm>
              <a:off x="2054245" y="2428868"/>
              <a:ext cx="622300" cy="684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9" name="Ovale 8"/>
            <p:cNvSpPr/>
            <p:nvPr/>
          </p:nvSpPr>
          <p:spPr>
            <a:xfrm>
              <a:off x="4430733" y="2428868"/>
              <a:ext cx="622300" cy="684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0" name="Ovale 11"/>
            <p:cNvSpPr/>
            <p:nvPr/>
          </p:nvSpPr>
          <p:spPr>
            <a:xfrm>
              <a:off x="4430733" y="2428868"/>
              <a:ext cx="622300" cy="684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1" name="Ovale 12"/>
            <p:cNvSpPr/>
            <p:nvPr/>
          </p:nvSpPr>
          <p:spPr>
            <a:xfrm>
              <a:off x="6807220" y="2428868"/>
              <a:ext cx="622300" cy="68421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2" name="CasellaDiTesto 13"/>
            <p:cNvSpPr txBox="1">
              <a:spLocks noChangeArrowheads="1"/>
            </p:cNvSpPr>
            <p:nvPr/>
          </p:nvSpPr>
          <p:spPr bwMode="auto">
            <a:xfrm>
              <a:off x="2224108" y="2586030"/>
              <a:ext cx="452437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t-IT" dirty="0"/>
                <a:t>t1</a:t>
              </a:r>
            </a:p>
          </p:txBody>
        </p:sp>
        <p:sp>
          <p:nvSpPr>
            <p:cNvPr id="13" name="CasellaDiTesto 18"/>
            <p:cNvSpPr txBox="1">
              <a:spLocks noChangeArrowheads="1"/>
            </p:cNvSpPr>
            <p:nvPr/>
          </p:nvSpPr>
          <p:spPr bwMode="auto">
            <a:xfrm>
              <a:off x="4572020" y="2620955"/>
              <a:ext cx="452438" cy="322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t-IT" dirty="0"/>
                <a:t>t2</a:t>
              </a:r>
            </a:p>
          </p:txBody>
        </p:sp>
        <p:sp>
          <p:nvSpPr>
            <p:cNvPr id="14" name="CasellaDiTesto 19"/>
            <p:cNvSpPr txBox="1">
              <a:spLocks noChangeArrowheads="1"/>
            </p:cNvSpPr>
            <p:nvPr/>
          </p:nvSpPr>
          <p:spPr bwMode="auto">
            <a:xfrm>
              <a:off x="6929458" y="2620955"/>
              <a:ext cx="452437" cy="3222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t-IT"/>
                <a:t>t3</a:t>
              </a:r>
            </a:p>
          </p:txBody>
        </p:sp>
        <p:cxnSp>
          <p:nvCxnSpPr>
            <p:cNvPr id="15" name="Straight Arrow Connector 14"/>
            <p:cNvCxnSpPr>
              <a:stCxn id="7" idx="6"/>
              <a:endCxn id="10" idx="2"/>
            </p:cNvCxnSpPr>
            <p:nvPr/>
          </p:nvCxnSpPr>
          <p:spPr>
            <a:xfrm>
              <a:off x="2676545" y="2770974"/>
              <a:ext cx="175418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5000628" y="2768584"/>
              <a:ext cx="175418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CasellaDiTesto 16"/>
          <p:cNvSpPr txBox="1">
            <a:spLocks noChangeArrowheads="1"/>
          </p:cNvSpPr>
          <p:nvPr/>
        </p:nvSpPr>
        <p:spPr bwMode="auto">
          <a:xfrm>
            <a:off x="6643702" y="5284129"/>
            <a:ext cx="64294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sz="2200" dirty="0" smtClean="0"/>
              <a:t>P3</a:t>
            </a:r>
            <a:endParaRPr lang="it-IT" sz="2200" dirty="0"/>
          </a:p>
        </p:txBody>
      </p:sp>
      <p:sp>
        <p:nvSpPr>
          <p:cNvPr id="18" name="TextBox 17"/>
          <p:cNvSpPr txBox="1"/>
          <p:nvPr/>
        </p:nvSpPr>
        <p:spPr>
          <a:xfrm>
            <a:off x="2857488" y="5214950"/>
            <a:ext cx="37862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P2 &gt;= P3+t2(</a:t>
            </a:r>
            <a:r>
              <a:rPr lang="en-GB" sz="2200" dirty="0" smtClean="0">
                <a:solidFill>
                  <a:srgbClr val="FF0000"/>
                </a:solidFill>
              </a:rPr>
              <a:t>f(t3</a:t>
            </a:r>
            <a:r>
              <a:rPr lang="en-GB" sz="2200" dirty="0" smtClean="0">
                <a:solidFill>
                  <a:srgbClr val="FF0000"/>
                </a:solidFill>
              </a:rPr>
              <a:t>)</a:t>
            </a:r>
            <a:r>
              <a:rPr lang="en-GB" sz="2200" dirty="0" smtClean="0"/>
              <a:t>)-t2(</a:t>
            </a:r>
            <a:r>
              <a:rPr lang="en-GB" sz="2200" dirty="0" smtClean="0">
                <a:solidFill>
                  <a:srgbClr val="FF0000"/>
                </a:solidFill>
              </a:rPr>
              <a:t>f(t2)</a:t>
            </a:r>
            <a:r>
              <a:rPr lang="en-GB" sz="2200" dirty="0" smtClean="0"/>
              <a:t>)</a:t>
            </a:r>
            <a:endParaRPr lang="en-US" sz="2200" dirty="0"/>
          </a:p>
        </p:txBody>
      </p:sp>
      <p:sp>
        <p:nvSpPr>
          <p:cNvPr id="19" name="TextBox 18"/>
          <p:cNvSpPr txBox="1"/>
          <p:nvPr/>
        </p:nvSpPr>
        <p:spPr>
          <a:xfrm>
            <a:off x="1857356" y="5281870"/>
            <a:ext cx="7143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 smtClean="0"/>
              <a:t>...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17" grpId="0"/>
      <p:bldP spid="17" grpId="1"/>
      <p:bldP spid="18" grpId="0"/>
      <p:bldP spid="18" grpId="1"/>
      <p:bldP spid="19" grpId="0"/>
      <p:bldP spid="19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Principal-Agent Classical Model</a:t>
            </a:r>
          </a:p>
        </p:txBody>
      </p:sp>
      <p:pic>
        <p:nvPicPr>
          <p:cNvPr id="4" name="Picture 5" descr="kg39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214563"/>
            <a:ext cx="1785938" cy="178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86500" y="2214563"/>
            <a:ext cx="230505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428875" y="3643313"/>
            <a:ext cx="2286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Outcome function g</a:t>
            </a:r>
            <a:endParaRPr lang="en-US"/>
          </a:p>
        </p:txBody>
      </p:sp>
      <p:sp>
        <p:nvSpPr>
          <p:cNvPr id="11" name="Cloud Callout 10"/>
          <p:cNvSpPr/>
          <p:nvPr/>
        </p:nvSpPr>
        <p:spPr>
          <a:xfrm>
            <a:off x="214313" y="1357313"/>
            <a:ext cx="2000250" cy="857250"/>
          </a:xfrm>
          <a:prstGeom prst="cloudCallout">
            <a:avLst>
              <a:gd name="adj1" fmla="val 28628"/>
              <a:gd name="adj2" fmla="val 70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CasellaDiTesto 4"/>
          <p:cNvSpPr txBox="1">
            <a:spLocks noChangeArrowheads="1"/>
          </p:cNvSpPr>
          <p:nvPr/>
        </p:nvSpPr>
        <p:spPr bwMode="auto">
          <a:xfrm>
            <a:off x="357188" y="1571625"/>
            <a:ext cx="19288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/>
              <a:t>“Implement” f</a:t>
            </a:r>
          </a:p>
        </p:txBody>
      </p:sp>
      <p:sp>
        <p:nvSpPr>
          <p:cNvPr id="12" name="Cloud Callout 11"/>
          <p:cNvSpPr/>
          <p:nvPr/>
        </p:nvSpPr>
        <p:spPr>
          <a:xfrm>
            <a:off x="7286625" y="928688"/>
            <a:ext cx="1643063" cy="11430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643813" y="1143000"/>
            <a:ext cx="121443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Maximize utility</a:t>
            </a:r>
            <a:endParaRPr lang="en-US"/>
          </a:p>
        </p:txBody>
      </p:sp>
      <p:sp>
        <p:nvSpPr>
          <p:cNvPr id="15" name="CasellaDiTesto 9"/>
          <p:cNvSpPr txBox="1">
            <a:spLocks noChangeArrowheads="1"/>
          </p:cNvSpPr>
          <p:nvPr/>
        </p:nvSpPr>
        <p:spPr bwMode="auto">
          <a:xfrm>
            <a:off x="571500" y="4214813"/>
            <a:ext cx="3429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/>
              <a:t>f:D-&gt;O social choice function</a:t>
            </a:r>
          </a:p>
        </p:txBody>
      </p:sp>
      <p:sp>
        <p:nvSpPr>
          <p:cNvPr id="16" name="CasellaDiTesto 9"/>
          <p:cNvSpPr txBox="1">
            <a:spLocks noChangeArrowheads="1"/>
          </p:cNvSpPr>
          <p:nvPr/>
        </p:nvSpPr>
        <p:spPr bwMode="auto">
          <a:xfrm>
            <a:off x="6286500" y="4143375"/>
            <a:ext cx="250031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/>
              <a:t>Declaration domain D</a:t>
            </a:r>
          </a:p>
        </p:txBody>
      </p:sp>
      <p:sp>
        <p:nvSpPr>
          <p:cNvPr id="17" name="CasellaDiTesto 9"/>
          <p:cNvSpPr txBox="1">
            <a:spLocks noChangeArrowheads="1"/>
          </p:cNvSpPr>
          <p:nvPr/>
        </p:nvSpPr>
        <p:spPr bwMode="auto">
          <a:xfrm>
            <a:off x="6215063" y="4572000"/>
            <a:ext cx="2571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/>
              <a:t>Observe his type t in D</a:t>
            </a:r>
          </a:p>
        </p:txBody>
      </p:sp>
      <p:sp>
        <p:nvSpPr>
          <p:cNvPr id="18" name="CasellaDiTesto 9"/>
          <p:cNvSpPr txBox="1">
            <a:spLocks noChangeArrowheads="1"/>
          </p:cNvSpPr>
          <p:nvPr/>
        </p:nvSpPr>
        <p:spPr bwMode="auto">
          <a:xfrm>
            <a:off x="6429375" y="5000625"/>
            <a:ext cx="20716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t-IT"/>
              <a:t>Declare BR(t) 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00063" y="5643563"/>
            <a:ext cx="83581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it-IT" sz="2400"/>
              <a:t>BR(t) is a t’ in D such that utility t(g(t’)) is maximized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500063" y="6215063"/>
            <a:ext cx="4857750" cy="46196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/>
              <a:t>Outcome g(BR(t)) is implemented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85185E-6 L 0.13299 -0.320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" y="-1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1" grpId="0" animBg="1"/>
      <p:bldP spid="5" grpId="0"/>
      <p:bldP spid="12" grpId="0" animBg="1"/>
      <p:bldP spid="13" grpId="0"/>
      <p:bldP spid="15" grpId="0"/>
      <p:bldP spid="16" grpId="0"/>
      <p:bldP spid="17" grpId="0"/>
      <p:bldP spid="18" grpId="0"/>
      <p:bldP spid="19" grpId="0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 of Social choice functions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401050" cy="4614863"/>
          </a:xfrm>
        </p:spPr>
        <p:txBody>
          <a:bodyPr/>
          <a:lstStyle/>
          <a:p>
            <a:pPr>
              <a:defRPr/>
            </a:pPr>
            <a:r>
              <a:rPr lang="it-IT" sz="3200" dirty="0" smtClean="0"/>
              <a:t>g implements f iff</a:t>
            </a:r>
          </a:p>
          <a:p>
            <a:pPr>
              <a:buFont typeface="Wingdings" pitchFamily="2" charset="2"/>
              <a:buNone/>
              <a:defRPr/>
            </a:pPr>
            <a:r>
              <a:rPr lang="it-IT" sz="3200" dirty="0" smtClean="0"/>
              <a:t>				g(BR(t))=f(t) </a:t>
            </a:r>
          </a:p>
          <a:p>
            <a:pPr>
              <a:defRPr/>
            </a:pPr>
            <a:r>
              <a:rPr lang="it-IT" sz="3200" dirty="0" smtClean="0"/>
              <a:t>g truthfully implements f iff g implements f &amp;</a:t>
            </a:r>
          </a:p>
          <a:p>
            <a:pPr>
              <a:buFont typeface="Wingdings" pitchFamily="2" charset="2"/>
              <a:buNone/>
              <a:defRPr/>
            </a:pPr>
            <a:r>
              <a:rPr lang="it-IT" sz="3200" dirty="0" smtClean="0"/>
              <a:t>				BR(t)=t</a:t>
            </a:r>
          </a:p>
          <a:p>
            <a:pPr>
              <a:buFont typeface="Wingdings" pitchFamily="2" charset="2"/>
              <a:buNone/>
              <a:defRPr/>
            </a:pPr>
            <a:endParaRPr lang="it-IT" sz="3200" dirty="0" smtClean="0"/>
          </a:p>
          <a:p>
            <a:pPr>
              <a:buFont typeface="Wingdings" pitchFamily="2" charset="2"/>
              <a:buNone/>
              <a:defRPr/>
            </a:pPr>
            <a:r>
              <a:rPr lang="it-IT" sz="3200" u="sng" dirty="0" smtClean="0">
                <a:solidFill>
                  <a:schemeClr val="accent6">
                    <a:lumMod val="75000"/>
                  </a:schemeClr>
                </a:solidFill>
              </a:rPr>
              <a:t>Revelation Principle</a:t>
            </a:r>
            <a:r>
              <a:rPr lang="it-IT" sz="3200" dirty="0" smtClean="0"/>
              <a:t>: for all f</a:t>
            </a:r>
          </a:p>
          <a:p>
            <a:pPr>
              <a:buFont typeface="Wingdings" pitchFamily="2" charset="2"/>
              <a:buNone/>
              <a:defRPr/>
            </a:pPr>
            <a:r>
              <a:rPr lang="it-IT" sz="3200" dirty="0" smtClean="0"/>
              <a:t>  f implementable     f truthfully implementable</a:t>
            </a:r>
          </a:p>
          <a:p>
            <a:pPr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6143625" y="4643438"/>
            <a:ext cx="857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/>
              <a:t>f(t)=x</a:t>
            </a:r>
            <a:endParaRPr lang="en-US" sz="2000"/>
          </a:p>
        </p:txBody>
      </p:sp>
      <p:sp>
        <p:nvSpPr>
          <p:cNvPr id="18" name="Right Arrow 17"/>
          <p:cNvSpPr/>
          <p:nvPr/>
        </p:nvSpPr>
        <p:spPr>
          <a:xfrm>
            <a:off x="7000875" y="4714875"/>
            <a:ext cx="428625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7500938" y="4643438"/>
            <a:ext cx="1143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/>
              <a:t>g(t’)=x</a:t>
            </a:r>
            <a:endParaRPr lang="en-US" sz="2000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642938" y="4143375"/>
            <a:ext cx="4714875" cy="2286000"/>
            <a:chOff x="285720" y="4357694"/>
            <a:chExt cx="4714908" cy="2286016"/>
          </a:xfrm>
        </p:grpSpPr>
        <p:sp>
          <p:nvSpPr>
            <p:cNvPr id="13" name="Oval 12"/>
            <p:cNvSpPr/>
            <p:nvPr/>
          </p:nvSpPr>
          <p:spPr>
            <a:xfrm>
              <a:off x="285720" y="4357694"/>
              <a:ext cx="4714908" cy="228601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Ovale 3"/>
            <p:cNvSpPr/>
            <p:nvPr/>
          </p:nvSpPr>
          <p:spPr>
            <a:xfrm>
              <a:off x="928661" y="5643578"/>
              <a:ext cx="428628" cy="3571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1" name="Ovale 11"/>
            <p:cNvSpPr/>
            <p:nvPr/>
          </p:nvSpPr>
          <p:spPr>
            <a:xfrm>
              <a:off x="3000364" y="5214950"/>
              <a:ext cx="428628" cy="4286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5136" name="TextBox 11"/>
            <p:cNvSpPr txBox="1">
              <a:spLocks noChangeArrowheads="1"/>
            </p:cNvSpPr>
            <p:nvPr/>
          </p:nvSpPr>
          <p:spPr bwMode="auto">
            <a:xfrm>
              <a:off x="1000100" y="5643578"/>
              <a:ext cx="50006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/>
                <a:t>t</a:t>
              </a:r>
              <a:endParaRPr lang="en-US"/>
            </a:p>
          </p:txBody>
        </p:sp>
        <p:sp>
          <p:nvSpPr>
            <p:cNvPr id="5137" name="TextBox 13"/>
            <p:cNvSpPr txBox="1">
              <a:spLocks noChangeArrowheads="1"/>
            </p:cNvSpPr>
            <p:nvPr/>
          </p:nvSpPr>
          <p:spPr bwMode="auto">
            <a:xfrm>
              <a:off x="3071802" y="5214950"/>
              <a:ext cx="50006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/>
                <a:t>t’</a:t>
              </a:r>
              <a:endParaRPr lang="en-US"/>
            </a:p>
          </p:txBody>
        </p:sp>
        <p:sp>
          <p:nvSpPr>
            <p:cNvPr id="5138" name="TextBox 19"/>
            <p:cNvSpPr txBox="1">
              <a:spLocks noChangeArrowheads="1"/>
            </p:cNvSpPr>
            <p:nvPr/>
          </p:nvSpPr>
          <p:spPr bwMode="auto">
            <a:xfrm>
              <a:off x="500034" y="4357694"/>
              <a:ext cx="50006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000"/>
                <a:t>D</a:t>
              </a:r>
              <a:endParaRPr lang="en-US" sz="2000"/>
            </a:p>
          </p:txBody>
        </p:sp>
      </p:grpSp>
      <p:sp>
        <p:nvSpPr>
          <p:cNvPr id="16" name="Freeform 15"/>
          <p:cNvSpPr/>
          <p:nvPr/>
        </p:nvSpPr>
        <p:spPr>
          <a:xfrm>
            <a:off x="1546225" y="4738688"/>
            <a:ext cx="1917700" cy="660400"/>
          </a:xfrm>
          <a:custGeom>
            <a:avLst/>
            <a:gdLst>
              <a:gd name="connsiteX0" fmla="*/ 0 w 1917700"/>
              <a:gd name="connsiteY0" fmla="*/ 660400 h 660400"/>
              <a:gd name="connsiteX1" fmla="*/ 876300 w 1917700"/>
              <a:gd name="connsiteY1" fmla="*/ 63500 h 660400"/>
              <a:gd name="connsiteX2" fmla="*/ 1917700 w 1917700"/>
              <a:gd name="connsiteY2" fmla="*/ 279400 h 66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7700" h="660400">
                <a:moveTo>
                  <a:pt x="0" y="660400"/>
                </a:moveTo>
                <a:cubicBezTo>
                  <a:pt x="278341" y="393700"/>
                  <a:pt x="556683" y="127000"/>
                  <a:pt x="876300" y="63500"/>
                </a:cubicBezTo>
                <a:cubicBezTo>
                  <a:pt x="1195917" y="0"/>
                  <a:pt x="1556808" y="139700"/>
                  <a:pt x="1917700" y="27940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143000" y="2786063"/>
            <a:ext cx="3857625" cy="5715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" name="Left-Right Arrow 24"/>
          <p:cNvSpPr/>
          <p:nvPr/>
        </p:nvSpPr>
        <p:spPr>
          <a:xfrm>
            <a:off x="3643313" y="5286375"/>
            <a:ext cx="500062" cy="28575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00063" y="6143625"/>
            <a:ext cx="8001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800"/>
              <a:t>There are </a:t>
            </a:r>
            <a:r>
              <a:rPr lang="en-GB" sz="2800" b="1"/>
              <a:t>no</a:t>
            </a:r>
            <a:r>
              <a:rPr lang="en-GB" sz="2800"/>
              <a:t> alternatives to truthfulness!?!</a:t>
            </a:r>
            <a:endParaRPr lang="en-US" sz="2800"/>
          </a:p>
        </p:txBody>
      </p:sp>
      <p:sp>
        <p:nvSpPr>
          <p:cNvPr id="23" name="TextBox 16"/>
          <p:cNvSpPr txBox="1">
            <a:spLocks noChangeArrowheads="1"/>
          </p:cNvSpPr>
          <p:nvPr/>
        </p:nvSpPr>
        <p:spPr bwMode="auto">
          <a:xfrm>
            <a:off x="6143625" y="4286250"/>
            <a:ext cx="10715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000"/>
              <a:t>f(t)=g(t)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xit" presetSubtype="5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7" grpId="0"/>
      <p:bldP spid="17" grpId="1"/>
      <p:bldP spid="18" grpId="0" animBg="1"/>
      <p:bldP spid="18" grpId="1" animBg="1"/>
      <p:bldP spid="19" grpId="0"/>
      <p:bldP spid="19" grpId="1"/>
      <p:bldP spid="16" grpId="0" animBg="1"/>
      <p:bldP spid="16" grpId="1" animBg="1"/>
      <p:bldP spid="22" grpId="0" animBg="1"/>
      <p:bldP spid="25" grpId="0" animBg="1"/>
      <p:bldP spid="28" grpId="0"/>
      <p:bldP spid="23" grpId="0"/>
      <p:bldP spid="2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Toy Example: Tall-Short f</a:t>
            </a:r>
          </a:p>
        </p:txBody>
      </p:sp>
      <p:pic>
        <p:nvPicPr>
          <p:cNvPr id="7373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813" y="1214438"/>
            <a:ext cx="1457325" cy="401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72125" y="1857375"/>
            <a:ext cx="145732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41888" y="5643563"/>
            <a:ext cx="773112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8813" y="5214938"/>
            <a:ext cx="1719262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27700" y="5643563"/>
            <a:ext cx="773113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13513" y="5643563"/>
            <a:ext cx="773112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99325" y="5643563"/>
            <a:ext cx="773113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373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5750" y="1214438"/>
            <a:ext cx="127635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CasellaDiTesto 19"/>
          <p:cNvSpPr txBox="1">
            <a:spLocks noChangeArrowheads="1"/>
          </p:cNvSpPr>
          <p:nvPr/>
        </p:nvSpPr>
        <p:spPr bwMode="auto">
          <a:xfrm>
            <a:off x="857250" y="1285875"/>
            <a:ext cx="1428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1600"/>
              <a:t>&gt;</a:t>
            </a:r>
            <a:r>
              <a:rPr lang="it-IT"/>
              <a:t>180 cm</a:t>
            </a:r>
          </a:p>
        </p:txBody>
      </p:sp>
      <p:sp>
        <p:nvSpPr>
          <p:cNvPr id="24" name="CasellaDiTesto 23"/>
          <p:cNvSpPr txBox="1">
            <a:spLocks noChangeArrowheads="1"/>
          </p:cNvSpPr>
          <p:nvPr/>
        </p:nvSpPr>
        <p:spPr bwMode="auto">
          <a:xfrm>
            <a:off x="3643313" y="5072063"/>
            <a:ext cx="1285875" cy="15700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it-IT" sz="9600"/>
              <a:t>&gt;</a:t>
            </a:r>
          </a:p>
        </p:txBody>
      </p:sp>
      <p:sp>
        <p:nvSpPr>
          <p:cNvPr id="25" name="CasellaDiTesto 24"/>
          <p:cNvSpPr txBox="1">
            <a:spLocks noChangeArrowheads="1"/>
          </p:cNvSpPr>
          <p:nvPr/>
        </p:nvSpPr>
        <p:spPr bwMode="auto">
          <a:xfrm>
            <a:off x="1143000" y="5715000"/>
            <a:ext cx="7143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800"/>
              <a:t>X2</a:t>
            </a:r>
          </a:p>
        </p:txBody>
      </p:sp>
      <p:sp>
        <p:nvSpPr>
          <p:cNvPr id="26" name="CasellaDiTesto 25"/>
          <p:cNvSpPr txBox="1">
            <a:spLocks noChangeArrowheads="1"/>
          </p:cNvSpPr>
          <p:nvPr/>
        </p:nvSpPr>
        <p:spPr bwMode="auto">
          <a:xfrm>
            <a:off x="8143875" y="5715000"/>
            <a:ext cx="7143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800"/>
              <a:t>X1</a:t>
            </a:r>
          </a:p>
        </p:txBody>
      </p:sp>
      <p:grpSp>
        <p:nvGrpSpPr>
          <p:cNvPr id="6159" name="Gruppo 22"/>
          <p:cNvGrpSpPr>
            <a:grpSpLocks/>
          </p:cNvGrpSpPr>
          <p:nvPr/>
        </p:nvGrpSpPr>
        <p:grpSpPr bwMode="auto">
          <a:xfrm>
            <a:off x="7358063" y="357188"/>
            <a:ext cx="1571625" cy="2071687"/>
            <a:chOff x="7358082" y="357166"/>
            <a:chExt cx="1571636" cy="2071730"/>
          </a:xfrm>
        </p:grpSpPr>
        <p:pic>
          <p:nvPicPr>
            <p:cNvPr id="6160" name="Picture 5" descr="kg390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358082" y="1285860"/>
              <a:ext cx="1143040" cy="11430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Fumetto 4 21"/>
            <p:cNvSpPr/>
            <p:nvPr/>
          </p:nvSpPr>
          <p:spPr>
            <a:xfrm>
              <a:off x="8001023" y="357166"/>
              <a:ext cx="928695" cy="571512"/>
            </a:xfrm>
            <a:prstGeom prst="cloudCallout">
              <a:avLst>
                <a:gd name="adj1" fmla="val -42313"/>
                <a:gd name="adj2" fmla="val 9712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6162" name="CasellaDiTesto 18"/>
            <p:cNvSpPr txBox="1">
              <a:spLocks noChangeArrowheads="1"/>
            </p:cNvSpPr>
            <p:nvPr/>
          </p:nvSpPr>
          <p:spPr bwMode="auto">
            <a:xfrm>
              <a:off x="8215338" y="500042"/>
              <a:ext cx="42862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t-IT"/>
                <a:t>f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 animBg="1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olo 1"/>
          <p:cNvSpPr>
            <a:spLocks noGrp="1"/>
          </p:cNvSpPr>
          <p:nvPr>
            <p:ph type="title"/>
          </p:nvPr>
        </p:nvSpPr>
        <p:spPr>
          <a:xfrm>
            <a:off x="357188" y="277813"/>
            <a:ext cx="8429625" cy="1139825"/>
          </a:xfrm>
        </p:spPr>
        <p:txBody>
          <a:bodyPr/>
          <a:lstStyle/>
          <a:p>
            <a:r>
              <a:rPr lang="en-US" smtClean="0"/>
              <a:t>Implementation of Tally-Short f</a:t>
            </a:r>
          </a:p>
        </p:txBody>
      </p:sp>
      <p:grpSp>
        <p:nvGrpSpPr>
          <p:cNvPr id="2" name="Gruppo 47"/>
          <p:cNvGrpSpPr>
            <a:grpSpLocks/>
          </p:cNvGrpSpPr>
          <p:nvPr/>
        </p:nvGrpSpPr>
        <p:grpSpPr bwMode="auto">
          <a:xfrm>
            <a:off x="2017713" y="1949450"/>
            <a:ext cx="6049962" cy="3479800"/>
            <a:chOff x="2018277" y="1949855"/>
            <a:chExt cx="6049108" cy="3479409"/>
          </a:xfrm>
        </p:grpSpPr>
        <p:sp>
          <p:nvSpPr>
            <p:cNvPr id="8" name="Figura a mano libera 7"/>
            <p:cNvSpPr/>
            <p:nvPr/>
          </p:nvSpPr>
          <p:spPr>
            <a:xfrm>
              <a:off x="2356366" y="3143521"/>
              <a:ext cx="2363454" cy="330163"/>
            </a:xfrm>
            <a:custGeom>
              <a:avLst/>
              <a:gdLst>
                <a:gd name="connsiteX0" fmla="*/ 0 w 2363372"/>
                <a:gd name="connsiteY0" fmla="*/ 288388 h 330591"/>
                <a:gd name="connsiteX1" fmla="*/ 1139483 w 2363372"/>
                <a:gd name="connsiteY1" fmla="*/ 7034 h 330591"/>
                <a:gd name="connsiteX2" fmla="*/ 2363372 w 2363372"/>
                <a:gd name="connsiteY2" fmla="*/ 330591 h 330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3372" h="330591">
                  <a:moveTo>
                    <a:pt x="0" y="288388"/>
                  </a:moveTo>
                  <a:cubicBezTo>
                    <a:pt x="372794" y="144194"/>
                    <a:pt x="745588" y="0"/>
                    <a:pt x="1139483" y="7034"/>
                  </a:cubicBezTo>
                  <a:cubicBezTo>
                    <a:pt x="1533378" y="14068"/>
                    <a:pt x="1948375" y="172329"/>
                    <a:pt x="2363372" y="330591"/>
                  </a:cubicBezTo>
                </a:path>
              </a:pathLst>
            </a:cu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1" name="Figura a mano libera 10"/>
            <p:cNvSpPr/>
            <p:nvPr/>
          </p:nvSpPr>
          <p:spPr>
            <a:xfrm>
              <a:off x="2286526" y="4035596"/>
              <a:ext cx="2517420" cy="295242"/>
            </a:xfrm>
            <a:custGeom>
              <a:avLst/>
              <a:gdLst>
                <a:gd name="connsiteX0" fmla="*/ 2518117 w 2518117"/>
                <a:gd name="connsiteY0" fmla="*/ 0 h 295421"/>
                <a:gd name="connsiteX1" fmla="*/ 1139483 w 2518117"/>
                <a:gd name="connsiteY1" fmla="*/ 295421 h 295421"/>
                <a:gd name="connsiteX2" fmla="*/ 0 w 2518117"/>
                <a:gd name="connsiteY2" fmla="*/ 0 h 295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8117" h="295421">
                  <a:moveTo>
                    <a:pt x="2518117" y="0"/>
                  </a:moveTo>
                  <a:cubicBezTo>
                    <a:pt x="2038643" y="147710"/>
                    <a:pt x="1559169" y="295421"/>
                    <a:pt x="1139483" y="295421"/>
                  </a:cubicBezTo>
                  <a:cubicBezTo>
                    <a:pt x="719797" y="295421"/>
                    <a:pt x="359898" y="147710"/>
                    <a:pt x="0" y="0"/>
                  </a:cubicBezTo>
                </a:path>
              </a:pathLst>
            </a:cu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4" name="Figura a mano libera 13"/>
            <p:cNvSpPr/>
            <p:nvPr/>
          </p:nvSpPr>
          <p:spPr>
            <a:xfrm>
              <a:off x="5356318" y="3143521"/>
              <a:ext cx="2363454" cy="330163"/>
            </a:xfrm>
            <a:custGeom>
              <a:avLst/>
              <a:gdLst>
                <a:gd name="connsiteX0" fmla="*/ 0 w 2363372"/>
                <a:gd name="connsiteY0" fmla="*/ 288388 h 330591"/>
                <a:gd name="connsiteX1" fmla="*/ 1139483 w 2363372"/>
                <a:gd name="connsiteY1" fmla="*/ 7034 h 330591"/>
                <a:gd name="connsiteX2" fmla="*/ 2363372 w 2363372"/>
                <a:gd name="connsiteY2" fmla="*/ 330591 h 330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3372" h="330591">
                  <a:moveTo>
                    <a:pt x="0" y="288388"/>
                  </a:moveTo>
                  <a:cubicBezTo>
                    <a:pt x="372794" y="144194"/>
                    <a:pt x="745588" y="0"/>
                    <a:pt x="1139483" y="7034"/>
                  </a:cubicBezTo>
                  <a:cubicBezTo>
                    <a:pt x="1533378" y="14068"/>
                    <a:pt x="1948375" y="172329"/>
                    <a:pt x="2363372" y="330591"/>
                  </a:cubicBezTo>
                </a:path>
              </a:pathLst>
            </a:cu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5" name="Figura a mano libera 14"/>
            <p:cNvSpPr/>
            <p:nvPr/>
          </p:nvSpPr>
          <p:spPr>
            <a:xfrm>
              <a:off x="5286478" y="4035596"/>
              <a:ext cx="2517420" cy="295242"/>
            </a:xfrm>
            <a:custGeom>
              <a:avLst/>
              <a:gdLst>
                <a:gd name="connsiteX0" fmla="*/ 2518117 w 2518117"/>
                <a:gd name="connsiteY0" fmla="*/ 0 h 295421"/>
                <a:gd name="connsiteX1" fmla="*/ 1139483 w 2518117"/>
                <a:gd name="connsiteY1" fmla="*/ 295421 h 295421"/>
                <a:gd name="connsiteX2" fmla="*/ 0 w 2518117"/>
                <a:gd name="connsiteY2" fmla="*/ 0 h 295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8117" h="295421">
                  <a:moveTo>
                    <a:pt x="2518117" y="0"/>
                  </a:moveTo>
                  <a:cubicBezTo>
                    <a:pt x="2038643" y="147710"/>
                    <a:pt x="1559169" y="295421"/>
                    <a:pt x="1139483" y="295421"/>
                  </a:cubicBezTo>
                  <a:cubicBezTo>
                    <a:pt x="719797" y="295421"/>
                    <a:pt x="359898" y="147710"/>
                    <a:pt x="0" y="0"/>
                  </a:cubicBezTo>
                </a:path>
              </a:pathLst>
            </a:cu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6" name="Figura a mano libera 15"/>
            <p:cNvSpPr/>
            <p:nvPr/>
          </p:nvSpPr>
          <p:spPr>
            <a:xfrm>
              <a:off x="2018277" y="1949855"/>
              <a:ext cx="5950697" cy="1369859"/>
            </a:xfrm>
            <a:custGeom>
              <a:avLst/>
              <a:gdLst>
                <a:gd name="connsiteX0" fmla="*/ 0 w 5950634"/>
                <a:gd name="connsiteY0" fmla="*/ 1341120 h 1369256"/>
                <a:gd name="connsiteX1" fmla="*/ 2968283 w 5950634"/>
                <a:gd name="connsiteY1" fmla="*/ 4689 h 1369256"/>
                <a:gd name="connsiteX2" fmla="*/ 5950634 w 5950634"/>
                <a:gd name="connsiteY2" fmla="*/ 1369256 h 1369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50634" h="1369256">
                  <a:moveTo>
                    <a:pt x="0" y="1341120"/>
                  </a:moveTo>
                  <a:cubicBezTo>
                    <a:pt x="988255" y="670560"/>
                    <a:pt x="1976511" y="0"/>
                    <a:pt x="2968283" y="4689"/>
                  </a:cubicBezTo>
                  <a:cubicBezTo>
                    <a:pt x="3960055" y="9378"/>
                    <a:pt x="4955344" y="689317"/>
                    <a:pt x="5950634" y="1369256"/>
                  </a:cubicBezTo>
                </a:path>
              </a:pathLst>
            </a:cu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17" name="Figura a mano libera 16"/>
            <p:cNvSpPr/>
            <p:nvPr/>
          </p:nvSpPr>
          <p:spPr>
            <a:xfrm>
              <a:off x="2018277" y="4121311"/>
              <a:ext cx="6049108" cy="1307953"/>
            </a:xfrm>
            <a:custGeom>
              <a:avLst/>
              <a:gdLst>
                <a:gd name="connsiteX0" fmla="*/ 6049108 w 6049108"/>
                <a:gd name="connsiteY0" fmla="*/ 0 h 1308295"/>
                <a:gd name="connsiteX1" fmla="*/ 3024554 w 6049108"/>
                <a:gd name="connsiteY1" fmla="*/ 1308295 h 1308295"/>
                <a:gd name="connsiteX2" fmla="*/ 0 w 6049108"/>
                <a:gd name="connsiteY2" fmla="*/ 0 h 1308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49108" h="1308295">
                  <a:moveTo>
                    <a:pt x="6049108" y="0"/>
                  </a:moveTo>
                  <a:cubicBezTo>
                    <a:pt x="5040923" y="654147"/>
                    <a:pt x="4032739" y="1308295"/>
                    <a:pt x="3024554" y="1308295"/>
                  </a:cubicBezTo>
                  <a:cubicBezTo>
                    <a:pt x="2016369" y="1308295"/>
                    <a:pt x="0" y="0"/>
                    <a:pt x="0" y="0"/>
                  </a:cubicBezTo>
                </a:path>
              </a:pathLst>
            </a:cu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it-IT"/>
            </a:p>
          </p:txBody>
        </p:sp>
      </p:grpSp>
      <p:grpSp>
        <p:nvGrpSpPr>
          <p:cNvPr id="3" name="Gruppo 44"/>
          <p:cNvGrpSpPr>
            <a:grpSpLocks/>
          </p:cNvGrpSpPr>
          <p:nvPr/>
        </p:nvGrpSpPr>
        <p:grpSpPr bwMode="auto">
          <a:xfrm>
            <a:off x="1643063" y="3321050"/>
            <a:ext cx="785812" cy="785813"/>
            <a:chOff x="1643042" y="3320865"/>
            <a:chExt cx="785818" cy="785818"/>
          </a:xfrm>
        </p:grpSpPr>
        <p:sp>
          <p:nvSpPr>
            <p:cNvPr id="4" name="Ovale 3"/>
            <p:cNvSpPr/>
            <p:nvPr/>
          </p:nvSpPr>
          <p:spPr>
            <a:xfrm>
              <a:off x="1643042" y="3320865"/>
              <a:ext cx="785818" cy="785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7203" name="CasellaDiTesto 17"/>
            <p:cNvSpPr txBox="1">
              <a:spLocks noChangeArrowheads="1"/>
            </p:cNvSpPr>
            <p:nvPr/>
          </p:nvSpPr>
          <p:spPr bwMode="auto">
            <a:xfrm>
              <a:off x="1857356" y="3500438"/>
              <a:ext cx="5715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t-IT"/>
                <a:t>t1</a:t>
              </a:r>
            </a:p>
          </p:txBody>
        </p:sp>
      </p:grpSp>
      <p:sp>
        <p:nvSpPr>
          <p:cNvPr id="21" name="CasellaDiTesto 20"/>
          <p:cNvSpPr txBox="1">
            <a:spLocks noChangeArrowheads="1"/>
          </p:cNvSpPr>
          <p:nvPr/>
        </p:nvSpPr>
        <p:spPr bwMode="auto">
          <a:xfrm>
            <a:off x="6572250" y="1000125"/>
            <a:ext cx="22145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400"/>
              <a:t>D = {t1, t2, t3}</a:t>
            </a:r>
          </a:p>
        </p:txBody>
      </p:sp>
      <p:sp>
        <p:nvSpPr>
          <p:cNvPr id="22" name="CasellaDiTesto 21"/>
          <p:cNvSpPr txBox="1">
            <a:spLocks noChangeArrowheads="1"/>
          </p:cNvSpPr>
          <p:nvPr/>
        </p:nvSpPr>
        <p:spPr bwMode="auto">
          <a:xfrm>
            <a:off x="1785938" y="4249738"/>
            <a:ext cx="500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/>
              <a:t>X1</a:t>
            </a:r>
          </a:p>
        </p:txBody>
      </p:sp>
      <p:sp>
        <p:nvSpPr>
          <p:cNvPr id="23" name="CasellaDiTesto 22"/>
          <p:cNvSpPr txBox="1">
            <a:spLocks noChangeArrowheads="1"/>
          </p:cNvSpPr>
          <p:nvPr/>
        </p:nvSpPr>
        <p:spPr bwMode="auto">
          <a:xfrm>
            <a:off x="4786313" y="4286250"/>
            <a:ext cx="5000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/>
              <a:t>X2</a:t>
            </a:r>
          </a:p>
        </p:txBody>
      </p:sp>
      <p:sp>
        <p:nvSpPr>
          <p:cNvPr id="24" name="CasellaDiTesto 23"/>
          <p:cNvSpPr txBox="1">
            <a:spLocks noChangeArrowheads="1"/>
          </p:cNvSpPr>
          <p:nvPr/>
        </p:nvSpPr>
        <p:spPr bwMode="auto">
          <a:xfrm>
            <a:off x="7786688" y="4249738"/>
            <a:ext cx="5000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/>
              <a:t>X2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85750" y="4249738"/>
            <a:ext cx="9286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g=f</a:t>
            </a:r>
            <a:endParaRPr 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214313" y="3500438"/>
            <a:ext cx="736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types</a:t>
            </a:r>
          </a:p>
        </p:txBody>
      </p:sp>
      <p:sp>
        <p:nvSpPr>
          <p:cNvPr id="30" name="CasellaDiTesto 20"/>
          <p:cNvSpPr txBox="1">
            <a:spLocks noChangeArrowheads="1"/>
          </p:cNvSpPr>
          <p:nvPr/>
        </p:nvSpPr>
        <p:spPr bwMode="auto">
          <a:xfrm>
            <a:off x="6572250" y="1500188"/>
            <a:ext cx="22145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400"/>
              <a:t>ti(x2) &gt; ti(x1)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85750" y="5643563"/>
            <a:ext cx="8643938" cy="8302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/>
              <a:t>f is truthfully implementable iff there are no negative-weight edges</a:t>
            </a:r>
            <a:endParaRPr lang="en-US" sz="2400"/>
          </a:p>
        </p:txBody>
      </p:sp>
      <p:sp>
        <p:nvSpPr>
          <p:cNvPr id="31" name="CasellaDiTesto 30"/>
          <p:cNvSpPr txBox="1">
            <a:spLocks noChangeArrowheads="1"/>
          </p:cNvSpPr>
          <p:nvPr/>
        </p:nvSpPr>
        <p:spPr bwMode="auto">
          <a:xfrm>
            <a:off x="2643188" y="3214688"/>
            <a:ext cx="1857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/>
              <a:t>t1(x1)-t1(x2)&lt;0</a:t>
            </a:r>
          </a:p>
        </p:txBody>
      </p:sp>
      <p:sp>
        <p:nvSpPr>
          <p:cNvPr id="33" name="CasellaDiTesto 32"/>
          <p:cNvSpPr txBox="1">
            <a:spLocks noChangeArrowheads="1"/>
          </p:cNvSpPr>
          <p:nvPr/>
        </p:nvSpPr>
        <p:spPr bwMode="auto">
          <a:xfrm>
            <a:off x="4286250" y="2071688"/>
            <a:ext cx="1785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/>
              <a:t>t1(x1)-t1(x2)&lt;0</a:t>
            </a:r>
          </a:p>
        </p:txBody>
      </p:sp>
      <p:sp>
        <p:nvSpPr>
          <p:cNvPr id="34" name="CasellaDiTesto 33"/>
          <p:cNvSpPr txBox="1">
            <a:spLocks noChangeArrowheads="1"/>
          </p:cNvSpPr>
          <p:nvPr/>
        </p:nvSpPr>
        <p:spPr bwMode="auto">
          <a:xfrm>
            <a:off x="2643188" y="3857625"/>
            <a:ext cx="1857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/>
              <a:t>t2(x2)-t2(x1)&gt;0</a:t>
            </a:r>
          </a:p>
        </p:txBody>
      </p:sp>
      <p:grpSp>
        <p:nvGrpSpPr>
          <p:cNvPr id="5" name="Gruppo 43"/>
          <p:cNvGrpSpPr>
            <a:grpSpLocks/>
          </p:cNvGrpSpPr>
          <p:nvPr/>
        </p:nvGrpSpPr>
        <p:grpSpPr bwMode="auto">
          <a:xfrm>
            <a:off x="357188" y="1071563"/>
            <a:ext cx="1643062" cy="1084262"/>
            <a:chOff x="357158" y="1071546"/>
            <a:chExt cx="1643074" cy="1083712"/>
          </a:xfrm>
        </p:grpSpPr>
        <p:sp>
          <p:nvSpPr>
            <p:cNvPr id="7199" name="CasellaDiTesto 18"/>
            <p:cNvSpPr txBox="1">
              <a:spLocks noChangeArrowheads="1"/>
            </p:cNvSpPr>
            <p:nvPr/>
          </p:nvSpPr>
          <p:spPr bwMode="auto">
            <a:xfrm>
              <a:off x="357158" y="1428736"/>
              <a:ext cx="164307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t-IT"/>
                <a:t>t2=[181-190]</a:t>
              </a:r>
            </a:p>
          </p:txBody>
        </p:sp>
        <p:sp>
          <p:nvSpPr>
            <p:cNvPr id="7200" name="CasellaDiTesto 19"/>
            <p:cNvSpPr txBox="1">
              <a:spLocks noChangeArrowheads="1"/>
            </p:cNvSpPr>
            <p:nvPr/>
          </p:nvSpPr>
          <p:spPr bwMode="auto">
            <a:xfrm>
              <a:off x="357158" y="1785926"/>
              <a:ext cx="164307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t-IT"/>
                <a:t>t3=[190+]</a:t>
              </a:r>
            </a:p>
          </p:txBody>
        </p:sp>
        <p:sp>
          <p:nvSpPr>
            <p:cNvPr id="7201" name="CasellaDiTesto 34"/>
            <p:cNvSpPr txBox="1">
              <a:spLocks noChangeArrowheads="1"/>
            </p:cNvSpPr>
            <p:nvPr/>
          </p:nvSpPr>
          <p:spPr bwMode="auto">
            <a:xfrm>
              <a:off x="357158" y="1071546"/>
              <a:ext cx="164307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t-IT"/>
                <a:t>t1=[170-180]</a:t>
              </a:r>
            </a:p>
          </p:txBody>
        </p:sp>
      </p:grpSp>
      <p:grpSp>
        <p:nvGrpSpPr>
          <p:cNvPr id="6" name="Gruppo 45"/>
          <p:cNvGrpSpPr>
            <a:grpSpLocks/>
          </p:cNvGrpSpPr>
          <p:nvPr/>
        </p:nvGrpSpPr>
        <p:grpSpPr bwMode="auto">
          <a:xfrm>
            <a:off x="4643438" y="3357563"/>
            <a:ext cx="785812" cy="785812"/>
            <a:chOff x="4643438" y="3320865"/>
            <a:chExt cx="785818" cy="785818"/>
          </a:xfrm>
        </p:grpSpPr>
        <p:sp>
          <p:nvSpPr>
            <p:cNvPr id="12" name="Ovale 11"/>
            <p:cNvSpPr/>
            <p:nvPr/>
          </p:nvSpPr>
          <p:spPr>
            <a:xfrm>
              <a:off x="4643438" y="3320865"/>
              <a:ext cx="785818" cy="785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7198" name="CasellaDiTesto 35"/>
            <p:cNvSpPr txBox="1">
              <a:spLocks noChangeArrowheads="1"/>
            </p:cNvSpPr>
            <p:nvPr/>
          </p:nvSpPr>
          <p:spPr bwMode="auto">
            <a:xfrm>
              <a:off x="4857752" y="3500438"/>
              <a:ext cx="5715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t-IT"/>
                <a:t>t2</a:t>
              </a:r>
            </a:p>
          </p:txBody>
        </p:sp>
      </p:grpSp>
      <p:grpSp>
        <p:nvGrpSpPr>
          <p:cNvPr id="7" name="Gruppo 46"/>
          <p:cNvGrpSpPr>
            <a:grpSpLocks/>
          </p:cNvGrpSpPr>
          <p:nvPr/>
        </p:nvGrpSpPr>
        <p:grpSpPr bwMode="auto">
          <a:xfrm>
            <a:off x="7643813" y="3321050"/>
            <a:ext cx="785812" cy="785813"/>
            <a:chOff x="7643834" y="3320865"/>
            <a:chExt cx="785818" cy="785818"/>
          </a:xfrm>
        </p:grpSpPr>
        <p:sp>
          <p:nvSpPr>
            <p:cNvPr id="13" name="Ovale 12"/>
            <p:cNvSpPr/>
            <p:nvPr/>
          </p:nvSpPr>
          <p:spPr>
            <a:xfrm>
              <a:off x="7643834" y="3320865"/>
              <a:ext cx="785818" cy="78581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7196" name="CasellaDiTesto 36"/>
            <p:cNvSpPr txBox="1">
              <a:spLocks noChangeArrowheads="1"/>
            </p:cNvSpPr>
            <p:nvPr/>
          </p:nvSpPr>
          <p:spPr bwMode="auto">
            <a:xfrm>
              <a:off x="7858148" y="3500438"/>
              <a:ext cx="57150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it-IT"/>
                <a:t>t3</a:t>
              </a:r>
            </a:p>
          </p:txBody>
        </p:sp>
      </p:grpSp>
      <p:sp>
        <p:nvSpPr>
          <p:cNvPr id="38" name="CasellaDiTesto 37"/>
          <p:cNvSpPr txBox="1">
            <a:spLocks noChangeArrowheads="1"/>
          </p:cNvSpPr>
          <p:nvPr/>
        </p:nvSpPr>
        <p:spPr bwMode="auto">
          <a:xfrm>
            <a:off x="5786438" y="3214688"/>
            <a:ext cx="1857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/>
              <a:t>t2(x2)-t2(x2)=0</a:t>
            </a:r>
          </a:p>
        </p:txBody>
      </p:sp>
      <p:sp>
        <p:nvSpPr>
          <p:cNvPr id="39" name="CasellaDiTesto 38"/>
          <p:cNvSpPr txBox="1">
            <a:spLocks noChangeArrowheads="1"/>
          </p:cNvSpPr>
          <p:nvPr/>
        </p:nvSpPr>
        <p:spPr bwMode="auto">
          <a:xfrm>
            <a:off x="5786438" y="3857625"/>
            <a:ext cx="18573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/>
              <a:t>t3(x2)-t3(x2)=0</a:t>
            </a:r>
          </a:p>
        </p:txBody>
      </p:sp>
      <p:sp>
        <p:nvSpPr>
          <p:cNvPr id="40" name="CasellaDiTesto 39"/>
          <p:cNvSpPr txBox="1">
            <a:spLocks noChangeArrowheads="1"/>
          </p:cNvSpPr>
          <p:nvPr/>
        </p:nvSpPr>
        <p:spPr bwMode="auto">
          <a:xfrm>
            <a:off x="4357688" y="4929188"/>
            <a:ext cx="18573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/>
              <a:t>t3(x2)-t3(x1)&gt;0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1285875" y="6000750"/>
            <a:ext cx="1000125" cy="428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2214563" y="6000750"/>
            <a:ext cx="4572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400"/>
              <a:t>f is not truthfully implementable</a:t>
            </a:r>
            <a:endParaRPr lang="en-US" sz="2400"/>
          </a:p>
        </p:txBody>
      </p:sp>
      <p:sp>
        <p:nvSpPr>
          <p:cNvPr id="41" name="Rettangolo 40"/>
          <p:cNvSpPr>
            <a:spLocks noChangeArrowheads="1"/>
          </p:cNvSpPr>
          <p:nvPr/>
        </p:nvSpPr>
        <p:spPr bwMode="auto">
          <a:xfrm>
            <a:off x="6494463" y="6000750"/>
            <a:ext cx="27209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sz="2400"/>
              <a:t>nor implementable</a:t>
            </a:r>
            <a:endParaRPr lang="it-IT" sz="2400"/>
          </a:p>
        </p:txBody>
      </p:sp>
      <p:sp>
        <p:nvSpPr>
          <p:cNvPr id="42" name="Rettangolo 41"/>
          <p:cNvSpPr/>
          <p:nvPr/>
        </p:nvSpPr>
        <p:spPr>
          <a:xfrm>
            <a:off x="357188" y="5643563"/>
            <a:ext cx="8072437" cy="857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43" name="CasellaDiTesto 42"/>
          <p:cNvSpPr txBox="1">
            <a:spLocks noChangeArrowheads="1"/>
          </p:cNvSpPr>
          <p:nvPr/>
        </p:nvSpPr>
        <p:spPr bwMode="auto">
          <a:xfrm>
            <a:off x="357188" y="5000625"/>
            <a:ext cx="30718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000"/>
              <a:t>Tested in time poly in |D|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6" grpId="0"/>
      <p:bldP spid="30" grpId="0"/>
      <p:bldP spid="32" grpId="0" animBg="1"/>
      <p:bldP spid="31" grpId="0"/>
      <p:bldP spid="33" grpId="0"/>
      <p:bldP spid="34" grpId="0"/>
      <p:bldP spid="38" grpId="0"/>
      <p:bldP spid="39" grpId="0"/>
      <p:bldP spid="40" grpId="0"/>
      <p:bldP spid="27" grpId="0" animBg="1"/>
      <p:bldP spid="27" grpId="1" animBg="1"/>
      <p:bldP spid="28" grpId="0"/>
      <p:bldP spid="28" grpId="1"/>
      <p:bldP spid="41" grpId="0"/>
      <p:bldP spid="41" grpId="1"/>
      <p:bldP spid="42" grpId="0" animBg="1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Principal-Agent Model with Partial Verification [Green&amp;Laffont 86]</a:t>
            </a:r>
          </a:p>
        </p:txBody>
      </p:sp>
      <p:sp>
        <p:nvSpPr>
          <p:cNvPr id="8" name="Ovale 7"/>
          <p:cNvSpPr/>
          <p:nvPr/>
        </p:nvSpPr>
        <p:spPr>
          <a:xfrm>
            <a:off x="482600" y="3094038"/>
            <a:ext cx="622300" cy="6842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2859088" y="3094038"/>
            <a:ext cx="622300" cy="6842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0" name="Figura a mano libera 9"/>
          <p:cNvSpPr/>
          <p:nvPr/>
        </p:nvSpPr>
        <p:spPr>
          <a:xfrm>
            <a:off x="1046163" y="2940050"/>
            <a:ext cx="1873250" cy="287338"/>
          </a:xfrm>
          <a:custGeom>
            <a:avLst/>
            <a:gdLst>
              <a:gd name="connsiteX0" fmla="*/ 0 w 2363372"/>
              <a:gd name="connsiteY0" fmla="*/ 288388 h 330591"/>
              <a:gd name="connsiteX1" fmla="*/ 1139483 w 2363372"/>
              <a:gd name="connsiteY1" fmla="*/ 7034 h 330591"/>
              <a:gd name="connsiteX2" fmla="*/ 2363372 w 2363372"/>
              <a:gd name="connsiteY2" fmla="*/ 330591 h 33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3372" h="330591">
                <a:moveTo>
                  <a:pt x="0" y="288388"/>
                </a:moveTo>
                <a:cubicBezTo>
                  <a:pt x="372794" y="144194"/>
                  <a:pt x="745588" y="0"/>
                  <a:pt x="1139483" y="7034"/>
                </a:cubicBezTo>
                <a:cubicBezTo>
                  <a:pt x="1533378" y="14068"/>
                  <a:pt x="1948375" y="172329"/>
                  <a:pt x="2363372" y="330591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1" name="Figura a mano libera 10"/>
          <p:cNvSpPr/>
          <p:nvPr/>
        </p:nvSpPr>
        <p:spPr>
          <a:xfrm>
            <a:off x="990600" y="3716338"/>
            <a:ext cx="1995488" cy="257175"/>
          </a:xfrm>
          <a:custGeom>
            <a:avLst/>
            <a:gdLst>
              <a:gd name="connsiteX0" fmla="*/ 2518117 w 2518117"/>
              <a:gd name="connsiteY0" fmla="*/ 0 h 295421"/>
              <a:gd name="connsiteX1" fmla="*/ 1139483 w 2518117"/>
              <a:gd name="connsiteY1" fmla="*/ 295421 h 295421"/>
              <a:gd name="connsiteX2" fmla="*/ 0 w 2518117"/>
              <a:gd name="connsiteY2" fmla="*/ 0 h 29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8117" h="295421">
                <a:moveTo>
                  <a:pt x="2518117" y="0"/>
                </a:moveTo>
                <a:cubicBezTo>
                  <a:pt x="2038643" y="147710"/>
                  <a:pt x="1559169" y="295421"/>
                  <a:pt x="1139483" y="295421"/>
                </a:cubicBezTo>
                <a:cubicBezTo>
                  <a:pt x="719797" y="295421"/>
                  <a:pt x="359898" y="147710"/>
                  <a:pt x="0" y="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2" name="Ovale 11"/>
          <p:cNvSpPr/>
          <p:nvPr/>
        </p:nvSpPr>
        <p:spPr>
          <a:xfrm>
            <a:off x="2859088" y="3094038"/>
            <a:ext cx="622300" cy="6842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3" name="Ovale 12"/>
          <p:cNvSpPr/>
          <p:nvPr/>
        </p:nvSpPr>
        <p:spPr>
          <a:xfrm>
            <a:off x="5235575" y="3094038"/>
            <a:ext cx="622300" cy="6842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4" name="Figura a mano libera 13"/>
          <p:cNvSpPr/>
          <p:nvPr/>
        </p:nvSpPr>
        <p:spPr>
          <a:xfrm>
            <a:off x="3422650" y="2940050"/>
            <a:ext cx="1873250" cy="287338"/>
          </a:xfrm>
          <a:custGeom>
            <a:avLst/>
            <a:gdLst>
              <a:gd name="connsiteX0" fmla="*/ 0 w 2363372"/>
              <a:gd name="connsiteY0" fmla="*/ 288388 h 330591"/>
              <a:gd name="connsiteX1" fmla="*/ 1139483 w 2363372"/>
              <a:gd name="connsiteY1" fmla="*/ 7034 h 330591"/>
              <a:gd name="connsiteX2" fmla="*/ 2363372 w 2363372"/>
              <a:gd name="connsiteY2" fmla="*/ 330591 h 33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3372" h="330591">
                <a:moveTo>
                  <a:pt x="0" y="288388"/>
                </a:moveTo>
                <a:cubicBezTo>
                  <a:pt x="372794" y="144194"/>
                  <a:pt x="745588" y="0"/>
                  <a:pt x="1139483" y="7034"/>
                </a:cubicBezTo>
                <a:cubicBezTo>
                  <a:pt x="1533378" y="14068"/>
                  <a:pt x="1948375" y="172329"/>
                  <a:pt x="2363372" y="330591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5" name="Figura a mano libera 14"/>
          <p:cNvSpPr/>
          <p:nvPr/>
        </p:nvSpPr>
        <p:spPr>
          <a:xfrm>
            <a:off x="3368675" y="3716338"/>
            <a:ext cx="1993900" cy="257175"/>
          </a:xfrm>
          <a:custGeom>
            <a:avLst/>
            <a:gdLst>
              <a:gd name="connsiteX0" fmla="*/ 2518117 w 2518117"/>
              <a:gd name="connsiteY0" fmla="*/ 0 h 295421"/>
              <a:gd name="connsiteX1" fmla="*/ 1139483 w 2518117"/>
              <a:gd name="connsiteY1" fmla="*/ 295421 h 295421"/>
              <a:gd name="connsiteX2" fmla="*/ 0 w 2518117"/>
              <a:gd name="connsiteY2" fmla="*/ 0 h 29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8117" h="295421">
                <a:moveTo>
                  <a:pt x="2518117" y="0"/>
                </a:moveTo>
                <a:cubicBezTo>
                  <a:pt x="2038643" y="147710"/>
                  <a:pt x="1559169" y="295421"/>
                  <a:pt x="1139483" y="295421"/>
                </a:cubicBezTo>
                <a:cubicBezTo>
                  <a:pt x="719797" y="295421"/>
                  <a:pt x="359898" y="147710"/>
                  <a:pt x="0" y="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6" name="Figura a mano libera 15"/>
          <p:cNvSpPr/>
          <p:nvPr/>
        </p:nvSpPr>
        <p:spPr>
          <a:xfrm>
            <a:off x="779463" y="1900238"/>
            <a:ext cx="4713287" cy="1192212"/>
          </a:xfrm>
          <a:custGeom>
            <a:avLst/>
            <a:gdLst>
              <a:gd name="connsiteX0" fmla="*/ 0 w 5950634"/>
              <a:gd name="connsiteY0" fmla="*/ 1341120 h 1369256"/>
              <a:gd name="connsiteX1" fmla="*/ 2968283 w 5950634"/>
              <a:gd name="connsiteY1" fmla="*/ 4689 h 1369256"/>
              <a:gd name="connsiteX2" fmla="*/ 5950634 w 5950634"/>
              <a:gd name="connsiteY2" fmla="*/ 1369256 h 1369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50634" h="1369256">
                <a:moveTo>
                  <a:pt x="0" y="1341120"/>
                </a:moveTo>
                <a:cubicBezTo>
                  <a:pt x="988255" y="670560"/>
                  <a:pt x="1976511" y="0"/>
                  <a:pt x="2968283" y="4689"/>
                </a:cubicBezTo>
                <a:cubicBezTo>
                  <a:pt x="3960055" y="9378"/>
                  <a:pt x="4955344" y="689317"/>
                  <a:pt x="5950634" y="1369256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7" name="Figura a mano libera 16"/>
          <p:cNvSpPr/>
          <p:nvPr/>
        </p:nvSpPr>
        <p:spPr>
          <a:xfrm>
            <a:off x="779463" y="3790950"/>
            <a:ext cx="4791075" cy="1138238"/>
          </a:xfrm>
          <a:custGeom>
            <a:avLst/>
            <a:gdLst>
              <a:gd name="connsiteX0" fmla="*/ 6049108 w 6049108"/>
              <a:gd name="connsiteY0" fmla="*/ 0 h 1308295"/>
              <a:gd name="connsiteX1" fmla="*/ 3024554 w 6049108"/>
              <a:gd name="connsiteY1" fmla="*/ 1308295 h 1308295"/>
              <a:gd name="connsiteX2" fmla="*/ 0 w 6049108"/>
              <a:gd name="connsiteY2" fmla="*/ 0 h 1308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49108" h="1308295">
                <a:moveTo>
                  <a:pt x="6049108" y="0"/>
                </a:moveTo>
                <a:cubicBezTo>
                  <a:pt x="5040923" y="654147"/>
                  <a:pt x="4032739" y="1308295"/>
                  <a:pt x="3024554" y="1308295"/>
                </a:cubicBezTo>
                <a:cubicBezTo>
                  <a:pt x="2016369" y="1308295"/>
                  <a:pt x="0" y="0"/>
                  <a:pt x="0" y="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8" name="CasellaDiTesto 17"/>
          <p:cNvSpPr txBox="1">
            <a:spLocks noChangeArrowheads="1"/>
          </p:cNvSpPr>
          <p:nvPr/>
        </p:nvSpPr>
        <p:spPr bwMode="auto">
          <a:xfrm>
            <a:off x="652463" y="3251200"/>
            <a:ext cx="45243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/>
              <a:t>t1</a:t>
            </a:r>
          </a:p>
        </p:txBody>
      </p:sp>
      <p:sp>
        <p:nvSpPr>
          <p:cNvPr id="19" name="CasellaDiTesto 18"/>
          <p:cNvSpPr txBox="1">
            <a:spLocks noChangeArrowheads="1"/>
          </p:cNvSpPr>
          <p:nvPr/>
        </p:nvSpPr>
        <p:spPr bwMode="auto">
          <a:xfrm>
            <a:off x="500063" y="3902075"/>
            <a:ext cx="476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/>
              <a:t>X1</a:t>
            </a:r>
          </a:p>
        </p:txBody>
      </p:sp>
      <p:sp>
        <p:nvSpPr>
          <p:cNvPr id="20" name="CasellaDiTesto 19"/>
          <p:cNvSpPr txBox="1">
            <a:spLocks noChangeArrowheads="1"/>
          </p:cNvSpPr>
          <p:nvPr/>
        </p:nvSpPr>
        <p:spPr bwMode="auto">
          <a:xfrm>
            <a:off x="2876550" y="3963988"/>
            <a:ext cx="5286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/>
              <a:t>X2</a:t>
            </a:r>
          </a:p>
        </p:txBody>
      </p:sp>
      <p:sp>
        <p:nvSpPr>
          <p:cNvPr id="21" name="CasellaDiTesto 20"/>
          <p:cNvSpPr txBox="1">
            <a:spLocks noChangeArrowheads="1"/>
          </p:cNvSpPr>
          <p:nvPr/>
        </p:nvSpPr>
        <p:spPr bwMode="auto">
          <a:xfrm>
            <a:off x="5310188" y="3902075"/>
            <a:ext cx="523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/>
              <a:t>X2</a:t>
            </a:r>
          </a:p>
        </p:txBody>
      </p:sp>
      <p:sp>
        <p:nvSpPr>
          <p:cNvPr id="24" name="CasellaDiTesto 23"/>
          <p:cNvSpPr txBox="1">
            <a:spLocks noChangeArrowheads="1"/>
          </p:cNvSpPr>
          <p:nvPr/>
        </p:nvSpPr>
        <p:spPr bwMode="auto">
          <a:xfrm>
            <a:off x="2928938" y="2000250"/>
            <a:ext cx="4238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/>
              <a:t>&lt;</a:t>
            </a:r>
          </a:p>
        </p:txBody>
      </p:sp>
      <p:sp>
        <p:nvSpPr>
          <p:cNvPr id="26" name="CasellaDiTesto 25"/>
          <p:cNvSpPr txBox="1">
            <a:spLocks noChangeArrowheads="1"/>
          </p:cNvSpPr>
          <p:nvPr/>
        </p:nvSpPr>
        <p:spPr bwMode="auto">
          <a:xfrm>
            <a:off x="3000375" y="3286125"/>
            <a:ext cx="452438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/>
              <a:t>t2</a:t>
            </a:r>
          </a:p>
        </p:txBody>
      </p:sp>
      <p:sp>
        <p:nvSpPr>
          <p:cNvPr id="27" name="CasellaDiTesto 26"/>
          <p:cNvSpPr txBox="1">
            <a:spLocks noChangeArrowheads="1"/>
          </p:cNvSpPr>
          <p:nvPr/>
        </p:nvSpPr>
        <p:spPr bwMode="auto">
          <a:xfrm>
            <a:off x="5357813" y="3286125"/>
            <a:ext cx="45243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/>
              <a:t>t3</a:t>
            </a:r>
          </a:p>
        </p:txBody>
      </p:sp>
      <p:sp>
        <p:nvSpPr>
          <p:cNvPr id="28" name="CasellaDiTesto 27"/>
          <p:cNvSpPr txBox="1">
            <a:spLocks noChangeArrowheads="1"/>
          </p:cNvSpPr>
          <p:nvPr/>
        </p:nvSpPr>
        <p:spPr bwMode="auto">
          <a:xfrm>
            <a:off x="4071938" y="3000375"/>
            <a:ext cx="3794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/>
              <a:t>=</a:t>
            </a:r>
          </a:p>
        </p:txBody>
      </p:sp>
      <p:sp>
        <p:nvSpPr>
          <p:cNvPr id="29" name="CasellaDiTesto 28"/>
          <p:cNvSpPr txBox="1">
            <a:spLocks noChangeArrowheads="1"/>
          </p:cNvSpPr>
          <p:nvPr/>
        </p:nvSpPr>
        <p:spPr bwMode="auto">
          <a:xfrm>
            <a:off x="4071938" y="3571875"/>
            <a:ext cx="3794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/>
              <a:t>=</a:t>
            </a:r>
          </a:p>
        </p:txBody>
      </p:sp>
      <p:sp>
        <p:nvSpPr>
          <p:cNvPr id="32" name="CasellaDiTesto 31"/>
          <p:cNvSpPr txBox="1">
            <a:spLocks noChangeArrowheads="1"/>
          </p:cNvSpPr>
          <p:nvPr/>
        </p:nvSpPr>
        <p:spPr bwMode="auto">
          <a:xfrm>
            <a:off x="1714500" y="3000375"/>
            <a:ext cx="4238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/>
              <a:t>&lt;</a:t>
            </a:r>
          </a:p>
        </p:txBody>
      </p:sp>
      <p:sp>
        <p:nvSpPr>
          <p:cNvPr id="33" name="CasellaDiTesto 32"/>
          <p:cNvSpPr txBox="1">
            <a:spLocks noChangeArrowheads="1"/>
          </p:cNvSpPr>
          <p:nvPr/>
        </p:nvSpPr>
        <p:spPr bwMode="auto">
          <a:xfrm>
            <a:off x="1714500" y="3571875"/>
            <a:ext cx="4238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/>
              <a:t>&gt;</a:t>
            </a:r>
          </a:p>
        </p:txBody>
      </p:sp>
      <p:sp>
        <p:nvSpPr>
          <p:cNvPr id="34" name="CasellaDiTesto 33"/>
          <p:cNvSpPr txBox="1">
            <a:spLocks noChangeArrowheads="1"/>
          </p:cNvSpPr>
          <p:nvPr/>
        </p:nvSpPr>
        <p:spPr bwMode="auto">
          <a:xfrm>
            <a:off x="2928938" y="4500563"/>
            <a:ext cx="42386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/>
              <a:t>&gt;</a:t>
            </a:r>
          </a:p>
        </p:txBody>
      </p:sp>
      <p:sp>
        <p:nvSpPr>
          <p:cNvPr id="35" name="Figura a mano libera 34"/>
          <p:cNvSpPr/>
          <p:nvPr/>
        </p:nvSpPr>
        <p:spPr>
          <a:xfrm>
            <a:off x="785813" y="1928813"/>
            <a:ext cx="4713287" cy="1192212"/>
          </a:xfrm>
          <a:custGeom>
            <a:avLst/>
            <a:gdLst>
              <a:gd name="connsiteX0" fmla="*/ 0 w 5950634"/>
              <a:gd name="connsiteY0" fmla="*/ 1341120 h 1369256"/>
              <a:gd name="connsiteX1" fmla="*/ 2968283 w 5950634"/>
              <a:gd name="connsiteY1" fmla="*/ 4689 h 1369256"/>
              <a:gd name="connsiteX2" fmla="*/ 5950634 w 5950634"/>
              <a:gd name="connsiteY2" fmla="*/ 1369256 h 1369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50634" h="1369256">
                <a:moveTo>
                  <a:pt x="0" y="1341120"/>
                </a:moveTo>
                <a:cubicBezTo>
                  <a:pt x="988255" y="670560"/>
                  <a:pt x="1976511" y="0"/>
                  <a:pt x="2968283" y="4689"/>
                </a:cubicBezTo>
                <a:cubicBezTo>
                  <a:pt x="3960055" y="9378"/>
                  <a:pt x="4955344" y="689317"/>
                  <a:pt x="5950634" y="1369256"/>
                </a:cubicBezTo>
              </a:path>
            </a:pathLst>
          </a:cu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00813" y="3929063"/>
            <a:ext cx="966787" cy="221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72375" y="3500438"/>
            <a:ext cx="966788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9" name="Connettore 1 38"/>
          <p:cNvCxnSpPr/>
          <p:nvPr/>
        </p:nvCxnSpPr>
        <p:spPr>
          <a:xfrm rot="5400000" flipH="1" flipV="1">
            <a:off x="7251701" y="3679825"/>
            <a:ext cx="500062" cy="1587"/>
          </a:xfrm>
          <a:prstGeom prst="line">
            <a:avLst/>
          </a:prstGeom>
          <a:ln w="127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sellaDiTesto 43"/>
          <p:cNvSpPr txBox="1">
            <a:spLocks noChangeArrowheads="1"/>
          </p:cNvSpPr>
          <p:nvPr/>
        </p:nvSpPr>
        <p:spPr bwMode="auto">
          <a:xfrm>
            <a:off x="6643688" y="3429000"/>
            <a:ext cx="785812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1400"/>
              <a:t>20+ cm</a:t>
            </a:r>
          </a:p>
        </p:txBody>
      </p:sp>
      <p:sp>
        <p:nvSpPr>
          <p:cNvPr id="38" name="Rectangle 18"/>
          <p:cNvSpPr>
            <a:spLocks noChangeArrowheads="1"/>
          </p:cNvSpPr>
          <p:nvPr/>
        </p:nvSpPr>
        <p:spPr bwMode="auto">
          <a:xfrm>
            <a:off x="500063" y="6143625"/>
            <a:ext cx="835818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it-IT" sz="2400"/>
              <a:t>BR(t) is a </a:t>
            </a:r>
            <a:r>
              <a:rPr lang="it-IT" sz="2400">
                <a:solidFill>
                  <a:srgbClr val="FF0000"/>
                </a:solidFill>
              </a:rPr>
              <a:t>t’ in M(t) </a:t>
            </a:r>
            <a:r>
              <a:rPr lang="it-IT" sz="2400"/>
              <a:t>such that utility t(g(t’)) is maximized</a:t>
            </a:r>
          </a:p>
        </p:txBody>
      </p:sp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500063" y="5643563"/>
            <a:ext cx="83581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it-IT" sz="2400"/>
              <a:t>t defines a set of allowed messages M(t)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6" grpId="1" animBg="1"/>
      <p:bldP spid="17" grpId="0" animBg="1"/>
      <p:bldP spid="17" grpId="1" animBg="1"/>
      <p:bldP spid="18" grpId="0"/>
      <p:bldP spid="19" grpId="0"/>
      <p:bldP spid="20" grpId="0"/>
      <p:bldP spid="21" grpId="0"/>
      <p:bldP spid="24" grpId="0"/>
      <p:bldP spid="24" grpId="1"/>
      <p:bldP spid="26" grpId="0"/>
      <p:bldP spid="27" grpId="0"/>
      <p:bldP spid="28" grpId="0"/>
      <p:bldP spid="29" grpId="0"/>
      <p:bldP spid="32" grpId="0"/>
      <p:bldP spid="33" grpId="0"/>
      <p:bldP spid="34" grpId="0"/>
      <p:bldP spid="34" grpId="1"/>
      <p:bldP spid="35" grpId="0" animBg="1"/>
      <p:bldP spid="35" grpId="1" animBg="1"/>
      <p:bldP spid="44" grpId="0"/>
      <p:bldP spid="38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M-Implementation of Tally-Short f</a:t>
            </a:r>
          </a:p>
        </p:txBody>
      </p:sp>
      <p:sp>
        <p:nvSpPr>
          <p:cNvPr id="33" name="Text Placeholder 32"/>
          <p:cNvSpPr>
            <a:spLocks noGrp="1"/>
          </p:cNvSpPr>
          <p:nvPr>
            <p:ph type="body" sz="half" idx="2"/>
          </p:nvPr>
        </p:nvSpPr>
        <p:spPr>
          <a:xfrm>
            <a:off x="457200" y="3500438"/>
            <a:ext cx="8229600" cy="1143000"/>
          </a:xfrm>
        </p:spPr>
        <p:txBody>
          <a:bodyPr/>
          <a:lstStyle/>
          <a:p>
            <a:r>
              <a:rPr lang="en-GB" smtClean="0"/>
              <a:t>[GL86] show that Revelation Principle holds only if NRC holds</a:t>
            </a:r>
          </a:p>
          <a:p>
            <a:pPr lvl="1"/>
            <a:r>
              <a:rPr lang="en-GB" smtClean="0"/>
              <a:t>Nested Range Condition</a:t>
            </a:r>
          </a:p>
        </p:txBody>
      </p:sp>
      <p:sp>
        <p:nvSpPr>
          <p:cNvPr id="4" name="Ovale 3"/>
          <p:cNvSpPr/>
          <p:nvPr/>
        </p:nvSpPr>
        <p:spPr>
          <a:xfrm>
            <a:off x="2054225" y="1582738"/>
            <a:ext cx="622300" cy="6842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5" name="Ovale 4"/>
          <p:cNvSpPr/>
          <p:nvPr/>
        </p:nvSpPr>
        <p:spPr>
          <a:xfrm>
            <a:off x="4430713" y="1582738"/>
            <a:ext cx="622300" cy="6842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6" name="Figura a mano libera 5"/>
          <p:cNvSpPr/>
          <p:nvPr/>
        </p:nvSpPr>
        <p:spPr>
          <a:xfrm>
            <a:off x="2617788" y="1428750"/>
            <a:ext cx="1873250" cy="287338"/>
          </a:xfrm>
          <a:custGeom>
            <a:avLst/>
            <a:gdLst>
              <a:gd name="connsiteX0" fmla="*/ 0 w 2363372"/>
              <a:gd name="connsiteY0" fmla="*/ 288388 h 330591"/>
              <a:gd name="connsiteX1" fmla="*/ 1139483 w 2363372"/>
              <a:gd name="connsiteY1" fmla="*/ 7034 h 330591"/>
              <a:gd name="connsiteX2" fmla="*/ 2363372 w 2363372"/>
              <a:gd name="connsiteY2" fmla="*/ 330591 h 33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3372" h="330591">
                <a:moveTo>
                  <a:pt x="0" y="288388"/>
                </a:moveTo>
                <a:cubicBezTo>
                  <a:pt x="372794" y="144194"/>
                  <a:pt x="745588" y="0"/>
                  <a:pt x="1139483" y="7034"/>
                </a:cubicBezTo>
                <a:cubicBezTo>
                  <a:pt x="1533378" y="14068"/>
                  <a:pt x="1948375" y="172329"/>
                  <a:pt x="2363372" y="330591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7" name="Figura a mano libera 6"/>
          <p:cNvSpPr/>
          <p:nvPr/>
        </p:nvSpPr>
        <p:spPr>
          <a:xfrm>
            <a:off x="2562225" y="2205038"/>
            <a:ext cx="1995488" cy="257175"/>
          </a:xfrm>
          <a:custGeom>
            <a:avLst/>
            <a:gdLst>
              <a:gd name="connsiteX0" fmla="*/ 2518117 w 2518117"/>
              <a:gd name="connsiteY0" fmla="*/ 0 h 295421"/>
              <a:gd name="connsiteX1" fmla="*/ 1139483 w 2518117"/>
              <a:gd name="connsiteY1" fmla="*/ 295421 h 295421"/>
              <a:gd name="connsiteX2" fmla="*/ 0 w 2518117"/>
              <a:gd name="connsiteY2" fmla="*/ 0 h 29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8117" h="295421">
                <a:moveTo>
                  <a:pt x="2518117" y="0"/>
                </a:moveTo>
                <a:cubicBezTo>
                  <a:pt x="2038643" y="147710"/>
                  <a:pt x="1559169" y="295421"/>
                  <a:pt x="1139483" y="295421"/>
                </a:cubicBezTo>
                <a:cubicBezTo>
                  <a:pt x="719797" y="295421"/>
                  <a:pt x="359898" y="147710"/>
                  <a:pt x="0" y="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8" name="Ovale 7"/>
          <p:cNvSpPr/>
          <p:nvPr/>
        </p:nvSpPr>
        <p:spPr>
          <a:xfrm>
            <a:off x="4430713" y="1582738"/>
            <a:ext cx="622300" cy="6842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9" name="Ovale 8"/>
          <p:cNvSpPr/>
          <p:nvPr/>
        </p:nvSpPr>
        <p:spPr>
          <a:xfrm>
            <a:off x="6807200" y="1582738"/>
            <a:ext cx="622300" cy="68421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0" name="Figura a mano libera 9"/>
          <p:cNvSpPr/>
          <p:nvPr/>
        </p:nvSpPr>
        <p:spPr>
          <a:xfrm>
            <a:off x="4994275" y="1428750"/>
            <a:ext cx="1873250" cy="287338"/>
          </a:xfrm>
          <a:custGeom>
            <a:avLst/>
            <a:gdLst>
              <a:gd name="connsiteX0" fmla="*/ 0 w 2363372"/>
              <a:gd name="connsiteY0" fmla="*/ 288388 h 330591"/>
              <a:gd name="connsiteX1" fmla="*/ 1139483 w 2363372"/>
              <a:gd name="connsiteY1" fmla="*/ 7034 h 330591"/>
              <a:gd name="connsiteX2" fmla="*/ 2363372 w 2363372"/>
              <a:gd name="connsiteY2" fmla="*/ 330591 h 330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3372" h="330591">
                <a:moveTo>
                  <a:pt x="0" y="288388"/>
                </a:moveTo>
                <a:cubicBezTo>
                  <a:pt x="372794" y="144194"/>
                  <a:pt x="745588" y="0"/>
                  <a:pt x="1139483" y="7034"/>
                </a:cubicBezTo>
                <a:cubicBezTo>
                  <a:pt x="1533378" y="14068"/>
                  <a:pt x="1948375" y="172329"/>
                  <a:pt x="2363372" y="330591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11" name="Figura a mano libera 10"/>
          <p:cNvSpPr/>
          <p:nvPr/>
        </p:nvSpPr>
        <p:spPr>
          <a:xfrm>
            <a:off x="4940300" y="2205038"/>
            <a:ext cx="1993900" cy="257175"/>
          </a:xfrm>
          <a:custGeom>
            <a:avLst/>
            <a:gdLst>
              <a:gd name="connsiteX0" fmla="*/ 2518117 w 2518117"/>
              <a:gd name="connsiteY0" fmla="*/ 0 h 295421"/>
              <a:gd name="connsiteX1" fmla="*/ 1139483 w 2518117"/>
              <a:gd name="connsiteY1" fmla="*/ 295421 h 295421"/>
              <a:gd name="connsiteX2" fmla="*/ 0 w 2518117"/>
              <a:gd name="connsiteY2" fmla="*/ 0 h 29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8117" h="295421">
                <a:moveTo>
                  <a:pt x="2518117" y="0"/>
                </a:moveTo>
                <a:cubicBezTo>
                  <a:pt x="2038643" y="147710"/>
                  <a:pt x="1559169" y="295421"/>
                  <a:pt x="1139483" y="295421"/>
                </a:cubicBezTo>
                <a:cubicBezTo>
                  <a:pt x="719797" y="295421"/>
                  <a:pt x="359898" y="147710"/>
                  <a:pt x="0" y="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  <p:sp>
        <p:nvSpPr>
          <p:cNvPr id="9228" name="CasellaDiTesto 13"/>
          <p:cNvSpPr txBox="1">
            <a:spLocks noChangeArrowheads="1"/>
          </p:cNvSpPr>
          <p:nvPr/>
        </p:nvSpPr>
        <p:spPr bwMode="auto">
          <a:xfrm>
            <a:off x="2224088" y="1739900"/>
            <a:ext cx="452437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/>
              <a:t>t1</a:t>
            </a:r>
          </a:p>
        </p:txBody>
      </p:sp>
      <p:sp>
        <p:nvSpPr>
          <p:cNvPr id="9229" name="CasellaDiTesto 14"/>
          <p:cNvSpPr txBox="1">
            <a:spLocks noChangeArrowheads="1"/>
          </p:cNvSpPr>
          <p:nvPr/>
        </p:nvSpPr>
        <p:spPr bwMode="auto">
          <a:xfrm>
            <a:off x="2078038" y="2392363"/>
            <a:ext cx="4762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/>
              <a:t>X1</a:t>
            </a:r>
          </a:p>
        </p:txBody>
      </p:sp>
      <p:sp>
        <p:nvSpPr>
          <p:cNvPr id="9230" name="CasellaDiTesto 15"/>
          <p:cNvSpPr txBox="1">
            <a:spLocks noChangeArrowheads="1"/>
          </p:cNvSpPr>
          <p:nvPr/>
        </p:nvSpPr>
        <p:spPr bwMode="auto">
          <a:xfrm>
            <a:off x="4454525" y="2409825"/>
            <a:ext cx="5286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/>
              <a:t>X2</a:t>
            </a:r>
          </a:p>
        </p:txBody>
      </p:sp>
      <p:sp>
        <p:nvSpPr>
          <p:cNvPr id="9231" name="CasellaDiTesto 16"/>
          <p:cNvSpPr txBox="1">
            <a:spLocks noChangeArrowheads="1"/>
          </p:cNvSpPr>
          <p:nvPr/>
        </p:nvSpPr>
        <p:spPr bwMode="auto">
          <a:xfrm>
            <a:off x="6888163" y="2392363"/>
            <a:ext cx="5238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/>
              <a:t>X2</a:t>
            </a:r>
          </a:p>
        </p:txBody>
      </p:sp>
      <p:sp>
        <p:nvSpPr>
          <p:cNvPr id="9232" name="CasellaDiTesto 18"/>
          <p:cNvSpPr txBox="1">
            <a:spLocks noChangeArrowheads="1"/>
          </p:cNvSpPr>
          <p:nvPr/>
        </p:nvSpPr>
        <p:spPr bwMode="auto">
          <a:xfrm>
            <a:off x="4572000" y="1774825"/>
            <a:ext cx="452438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/>
              <a:t>t2</a:t>
            </a:r>
          </a:p>
        </p:txBody>
      </p:sp>
      <p:sp>
        <p:nvSpPr>
          <p:cNvPr id="9233" name="CasellaDiTesto 19"/>
          <p:cNvSpPr txBox="1">
            <a:spLocks noChangeArrowheads="1"/>
          </p:cNvSpPr>
          <p:nvPr/>
        </p:nvSpPr>
        <p:spPr bwMode="auto">
          <a:xfrm>
            <a:off x="6929438" y="1774825"/>
            <a:ext cx="452437" cy="32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/>
              <a:t>t3</a:t>
            </a:r>
          </a:p>
        </p:txBody>
      </p:sp>
      <p:sp>
        <p:nvSpPr>
          <p:cNvPr id="9234" name="CasellaDiTesto 20"/>
          <p:cNvSpPr txBox="1">
            <a:spLocks noChangeArrowheads="1"/>
          </p:cNvSpPr>
          <p:nvPr/>
        </p:nvSpPr>
        <p:spPr bwMode="auto">
          <a:xfrm>
            <a:off x="5643563" y="1489075"/>
            <a:ext cx="3794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/>
              <a:t>=</a:t>
            </a:r>
          </a:p>
        </p:txBody>
      </p:sp>
      <p:sp>
        <p:nvSpPr>
          <p:cNvPr id="9235" name="CasellaDiTesto 21"/>
          <p:cNvSpPr txBox="1">
            <a:spLocks noChangeArrowheads="1"/>
          </p:cNvSpPr>
          <p:nvPr/>
        </p:nvSpPr>
        <p:spPr bwMode="auto">
          <a:xfrm>
            <a:off x="5643563" y="2060575"/>
            <a:ext cx="3794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/>
              <a:t>=</a:t>
            </a:r>
          </a:p>
        </p:txBody>
      </p:sp>
      <p:sp>
        <p:nvSpPr>
          <p:cNvPr id="23" name="CasellaDiTesto 22"/>
          <p:cNvSpPr txBox="1">
            <a:spLocks noChangeArrowheads="1"/>
          </p:cNvSpPr>
          <p:nvPr/>
        </p:nvSpPr>
        <p:spPr bwMode="auto">
          <a:xfrm>
            <a:off x="3286125" y="1489075"/>
            <a:ext cx="4238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/>
              <a:t>&lt;</a:t>
            </a:r>
          </a:p>
        </p:txBody>
      </p:sp>
      <p:sp>
        <p:nvSpPr>
          <p:cNvPr id="9237" name="CasellaDiTesto 23"/>
          <p:cNvSpPr txBox="1">
            <a:spLocks noChangeArrowheads="1"/>
          </p:cNvSpPr>
          <p:nvPr/>
        </p:nvSpPr>
        <p:spPr bwMode="auto">
          <a:xfrm>
            <a:off x="3286125" y="2060575"/>
            <a:ext cx="4238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/>
              <a:t>&gt;</a:t>
            </a:r>
          </a:p>
        </p:txBody>
      </p:sp>
      <p:sp>
        <p:nvSpPr>
          <p:cNvPr id="9238" name="TextBox 24"/>
          <p:cNvSpPr txBox="1">
            <a:spLocks noChangeArrowheads="1"/>
          </p:cNvSpPr>
          <p:nvPr/>
        </p:nvSpPr>
        <p:spPr bwMode="auto">
          <a:xfrm>
            <a:off x="779463" y="2422525"/>
            <a:ext cx="428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/>
              <a:t>f</a:t>
            </a:r>
            <a:endParaRPr lang="en-US"/>
          </a:p>
        </p:txBody>
      </p:sp>
      <p:sp>
        <p:nvSpPr>
          <p:cNvPr id="28" name="CasellaDiTesto 27"/>
          <p:cNvSpPr txBox="1">
            <a:spLocks noChangeArrowheads="1"/>
          </p:cNvSpPr>
          <p:nvPr/>
        </p:nvSpPr>
        <p:spPr bwMode="auto">
          <a:xfrm>
            <a:off x="2071688" y="2838450"/>
            <a:ext cx="476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>
                <a:solidFill>
                  <a:srgbClr val="C00000"/>
                </a:solidFill>
              </a:rPr>
              <a:t>X1</a:t>
            </a:r>
          </a:p>
        </p:txBody>
      </p:sp>
      <p:sp>
        <p:nvSpPr>
          <p:cNvPr id="29" name="CasellaDiTesto 28"/>
          <p:cNvSpPr txBox="1">
            <a:spLocks noChangeArrowheads="1"/>
          </p:cNvSpPr>
          <p:nvPr/>
        </p:nvSpPr>
        <p:spPr bwMode="auto">
          <a:xfrm>
            <a:off x="4454525" y="2838450"/>
            <a:ext cx="5286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>
                <a:solidFill>
                  <a:srgbClr val="C00000"/>
                </a:solidFill>
              </a:rPr>
              <a:t>X1</a:t>
            </a:r>
          </a:p>
        </p:txBody>
      </p:sp>
      <p:sp>
        <p:nvSpPr>
          <p:cNvPr id="30" name="CasellaDiTesto 29"/>
          <p:cNvSpPr txBox="1">
            <a:spLocks noChangeArrowheads="1"/>
          </p:cNvSpPr>
          <p:nvPr/>
        </p:nvSpPr>
        <p:spPr bwMode="auto">
          <a:xfrm>
            <a:off x="6888163" y="2838450"/>
            <a:ext cx="5238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>
                <a:solidFill>
                  <a:srgbClr val="C00000"/>
                </a:solidFill>
              </a:rPr>
              <a:t>X2</a:t>
            </a:r>
          </a:p>
        </p:txBody>
      </p:sp>
      <p:sp>
        <p:nvSpPr>
          <p:cNvPr id="31" name="TextBox 24"/>
          <p:cNvSpPr txBox="1">
            <a:spLocks noChangeArrowheads="1"/>
          </p:cNvSpPr>
          <p:nvPr/>
        </p:nvSpPr>
        <p:spPr bwMode="auto">
          <a:xfrm>
            <a:off x="779463" y="2838450"/>
            <a:ext cx="428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g</a:t>
            </a:r>
            <a:endParaRPr lang="en-US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500063" y="6143625"/>
            <a:ext cx="8001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sz="2800" b="1"/>
              <a:t>Yes!</a:t>
            </a:r>
            <a:r>
              <a:rPr lang="en-GB" sz="2800"/>
              <a:t> There are alternatives to truthfulness!</a:t>
            </a:r>
            <a:endParaRPr lang="en-US" sz="2800"/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2786063" y="5702300"/>
            <a:ext cx="571500" cy="369888"/>
            <a:chOff x="2071670" y="5000636"/>
            <a:chExt cx="571504" cy="369332"/>
          </a:xfrm>
        </p:grpSpPr>
        <p:sp>
          <p:nvSpPr>
            <p:cNvPr id="36" name="Ovale 3"/>
            <p:cNvSpPr/>
            <p:nvPr/>
          </p:nvSpPr>
          <p:spPr>
            <a:xfrm>
              <a:off x="2071670" y="5000636"/>
              <a:ext cx="428628" cy="3566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9258" name="TextBox 37"/>
            <p:cNvSpPr txBox="1">
              <a:spLocks noChangeArrowheads="1"/>
            </p:cNvSpPr>
            <p:nvPr/>
          </p:nvSpPr>
          <p:spPr bwMode="auto">
            <a:xfrm>
              <a:off x="2143108" y="5000636"/>
              <a:ext cx="50006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/>
                <a:t>t</a:t>
              </a:r>
              <a:endParaRPr lang="en-US"/>
            </a:p>
          </p:txBody>
        </p:sp>
      </p:grpSp>
      <p:grpSp>
        <p:nvGrpSpPr>
          <p:cNvPr id="3" name="Group 41"/>
          <p:cNvGrpSpPr>
            <a:grpSpLocks/>
          </p:cNvGrpSpPr>
          <p:nvPr/>
        </p:nvGrpSpPr>
        <p:grpSpPr bwMode="auto">
          <a:xfrm>
            <a:off x="4214813" y="5702300"/>
            <a:ext cx="571500" cy="369888"/>
            <a:chOff x="2071670" y="5000636"/>
            <a:chExt cx="571504" cy="369332"/>
          </a:xfrm>
        </p:grpSpPr>
        <p:sp>
          <p:nvSpPr>
            <p:cNvPr id="43" name="Ovale 3"/>
            <p:cNvSpPr/>
            <p:nvPr/>
          </p:nvSpPr>
          <p:spPr>
            <a:xfrm>
              <a:off x="2071670" y="5000636"/>
              <a:ext cx="428628" cy="3566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9256" name="TextBox 43"/>
            <p:cNvSpPr txBox="1">
              <a:spLocks noChangeArrowheads="1"/>
            </p:cNvSpPr>
            <p:nvPr/>
          </p:nvSpPr>
          <p:spPr bwMode="auto">
            <a:xfrm>
              <a:off x="2143108" y="5000636"/>
              <a:ext cx="50006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/>
                <a:t>t’</a:t>
              </a:r>
              <a:endParaRPr lang="en-US"/>
            </a:p>
          </p:txBody>
        </p:sp>
      </p:grpSp>
      <p:grpSp>
        <p:nvGrpSpPr>
          <p:cNvPr id="12" name="Group 50"/>
          <p:cNvGrpSpPr>
            <a:grpSpLocks/>
          </p:cNvGrpSpPr>
          <p:nvPr/>
        </p:nvGrpSpPr>
        <p:grpSpPr bwMode="auto">
          <a:xfrm>
            <a:off x="5643563" y="5702300"/>
            <a:ext cx="571500" cy="369888"/>
            <a:chOff x="2071670" y="5000636"/>
            <a:chExt cx="571504" cy="369332"/>
          </a:xfrm>
        </p:grpSpPr>
        <p:sp>
          <p:nvSpPr>
            <p:cNvPr id="52" name="Ovale 3"/>
            <p:cNvSpPr/>
            <p:nvPr/>
          </p:nvSpPr>
          <p:spPr>
            <a:xfrm>
              <a:off x="2071670" y="5000636"/>
              <a:ext cx="428628" cy="35665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it-IT"/>
            </a:p>
          </p:txBody>
        </p:sp>
        <p:sp>
          <p:nvSpPr>
            <p:cNvPr id="9254" name="TextBox 52"/>
            <p:cNvSpPr txBox="1">
              <a:spLocks noChangeArrowheads="1"/>
            </p:cNvSpPr>
            <p:nvPr/>
          </p:nvSpPr>
          <p:spPr bwMode="auto">
            <a:xfrm>
              <a:off x="2143108" y="5000636"/>
              <a:ext cx="50006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/>
                <a:t>t’’</a:t>
              </a:r>
              <a:endParaRPr lang="en-US"/>
            </a:p>
          </p:txBody>
        </p:sp>
      </p:grpSp>
      <p:sp>
        <p:nvSpPr>
          <p:cNvPr id="54" name="Freeform 53"/>
          <p:cNvSpPr/>
          <p:nvPr/>
        </p:nvSpPr>
        <p:spPr>
          <a:xfrm>
            <a:off x="3111500" y="5510213"/>
            <a:ext cx="1223963" cy="212725"/>
          </a:xfrm>
          <a:custGeom>
            <a:avLst/>
            <a:gdLst>
              <a:gd name="connsiteX0" fmla="*/ 0 w 1223889"/>
              <a:gd name="connsiteY0" fmla="*/ 199293 h 213361"/>
              <a:gd name="connsiteX1" fmla="*/ 534572 w 1223889"/>
              <a:gd name="connsiteY1" fmla="*/ 2345 h 213361"/>
              <a:gd name="connsiteX2" fmla="*/ 1223889 w 1223889"/>
              <a:gd name="connsiteY2" fmla="*/ 213361 h 21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3889" h="213361">
                <a:moveTo>
                  <a:pt x="0" y="199293"/>
                </a:moveTo>
                <a:cubicBezTo>
                  <a:pt x="165295" y="99646"/>
                  <a:pt x="330591" y="0"/>
                  <a:pt x="534572" y="2345"/>
                </a:cubicBezTo>
                <a:cubicBezTo>
                  <a:pt x="738554" y="4690"/>
                  <a:pt x="981221" y="109025"/>
                  <a:pt x="1223889" y="213361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4500563" y="5487988"/>
            <a:ext cx="1223962" cy="214312"/>
          </a:xfrm>
          <a:custGeom>
            <a:avLst/>
            <a:gdLst>
              <a:gd name="connsiteX0" fmla="*/ 0 w 1223889"/>
              <a:gd name="connsiteY0" fmla="*/ 199293 h 213361"/>
              <a:gd name="connsiteX1" fmla="*/ 534572 w 1223889"/>
              <a:gd name="connsiteY1" fmla="*/ 2345 h 213361"/>
              <a:gd name="connsiteX2" fmla="*/ 1223889 w 1223889"/>
              <a:gd name="connsiteY2" fmla="*/ 213361 h 213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3889" h="213361">
                <a:moveTo>
                  <a:pt x="0" y="199293"/>
                </a:moveTo>
                <a:cubicBezTo>
                  <a:pt x="165295" y="99646"/>
                  <a:pt x="330591" y="0"/>
                  <a:pt x="534572" y="2345"/>
                </a:cubicBezTo>
                <a:cubicBezTo>
                  <a:pt x="738554" y="4690"/>
                  <a:pt x="981221" y="109025"/>
                  <a:pt x="1223889" y="213361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3027363" y="4981575"/>
            <a:ext cx="2798762" cy="722313"/>
          </a:xfrm>
          <a:custGeom>
            <a:avLst/>
            <a:gdLst>
              <a:gd name="connsiteX0" fmla="*/ 0 w 2799471"/>
              <a:gd name="connsiteY0" fmla="*/ 694006 h 722142"/>
              <a:gd name="connsiteX1" fmla="*/ 1406769 w 2799471"/>
              <a:gd name="connsiteY1" fmla="*/ 4689 h 722142"/>
              <a:gd name="connsiteX2" fmla="*/ 2799471 w 2799471"/>
              <a:gd name="connsiteY2" fmla="*/ 722142 h 72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9471" h="722142">
                <a:moveTo>
                  <a:pt x="0" y="694006"/>
                </a:moveTo>
                <a:cubicBezTo>
                  <a:pt x="470095" y="347003"/>
                  <a:pt x="940191" y="0"/>
                  <a:pt x="1406769" y="4689"/>
                </a:cubicBezTo>
                <a:cubicBezTo>
                  <a:pt x="1873347" y="9378"/>
                  <a:pt x="2336409" y="365760"/>
                  <a:pt x="2799471" y="722142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13" name="Group 61"/>
          <p:cNvGrpSpPr>
            <a:grpSpLocks/>
          </p:cNvGrpSpPr>
          <p:nvPr/>
        </p:nvGrpSpPr>
        <p:grpSpPr bwMode="auto">
          <a:xfrm>
            <a:off x="4786313" y="4500563"/>
            <a:ext cx="4357687" cy="900112"/>
            <a:chOff x="4786346" y="4500570"/>
            <a:chExt cx="4357654" cy="900176"/>
          </a:xfrm>
        </p:grpSpPr>
        <p:sp>
          <p:nvSpPr>
            <p:cNvPr id="9251" name="TextBox 59"/>
            <p:cNvSpPr txBox="1">
              <a:spLocks noChangeArrowheads="1"/>
            </p:cNvSpPr>
            <p:nvPr/>
          </p:nvSpPr>
          <p:spPr bwMode="auto">
            <a:xfrm>
              <a:off x="4786346" y="4500570"/>
              <a:ext cx="4286248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GB" sz="2600"/>
                <a:t>holds in uninteresting cases</a:t>
              </a:r>
              <a:endParaRPr lang="en-US" sz="2600"/>
            </a:p>
          </p:txBody>
        </p:sp>
        <p:sp>
          <p:nvSpPr>
            <p:cNvPr id="9252" name="Rectangle 60"/>
            <p:cNvSpPr>
              <a:spLocks noChangeArrowheads="1"/>
            </p:cNvSpPr>
            <p:nvPr/>
          </p:nvSpPr>
          <p:spPr bwMode="auto">
            <a:xfrm>
              <a:off x="6267892" y="5000636"/>
              <a:ext cx="287610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sz="2000"/>
                <a:t>[Singh&amp;Wittman, 2001] </a:t>
              </a:r>
              <a:endParaRPr 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C33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4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to="1.5" calcmode="lin" valueType="num">
                                      <p:cBhvr override="childStyl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to="1" calcmode="lin" valueType="num">
                                      <p:cBhvr override="childStyle">
                                        <p:cTn id="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style.fontSize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23" grpId="0"/>
      <p:bldP spid="23" grpId="1"/>
      <p:bldP spid="23" grpId="2"/>
      <p:bldP spid="28" grpId="0"/>
      <p:bldP spid="29" grpId="0"/>
      <p:bldP spid="30" grpId="0"/>
      <p:bldP spid="31" grpId="0"/>
      <p:bldP spid="26" grpId="0"/>
      <p:bldP spid="54" grpId="0" animBg="1"/>
      <p:bldP spid="55" grpId="0" animBg="1"/>
      <p:bldP spid="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But They are Hard to Find</a:t>
            </a:r>
            <a:endParaRPr lang="en-US" smtClean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186738" cy="4530725"/>
          </a:xfrm>
        </p:spPr>
        <p:txBody>
          <a:bodyPr/>
          <a:lstStyle/>
          <a:p>
            <a:r>
              <a:rPr lang="en-GB" smtClean="0"/>
              <a:t>Reduction from 3SAT for the following problem</a:t>
            </a:r>
          </a:p>
          <a:p>
            <a:endParaRPr lang="en-GB" smtClean="0"/>
          </a:p>
          <a:p>
            <a:pPr>
              <a:buFont typeface="Wingdings" pitchFamily="2" charset="2"/>
              <a:buNone/>
            </a:pPr>
            <a:r>
              <a:rPr lang="en-GB" smtClean="0"/>
              <a:t>	</a:t>
            </a:r>
            <a:r>
              <a:rPr lang="en-GB" u="sng" smtClean="0"/>
              <a:t>Implementability</a:t>
            </a:r>
          </a:p>
          <a:p>
            <a:pPr>
              <a:buFont typeface="Wingdings" pitchFamily="2" charset="2"/>
              <a:buNone/>
            </a:pPr>
            <a:r>
              <a:rPr lang="en-GB" smtClean="0"/>
              <a:t>		Input: D, O, f, M</a:t>
            </a:r>
          </a:p>
          <a:p>
            <a:pPr>
              <a:buFont typeface="Wingdings" pitchFamily="2" charset="2"/>
              <a:buNone/>
            </a:pPr>
            <a:r>
              <a:rPr lang="en-GB" smtClean="0"/>
              <a:t>		Task: exists g M-implementing f?</a:t>
            </a:r>
          </a:p>
          <a:p>
            <a:pPr lvl="1"/>
            <a:endParaRPr lang="en-US" smtClean="0"/>
          </a:p>
          <a:p>
            <a:r>
              <a:rPr lang="en-US" smtClean="0"/>
              <a:t>We start from a formula with clauses C1,…, Cm and variables x1,…, xn</a:t>
            </a:r>
          </a:p>
        </p:txBody>
      </p:sp>
      <p:sp>
        <p:nvSpPr>
          <p:cNvPr id="4" name="Rettangolo 3"/>
          <p:cNvSpPr/>
          <p:nvPr/>
        </p:nvSpPr>
        <p:spPr>
          <a:xfrm>
            <a:off x="857250" y="3071813"/>
            <a:ext cx="6572250" cy="2071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The gadget for the variable xi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half" idx="2"/>
          </p:nvPr>
        </p:nvSpPr>
        <p:spPr>
          <a:xfrm>
            <a:off x="6215063" y="1928813"/>
            <a:ext cx="2471737" cy="2928937"/>
          </a:xfrm>
        </p:spPr>
        <p:txBody>
          <a:bodyPr/>
          <a:lstStyle/>
          <a:p>
            <a:r>
              <a:rPr lang="it-IT" smtClean="0"/>
              <a:t>ti(F)&gt;ti(T)</a:t>
            </a:r>
          </a:p>
          <a:p>
            <a:r>
              <a:rPr lang="it-IT" smtClean="0"/>
              <a:t>ui(F)&gt;ui(T)</a:t>
            </a:r>
          </a:p>
          <a:p>
            <a:r>
              <a:rPr lang="it-IT" smtClean="0"/>
              <a:t>vi(T)&gt;vi(F)</a:t>
            </a:r>
          </a:p>
          <a:p>
            <a:r>
              <a:rPr lang="it-IT" smtClean="0"/>
              <a:t>wi(T)&gt;wi(F)</a:t>
            </a: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5" y="1071563"/>
            <a:ext cx="6143625" cy="434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asellaDiTesto 5"/>
          <p:cNvSpPr txBox="1">
            <a:spLocks noChangeArrowheads="1"/>
          </p:cNvSpPr>
          <p:nvPr/>
        </p:nvSpPr>
        <p:spPr bwMode="auto">
          <a:xfrm>
            <a:off x="928688" y="3786188"/>
            <a:ext cx="285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7" name="CasellaDiTesto 6"/>
          <p:cNvSpPr txBox="1">
            <a:spLocks noChangeArrowheads="1"/>
          </p:cNvSpPr>
          <p:nvPr/>
        </p:nvSpPr>
        <p:spPr bwMode="auto">
          <a:xfrm>
            <a:off x="1857375" y="3786188"/>
            <a:ext cx="285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8" name="CasellaDiTesto 7"/>
          <p:cNvSpPr txBox="1">
            <a:spLocks noChangeArrowheads="1"/>
          </p:cNvSpPr>
          <p:nvPr/>
        </p:nvSpPr>
        <p:spPr bwMode="auto">
          <a:xfrm>
            <a:off x="2143125" y="3429000"/>
            <a:ext cx="285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9" name="CasellaDiTesto 8"/>
          <p:cNvSpPr txBox="1">
            <a:spLocks noChangeArrowheads="1"/>
          </p:cNvSpPr>
          <p:nvPr/>
        </p:nvSpPr>
        <p:spPr bwMode="auto">
          <a:xfrm>
            <a:off x="4714875" y="2714625"/>
            <a:ext cx="285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10" name="CasellaDiTesto 9"/>
          <p:cNvSpPr txBox="1">
            <a:spLocks noChangeArrowheads="1"/>
          </p:cNvSpPr>
          <p:nvPr/>
        </p:nvSpPr>
        <p:spPr bwMode="auto">
          <a:xfrm>
            <a:off x="4714875" y="3500438"/>
            <a:ext cx="285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>
                <a:solidFill>
                  <a:srgbClr val="C00000"/>
                </a:solidFill>
              </a:rPr>
              <a:t>T</a:t>
            </a:r>
          </a:p>
        </p:txBody>
      </p:sp>
      <p:sp>
        <p:nvSpPr>
          <p:cNvPr id="11" name="CasellaDiTesto 10"/>
          <p:cNvSpPr txBox="1">
            <a:spLocks noChangeArrowheads="1"/>
          </p:cNvSpPr>
          <p:nvPr/>
        </p:nvSpPr>
        <p:spPr bwMode="auto">
          <a:xfrm>
            <a:off x="3500438" y="2714625"/>
            <a:ext cx="285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12" name="CasellaDiTesto 11"/>
          <p:cNvSpPr txBox="1">
            <a:spLocks noChangeArrowheads="1"/>
          </p:cNvSpPr>
          <p:nvPr/>
        </p:nvSpPr>
        <p:spPr bwMode="auto">
          <a:xfrm>
            <a:off x="3500438" y="3500438"/>
            <a:ext cx="285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>
                <a:solidFill>
                  <a:srgbClr val="C00000"/>
                </a:solidFill>
              </a:rPr>
              <a:t>?</a:t>
            </a:r>
          </a:p>
        </p:txBody>
      </p:sp>
      <p:sp>
        <p:nvSpPr>
          <p:cNvPr id="13" name="CasellaDiTesto 12"/>
          <p:cNvSpPr txBox="1">
            <a:spLocks noChangeArrowheads="1"/>
          </p:cNvSpPr>
          <p:nvPr/>
        </p:nvSpPr>
        <p:spPr bwMode="auto">
          <a:xfrm>
            <a:off x="428625" y="5715000"/>
            <a:ext cx="4000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400"/>
              <a:t>g(vi)=F “means” xi=FALSE </a:t>
            </a:r>
          </a:p>
        </p:txBody>
      </p:sp>
      <p:cxnSp>
        <p:nvCxnSpPr>
          <p:cNvPr id="17" name="Connettore 1 16"/>
          <p:cNvCxnSpPr/>
          <p:nvPr/>
        </p:nvCxnSpPr>
        <p:spPr>
          <a:xfrm>
            <a:off x="2786063" y="6286500"/>
            <a:ext cx="214312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19"/>
          <p:cNvSpPr>
            <a:spLocks noChangeArrowheads="1"/>
          </p:cNvSpPr>
          <p:nvPr/>
        </p:nvSpPr>
        <p:spPr bwMode="auto">
          <a:xfrm>
            <a:off x="428625" y="6215063"/>
            <a:ext cx="58213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t-IT" sz="2400"/>
              <a:t>g(wi)=F “means” xi=FALSE (ie, xi=TRUE)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7084 -0.05249 " pathEditMode="relative" ptsTypes="AA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  <p:bldP spid="8" grpId="0"/>
      <p:bldP spid="8" grpId="1"/>
      <p:bldP spid="9" grpId="0"/>
      <p:bldP spid="10" grpId="0"/>
      <p:bldP spid="11" grpId="0"/>
      <p:bldP spid="12" grpId="0"/>
      <p:bldP spid="13" grpId="0"/>
      <p:bldP spid="2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DISPLAYSOURCE" val="\documentclass{article}\pagestyle{empty}&#10;\begin{document}&#10;&#10;\end{document}&#10;"/>
  <p:tag name="EMBEDFONTS" val="1"/>
</p:tagLst>
</file>

<file path=ppt/theme/theme1.xml><?xml version="1.0" encoding="utf-8"?>
<a:theme xmlns:a="http://schemas.openxmlformats.org/drawingml/2006/main" name="Bordi">
  <a:themeElements>
    <a:clrScheme name="Bordi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Bordi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ordi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i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i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i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i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i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i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i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i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6461</TotalTime>
  <Words>813</Words>
  <Application>Microsoft Office PowerPoint</Application>
  <PresentationFormat>Presentazione su schermo (4:3)</PresentationFormat>
  <Paragraphs>216</Paragraphs>
  <Slides>15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Garamond</vt:lpstr>
      <vt:lpstr>Wingdings</vt:lpstr>
      <vt:lpstr>Calibri</vt:lpstr>
      <vt:lpstr>Bordi</vt:lpstr>
      <vt:lpstr>Alternatives to Truthfulness Are Hard to Recognize</vt:lpstr>
      <vt:lpstr>Principal-Agent Classical Model</vt:lpstr>
      <vt:lpstr>Implementation of Social choice functions</vt:lpstr>
      <vt:lpstr>Toy Example: Tall-Short f</vt:lpstr>
      <vt:lpstr>Implementation of Tally-Short f</vt:lpstr>
      <vt:lpstr>Principal-Agent Model with Partial Verification [Green&amp;Laffont 86]</vt:lpstr>
      <vt:lpstr>M-Implementation of Tally-Short f</vt:lpstr>
      <vt:lpstr>But They are Hard to Find</vt:lpstr>
      <vt:lpstr>The gadget for the variable xi</vt:lpstr>
      <vt:lpstr>The gadget for the clause Cj</vt:lpstr>
      <vt:lpstr>The Reduction</vt:lpstr>
      <vt:lpstr>“Easy” M’s</vt:lpstr>
      <vt:lpstr>Quasi-Linear Agents</vt:lpstr>
      <vt:lpstr>Hardness for QLU Agent</vt:lpstr>
      <vt:lpstr>Conclusions</vt:lpstr>
    </vt:vector>
  </TitlesOfParts>
  <Company>DIA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for Selfish Agents</dc:title>
  <dc:creator>Carmine Ventre</dc:creator>
  <cp:lastModifiedBy>Carmine Ventre</cp:lastModifiedBy>
  <cp:revision>541</cp:revision>
  <dcterms:created xsi:type="dcterms:W3CDTF">2006-11-21T13:04:17Z</dcterms:created>
  <dcterms:modified xsi:type="dcterms:W3CDTF">2008-09-03T20:25:38Z</dcterms:modified>
</cp:coreProperties>
</file>