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Helvetica Neue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B99C2C-8279-4176-B2FE-B47741A04AF7}">
  <a:tblStyle styleId="{D0B99C2C-8279-4176-B2FE-B47741A04A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bg>
      <p:bgPr>
        <a:solidFill>
          <a:srgbClr val="41464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rot="10800000">
            <a:off x="7467600" y="0"/>
            <a:ext cx="4724400" cy="6795628"/>
          </a:xfrm>
          <a:prstGeom prst="triangle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4498" l="7870" r="3603" t="0"/>
          <a:stretch/>
        </p:blipFill>
        <p:spPr>
          <a:xfrm>
            <a:off x="0" y="-46925"/>
            <a:ext cx="12192000" cy="690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950" y="162525"/>
            <a:ext cx="2537849" cy="2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325" y="1418800"/>
            <a:ext cx="37909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>
  <p:cSld name="Content 4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6">
  <p:cSld name="Content 6">
    <p:bg>
      <p:bgPr>
        <a:solidFill>
          <a:srgbClr val="585B5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>
  <p:cSld name="Content 7">
    <p:bg>
      <p:bgPr>
        <a:solidFill>
          <a:srgbClr val="41464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8">
  <p:cSld name="Content 8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chemeClr val="accen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>
  <p:cSld name="Content 5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585B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41464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8D8E"/>
              </a:buClr>
              <a:buSzPts val="2400"/>
              <a:buNone/>
              <a:defRPr sz="2400">
                <a:solidFill>
                  <a:srgbClr val="8C8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2000"/>
              <a:buNone/>
              <a:defRPr sz="2000">
                <a:solidFill>
                  <a:srgbClr val="8C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800"/>
              <a:buNone/>
              <a:defRPr sz="1800">
                <a:solidFill>
                  <a:srgbClr val="8C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">
  <p:cSld name="Title Slide 1 ">
    <p:bg>
      <p:bgPr>
        <a:solidFill>
          <a:srgbClr val="41464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bg>
      <p:bgPr>
        <a:solidFill>
          <a:srgbClr val="41464B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10800000">
            <a:off x="7467600" y="0"/>
            <a:ext cx="4724400" cy="6795628"/>
          </a:xfrm>
          <a:prstGeom prst="triangle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3628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959" y="455754"/>
            <a:ext cx="1037015" cy="253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6"/>
          <p:cNvGrpSpPr/>
          <p:nvPr/>
        </p:nvGrpSpPr>
        <p:grpSpPr>
          <a:xfrm>
            <a:off x="668924" y="732246"/>
            <a:ext cx="2389959" cy="2313154"/>
            <a:chOff x="1071698" y="1026160"/>
            <a:chExt cx="2683873" cy="2597623"/>
          </a:xfrm>
        </p:grpSpPr>
        <p:sp>
          <p:nvSpPr>
            <p:cNvPr id="33" name="Google Shape;33;p6"/>
            <p:cNvSpPr/>
            <p:nvPr/>
          </p:nvSpPr>
          <p:spPr>
            <a:xfrm>
              <a:off x="1071698" y="1026160"/>
              <a:ext cx="2683873" cy="259762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3321" y="1360893"/>
              <a:ext cx="1740626" cy="19281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bg>
      <p:bgPr>
        <a:solidFill>
          <a:srgbClr val="41464B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rot="10800000">
            <a:off x="7467600" y="0"/>
            <a:ext cx="4724400" cy="6795628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3628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959" y="455754"/>
            <a:ext cx="1037015" cy="253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7"/>
          <p:cNvGrpSpPr/>
          <p:nvPr/>
        </p:nvGrpSpPr>
        <p:grpSpPr>
          <a:xfrm>
            <a:off x="668924" y="732246"/>
            <a:ext cx="2389959" cy="2313154"/>
            <a:chOff x="1071698" y="1026160"/>
            <a:chExt cx="2683873" cy="2597623"/>
          </a:xfrm>
        </p:grpSpPr>
        <p:sp>
          <p:nvSpPr>
            <p:cNvPr id="41" name="Google Shape;41;p7"/>
            <p:cNvSpPr/>
            <p:nvPr/>
          </p:nvSpPr>
          <p:spPr>
            <a:xfrm>
              <a:off x="1071698" y="1026160"/>
              <a:ext cx="2683873" cy="259762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3321" y="1360893"/>
              <a:ext cx="1740626" cy="19281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 Slide 5">
    <p:bg>
      <p:bgPr>
        <a:solidFill>
          <a:srgbClr val="41464B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rot="10800000">
            <a:off x="7467600" y="0"/>
            <a:ext cx="4724400" cy="6795628"/>
          </a:xfrm>
          <a:prstGeom prst="triangle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3628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959" y="455754"/>
            <a:ext cx="1037015" cy="253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668924" y="732246"/>
            <a:ext cx="2389959" cy="2313154"/>
            <a:chOff x="1071698" y="1026160"/>
            <a:chExt cx="2683873" cy="2597623"/>
          </a:xfrm>
        </p:grpSpPr>
        <p:sp>
          <p:nvSpPr>
            <p:cNvPr id="49" name="Google Shape;49;p8"/>
            <p:cNvSpPr/>
            <p:nvPr/>
          </p:nvSpPr>
          <p:spPr>
            <a:xfrm>
              <a:off x="1071698" y="1026160"/>
              <a:ext cx="2683873" cy="259762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3321" y="1360893"/>
              <a:ext cx="1740626" cy="19281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rdpersona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668924" y="4381450"/>
            <a:ext cx="47457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pt-BR" sz="2400">
                <a:latin typeface="Open Sans"/>
                <a:ea typeface="Open Sans"/>
                <a:cs typeface="Open Sans"/>
                <a:sym typeface="Open Sans"/>
              </a:rPr>
              <a:t>Análise de lacunas de conteúdo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>
            <a:off x="935675" y="2947575"/>
            <a:ext cx="10243200" cy="2740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B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1365975" y="1816675"/>
            <a:ext cx="90324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Como utilizar este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252972" y="2546504"/>
            <a:ext cx="5686056" cy="314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i="1" lang="pt-BR" sz="1700">
                <a:latin typeface="Open Sans"/>
                <a:ea typeface="Open Sans"/>
                <a:cs typeface="Open Sans"/>
                <a:sym typeface="Open Sans"/>
              </a:rPr>
              <a:t>(Excluir este slide após a criação da apresentação)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1"/>
          <p:cNvSpPr/>
          <p:nvPr/>
        </p:nvSpPr>
        <p:spPr>
          <a:xfrm rot="5400000">
            <a:off x="-54927" y="560293"/>
            <a:ext cx="1981201" cy="860612"/>
          </a:xfrm>
          <a:prstGeom prst="homePlate">
            <a:avLst>
              <a:gd fmla="val 34375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85355" y="1268870"/>
            <a:ext cx="286006" cy="409828"/>
            <a:chOff x="3741341" y="1604128"/>
            <a:chExt cx="341313" cy="488950"/>
          </a:xfrm>
        </p:grpSpPr>
        <p:sp>
          <p:nvSpPr>
            <p:cNvPr id="146" name="Google Shape;146;p31"/>
            <p:cNvSpPr/>
            <p:nvPr/>
          </p:nvSpPr>
          <p:spPr>
            <a:xfrm>
              <a:off x="3741341" y="1604128"/>
              <a:ext cx="341313" cy="48895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3819128" y="1680328"/>
              <a:ext cx="101600" cy="100013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31"/>
          <p:cNvSpPr txBox="1"/>
          <p:nvPr/>
        </p:nvSpPr>
        <p:spPr>
          <a:xfrm>
            <a:off x="1143075" y="2716300"/>
            <a:ext cx="10035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8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Análise de lacunas de conteúdo: 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epois de realizar uma análise de conteúdo, muitas vezes você 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termina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com uma lista útil nas mãos, mas as próximas etapas podem 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estar pouco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claras. Uma análise de lacunas mostra onde existem pedaços faltando para serem preenchidos.</a:t>
            </a:r>
            <a:endParaRPr i="0" sz="1800" u="none">
              <a:solidFill>
                <a:srgbClr val="585B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85B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8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Planeje o conteúdo existente em relação ao que você está tentando resolver e encontre as lacunas. Altere os cabeçalhos para que eles sejam relevantes para sua empresa. Você precisará muda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as personas (incluímos alguns exemplos), objetivos e processo de decisão de compra. Sugerimos alguns códigos de cores para ajudar 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destaca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r os itens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32"/>
          <p:cNvGraphicFramePr/>
          <p:nvPr/>
        </p:nvGraphicFramePr>
        <p:xfrm>
          <a:off x="592667" y="822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{D0B99C2C-8279-4176-B2FE-B47741A04AF7}</a:tableStyleId>
              </a:tblPr>
              <a:tblGrid>
                <a:gridCol w="862800"/>
                <a:gridCol w="1553025"/>
                <a:gridCol w="955725"/>
                <a:gridCol w="955725"/>
                <a:gridCol w="955725"/>
                <a:gridCol w="955725"/>
                <a:gridCol w="955725"/>
                <a:gridCol w="955725"/>
                <a:gridCol w="955725"/>
                <a:gridCol w="955725"/>
                <a:gridCol w="955725"/>
              </a:tblGrid>
              <a:tr h="27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000" u="none" cap="none" strike="noStrike">
                          <a:solidFill>
                            <a:srgbClr val="41464B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PERSONAS</a:t>
                      </a:r>
                      <a:r>
                        <a:rPr b="1" i="0" lang="pt-BR" sz="1000" u="none" cap="none" strike="noStrike">
                          <a:solidFill>
                            <a:srgbClr val="41464B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(saiba mais em:</a:t>
                      </a:r>
                      <a:r>
                        <a:rPr b="1" lang="pt-BR" sz="1000" u="none">
                          <a:solidFill>
                            <a:srgbClr val="41464B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b="1" lang="pt-BR" sz="10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/>
                        </a:rPr>
                        <a:t>http://bit.ly/rdpersona</a:t>
                      </a:r>
                      <a:r>
                        <a:rPr b="1" i="0" lang="pt-BR" sz="1000" u="none" cap="none" strike="noStrike">
                          <a:solidFill>
                            <a:srgbClr val="41464B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000" u="none" cap="none" strike="noStrike">
                          <a:solidFill>
                            <a:srgbClr val="1585B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Exemplo de persona 1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3F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000" u="none" cap="none" strike="noStrike">
                          <a:solidFill>
                            <a:srgbClr val="3CABAD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Exemplo de persona 2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000" u="none" cap="none" strike="noStrike">
                          <a:solidFill>
                            <a:srgbClr val="EF861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Exemplo de persona 3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EDF"/>
                    </a:solidFill>
                  </a:tcPr>
                </a:tc>
                <a:tc hMerge="1"/>
                <a:tc hMerge="1"/>
              </a:tr>
              <a:tr h="27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SETOR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CICLO DE VIDA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EC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Vídeo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EC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Vídeo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EC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Vídeo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34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exemplo: Geral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Início (topo do funil)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Meio do funil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2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Final (fundo do funil)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exemplo: Financeiro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Início (topo do funil)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Meio do funil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Final (fundo do funil)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exemplo: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Tecnologia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Início (topo do funil)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52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Meio do funil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9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Final (fundo do funil)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exemplo: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Educação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9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Início (topo do funil)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6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Meio do funil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Final (fundo do funil)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exemplo: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Telecomunica-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ções</a:t>
                      </a:r>
                      <a:endParaRPr sz="1000"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85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Início (topo do funil)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6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Meio do funil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Final (fundo do funil) 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00" u="none" cap="none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 </a:t>
                      </a:r>
                      <a:endParaRPr/>
                    </a:p>
                  </a:txBody>
                  <a:tcPr marT="13275" marB="0" marR="13275" marL="13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32"/>
          <p:cNvSpPr txBox="1"/>
          <p:nvPr/>
        </p:nvSpPr>
        <p:spPr>
          <a:xfrm>
            <a:off x="592667" y="5970321"/>
            <a:ext cx="8844508" cy="766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Altere os cabeçalhos em cada persona com base no que é importante para sua organização. Por exemplo, eles podem estar classificados por linha de negócios, tema ou tipo de conteúdo. Listamos o tipo de conteúdo em nossos exemplos.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 = Liderança inovadora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EC = Estudos de caso</a:t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9372601" y="5947928"/>
            <a:ext cx="2237315" cy="83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3C9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Amarelo</a:t>
            </a:r>
            <a:r>
              <a:rPr lang="pt-BR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Área de foco</a:t>
            </a:r>
            <a:endParaRPr/>
          </a:p>
          <a:p>
            <a:pPr indent="0" lvl="0" marL="0" marR="0" rtl="0" algn="r">
              <a:spcBef>
                <a:spcPts val="22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5ABEB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Verde azulado</a:t>
            </a:r>
            <a:r>
              <a:rPr lang="pt-BR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Cobertura existente</a:t>
            </a:r>
            <a:endParaRPr/>
          </a:p>
          <a:p>
            <a:pPr indent="0" lvl="0" marL="0" marR="0" rtl="0" algn="r">
              <a:spcBef>
                <a:spcPts val="22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accen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Laranja</a:t>
            </a:r>
            <a:r>
              <a:rPr lang="pt-BR" sz="1100">
                <a:solidFill>
                  <a:schemeClr val="accen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Sem cobertura</a:t>
            </a:r>
            <a:endParaRPr/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" y="-5"/>
            <a:ext cx="12192000" cy="97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0">
      <a:dk1>
        <a:srgbClr val="2F3236"/>
      </a:dk1>
      <a:lt1>
        <a:srgbClr val="FFFFFF"/>
      </a:lt1>
      <a:dk2>
        <a:srgbClr val="B6B8BB"/>
      </a:dk2>
      <a:lt2>
        <a:srgbClr val="E7E6E6"/>
      </a:lt2>
      <a:accent1>
        <a:srgbClr val="F9E290"/>
      </a:accent1>
      <a:accent2>
        <a:srgbClr val="F5B169"/>
      </a:accent2>
      <a:accent3>
        <a:srgbClr val="6CCACC"/>
      </a:accent3>
      <a:accent4>
        <a:srgbClr val="68C7EB"/>
      </a:accent4>
      <a:accent5>
        <a:srgbClr val="9FD9DA"/>
      </a:accent5>
      <a:accent6>
        <a:srgbClr val="9BDAF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