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Lato Light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FACC23-D6A9-4803-B1A1-C78BD8855D5F}">
  <a:tblStyle styleId="{B3FACC23-D6A9-4803-B1A1-C78BD8855D5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F5F6"/>
          </a:solidFill>
        </a:fill>
      </a:tcStyle>
    </a:wholeTbl>
    <a:band1H>
      <a:tcTxStyle/>
      <a:tcStyle>
        <a:fill>
          <a:solidFill>
            <a:srgbClr val="D3ECEC"/>
          </a:solidFill>
        </a:fill>
      </a:tcStyle>
    </a:band1H>
    <a:band2H>
      <a:tcTxStyle/>
    </a:band2H>
    <a:band1V>
      <a:tcTxStyle/>
      <a:tcStyle>
        <a:fill>
          <a:solidFill>
            <a:srgbClr val="D3ECE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22" Type="http://schemas.openxmlformats.org/officeDocument/2006/relationships/font" Target="fonts/LatoLight-boldItalic.fntdata"/><Relationship Id="rId21" Type="http://schemas.openxmlformats.org/officeDocument/2006/relationships/font" Target="fonts/LatoLight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ato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bg>
      <p:bgPr>
        <a:solidFill>
          <a:srgbClr val="41464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68924" y="43814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4498" l="7870" r="3603" t="0"/>
          <a:stretch/>
        </p:blipFill>
        <p:spPr>
          <a:xfrm>
            <a:off x="0" y="-46925"/>
            <a:ext cx="12192000" cy="690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950" y="162525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5">
  <p:cSld name="Content 5">
    <p:bg>
      <p:bgPr>
        <a:solidFill>
          <a:schemeClr val="dk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bg>
      <p:bgPr>
        <a:solidFill>
          <a:schemeClr val="accen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7">
  <p:cSld name="Content 7">
    <p:bg>
      <p:bgPr>
        <a:solidFill>
          <a:srgbClr val="41464B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3696" y="89650"/>
            <a:ext cx="485217" cy="53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450" y="5964850"/>
            <a:ext cx="2537849" cy="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8681" y="6278286"/>
            <a:ext cx="1475857" cy="33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1300" y="6332649"/>
            <a:ext cx="749375" cy="18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8D8E"/>
              </a:buClr>
              <a:buSzPts val="2400"/>
              <a:buNone/>
              <a:defRPr sz="2400">
                <a:solidFill>
                  <a:srgbClr val="8C8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2000"/>
              <a:buNone/>
              <a:defRPr sz="2000">
                <a:solidFill>
                  <a:srgbClr val="8C8D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800"/>
              <a:buNone/>
              <a:defRPr sz="1800">
                <a:solidFill>
                  <a:srgbClr val="8C8D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D8E"/>
              </a:buClr>
              <a:buSzPts val="1600"/>
              <a:buNone/>
              <a:defRPr sz="1600">
                <a:solidFill>
                  <a:srgbClr val="8C8D8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68924" y="4381450"/>
            <a:ext cx="5025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Estratégia de marketing de conteúdo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50" y="1528050"/>
            <a:ext cx="37909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pt-BR">
                <a:latin typeface="Open Sans Light"/>
                <a:ea typeface="Open Sans Light"/>
                <a:cs typeface="Open Sans Light"/>
                <a:sym typeface="Open Sans Light"/>
              </a:rPr>
              <a:t>Cronograma de conteúdo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6" name="Google Shape;206;p22"/>
          <p:cNvSpPr txBox="1"/>
          <p:nvPr>
            <p:ph idx="4294967295" type="body"/>
          </p:nvPr>
        </p:nvSpPr>
        <p:spPr>
          <a:xfrm>
            <a:off x="586299" y="1415892"/>
            <a:ext cx="11019402" cy="549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Open Sans Light"/>
                <a:ea typeface="Open Sans Light"/>
                <a:cs typeface="Open Sans Light"/>
                <a:sym typeface="Open Sans Light"/>
              </a:rPr>
              <a:t>Relacione os pilares do conteúdo para o primeiro semestre do ano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207" name="Google Shape;207;p22"/>
          <p:cNvGraphicFramePr/>
          <p:nvPr/>
        </p:nvGraphicFramePr>
        <p:xfrm>
          <a:off x="466340" y="2250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{B3FACC23-D6A9-4803-B1A1-C78BD8855D5F}</a:tableStyleId>
              </a:tblPr>
              <a:tblGrid>
                <a:gridCol w="940300"/>
                <a:gridCol w="940300"/>
                <a:gridCol w="940300"/>
                <a:gridCol w="940300"/>
                <a:gridCol w="940300"/>
                <a:gridCol w="940300"/>
                <a:gridCol w="940300"/>
                <a:gridCol w="940300"/>
                <a:gridCol w="940300"/>
                <a:gridCol w="940300"/>
                <a:gridCol w="940300"/>
                <a:gridCol w="940300"/>
              </a:tblGrid>
              <a:tr h="253650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200" u="none" cap="none" strike="noStrike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200" u="none" cap="none" strike="noStrike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Jan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Fev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Abr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Maio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Jun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Jul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Ago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Set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Out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Nov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sz="1200" u="none" cap="none" strike="noStrik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</a:tr>
              <a:tr h="303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pt-BR">
                <a:latin typeface="Open Sans Light"/>
                <a:ea typeface="Open Sans Light"/>
                <a:cs typeface="Open Sans Light"/>
                <a:sym typeface="Open Sans Light"/>
              </a:rPr>
              <a:t>Métricas de sucesso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3" name="Google Shape;213;p23"/>
          <p:cNvSpPr txBox="1"/>
          <p:nvPr>
            <p:ph idx="4294967295" type="body"/>
          </p:nvPr>
        </p:nvSpPr>
        <p:spPr>
          <a:xfrm>
            <a:off x="681318" y="1563665"/>
            <a:ext cx="10515600" cy="492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Alinhamento dos objetivos e como eles serão analisados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930358" y="3782215"/>
            <a:ext cx="1978947" cy="1793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7843"/>
              </a:srgbClr>
            </a:outerShdw>
          </a:effectLst>
        </p:spPr>
        <p:txBody>
          <a:bodyPr anchorCtr="0" anchor="ctr" bIns="32125" lIns="64250" spcFirstLastPara="1" rIns="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935266" y="4072449"/>
            <a:ext cx="1976493" cy="557322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1464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Análise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3039036" y="3776272"/>
            <a:ext cx="1942172" cy="1793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7843"/>
              </a:srgbClr>
            </a:outerShdw>
          </a:effectLst>
        </p:spPr>
        <p:txBody>
          <a:bodyPr anchorCtr="0" anchor="ctr" bIns="32125" lIns="64250" spcFirstLastPara="1" rIns="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3041491" y="4072449"/>
            <a:ext cx="1940302" cy="606566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1464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Análise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5099222" y="3776272"/>
            <a:ext cx="1952019" cy="1793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7843"/>
              </a:srgbClr>
            </a:outerShdw>
          </a:effectLst>
        </p:spPr>
        <p:txBody>
          <a:bodyPr anchorCtr="0" anchor="ctr" bIns="32125" lIns="64250" spcFirstLastPara="1" rIns="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5098637" y="4072449"/>
            <a:ext cx="1952605" cy="1197497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1464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Análise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7171125" y="3776272"/>
            <a:ext cx="1953890" cy="1793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7843"/>
              </a:srgbClr>
            </a:outerShdw>
          </a:effectLst>
        </p:spPr>
        <p:txBody>
          <a:bodyPr anchorCtr="0" anchor="ctr" bIns="32125" lIns="64250" spcFirstLastPara="1" rIns="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7168086" y="4072449"/>
            <a:ext cx="1956929" cy="80354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1464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Análise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2" name="Google Shape;222;p23"/>
          <p:cNvGrpSpPr/>
          <p:nvPr/>
        </p:nvGrpSpPr>
        <p:grpSpPr>
          <a:xfrm>
            <a:off x="937094" y="2617695"/>
            <a:ext cx="10259823" cy="1073651"/>
            <a:chOff x="937094" y="2330823"/>
            <a:chExt cx="9349280" cy="1028828"/>
          </a:xfrm>
        </p:grpSpPr>
        <p:sp>
          <p:nvSpPr>
            <p:cNvPr id="223" name="Google Shape;223;p23"/>
            <p:cNvSpPr/>
            <p:nvPr/>
          </p:nvSpPr>
          <p:spPr>
            <a:xfrm>
              <a:off x="937094" y="2330824"/>
              <a:ext cx="1797180" cy="1028827"/>
            </a:xfrm>
            <a:prstGeom prst="rect">
              <a:avLst/>
            </a:prstGeom>
            <a:solidFill>
              <a:srgbClr val="3CABAD"/>
            </a:solidFill>
            <a:ln>
              <a:noFill/>
            </a:ln>
          </p:spPr>
          <p:txBody>
            <a:bodyPr anchorCtr="0" anchor="ctr" bIns="32125" lIns="64250" spcFirstLastPara="1" rIns="91425" wrap="square" tIns="321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Objetivo um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825119" y="2330823"/>
              <a:ext cx="1797180" cy="10288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2125" lIns="64250" spcFirstLastPara="1" rIns="91425" wrap="square" tIns="321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Objetivo dois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4713144" y="2330823"/>
              <a:ext cx="1797180" cy="10288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2125" lIns="64250" spcFirstLastPara="1" rIns="91425" wrap="square" tIns="321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Objetivo três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6601169" y="2330823"/>
              <a:ext cx="1797180" cy="102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2125" lIns="64250" spcFirstLastPara="1" rIns="91425" wrap="square" tIns="321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Objetivo quatro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8489194" y="2330823"/>
              <a:ext cx="1797180" cy="102882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2125" lIns="64250" spcFirstLastPara="1" rIns="91425" wrap="square" tIns="321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Objetivo cinco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8" name="Google Shape;228;p23"/>
          <p:cNvSpPr/>
          <p:nvPr/>
        </p:nvSpPr>
        <p:spPr>
          <a:xfrm>
            <a:off x="9244899" y="3776272"/>
            <a:ext cx="1952019" cy="1793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7843"/>
              </a:srgbClr>
            </a:outerShdw>
          </a:effectLst>
        </p:spPr>
        <p:txBody>
          <a:bodyPr anchorCtr="0" anchor="ctr" bIns="32125" lIns="64250" spcFirstLastPara="1" rIns="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9241860" y="4072449"/>
            <a:ext cx="1955058" cy="134662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1464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Análise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pt-BR">
                <a:latin typeface="Open Sans Light"/>
                <a:ea typeface="Open Sans Light"/>
                <a:cs typeface="Open Sans Light"/>
                <a:sym typeface="Open Sans Light"/>
              </a:rPr>
              <a:t>Recursos necessários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1127051" y="2617695"/>
            <a:ext cx="10069867" cy="2952177"/>
            <a:chOff x="5080901" y="2617695"/>
            <a:chExt cx="6116017" cy="2952177"/>
          </a:xfrm>
        </p:grpSpPr>
        <p:sp>
          <p:nvSpPr>
            <p:cNvPr id="236" name="Google Shape;236;p24"/>
            <p:cNvSpPr/>
            <p:nvPr/>
          </p:nvSpPr>
          <p:spPr>
            <a:xfrm>
              <a:off x="5099222" y="3776272"/>
              <a:ext cx="1952019" cy="1793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14901"/>
                </a:srgbClr>
              </a:outerShdw>
            </a:effectLst>
          </p:spPr>
          <p:txBody>
            <a:bodyPr anchorCtr="0" anchor="ctr" bIns="32125" lIns="64250" spcFirstLastPara="1" rIns="0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5098637" y="4072449"/>
              <a:ext cx="1952605" cy="1197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50" spcFirstLastPara="1" rIns="64250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41464B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Inserir valor necessário para cumprir os objetivos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7171125" y="3776272"/>
              <a:ext cx="1953890" cy="1793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14901"/>
                </a:srgbClr>
              </a:outerShdw>
            </a:effectLst>
          </p:spPr>
          <p:txBody>
            <a:bodyPr anchorCtr="0" anchor="ctr" bIns="32125" lIns="64250" spcFirstLastPara="1" rIns="0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39" name="Google Shape;239;p24"/>
            <p:cNvSpPr txBox="1"/>
            <p:nvPr/>
          </p:nvSpPr>
          <p:spPr>
            <a:xfrm>
              <a:off x="7168086" y="4072449"/>
              <a:ext cx="1956929" cy="803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50" spcFirstLastPara="1" rIns="64250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41464B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Inserir número de funcionários que você precisa contratar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080901" y="2617695"/>
              <a:ext cx="1972211" cy="1073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2125" lIns="64250" spcFirstLastPara="1" rIns="91425" wrap="square" tIns="321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Orçamento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7152804" y="2617695"/>
              <a:ext cx="1972211" cy="10736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2125" lIns="64250" spcFirstLastPara="1" rIns="91425" wrap="square" tIns="321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Mais funcionários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9224707" y="2617695"/>
              <a:ext cx="1972211" cy="107365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2125" lIns="64250" spcFirstLastPara="1" rIns="91425" wrap="square" tIns="321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Solicitações de pesquisas com cliente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9244899" y="3776272"/>
              <a:ext cx="1952019" cy="1793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14901"/>
                </a:srgbClr>
              </a:outerShdw>
            </a:effectLst>
          </p:spPr>
          <p:txBody>
            <a:bodyPr anchorCtr="0" anchor="ctr" bIns="32125" lIns="64250" spcFirstLastPara="1" rIns="0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>
              <a:off x="9468389" y="4072449"/>
              <a:ext cx="1502001" cy="13466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125" lIns="64250" spcFirstLastPara="1" rIns="64250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41464B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Pedir apoio para pesquisas (ex., pesquisas de Net Promoter Score (NPS) ou outros investimentos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935675" y="2477070"/>
            <a:ext cx="10243200" cy="3079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sx="93000" rotWithShape="0" algn="tr" dir="8100000" dist="88900" sy="93000">
              <a:srgbClr val="000000">
                <a:alpha val="15686"/>
              </a:srgbClr>
            </a:outerShdw>
          </a:effectLst>
        </p:spPr>
        <p:txBody>
          <a:bodyPr anchorCtr="0" anchor="ctr" bIns="32125" lIns="274300" spcFirstLastPara="1" rIns="0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B5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275875" y="1339250"/>
            <a:ext cx="7434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Como utilizar este modelo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252972" y="2069074"/>
            <a:ext cx="5686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i="1" lang="pt-BR" sz="1700">
                <a:latin typeface="Open Sans"/>
                <a:ea typeface="Open Sans"/>
                <a:cs typeface="Open Sans"/>
                <a:sym typeface="Open Sans"/>
              </a:rPr>
              <a:t>(Excluir este slide após a criação da apresentação)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/>
          <p:nvPr/>
        </p:nvSpPr>
        <p:spPr>
          <a:xfrm rot="5400000">
            <a:off x="-332611" y="560292"/>
            <a:ext cx="1981201" cy="860612"/>
          </a:xfrm>
          <a:prstGeom prst="homePlate">
            <a:avLst>
              <a:gd fmla="val 34375" name="adj"/>
            </a:avLst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507671" y="1268869"/>
            <a:ext cx="286006" cy="409828"/>
            <a:chOff x="3741341" y="1604128"/>
            <a:chExt cx="341313" cy="488950"/>
          </a:xfrm>
        </p:grpSpPr>
        <p:sp>
          <p:nvSpPr>
            <p:cNvPr id="71" name="Google Shape;71;p14"/>
            <p:cNvSpPr/>
            <p:nvPr/>
          </p:nvSpPr>
          <p:spPr>
            <a:xfrm>
              <a:off x="3741341" y="1604128"/>
              <a:ext cx="341313" cy="488950"/>
            </a:xfrm>
            <a:custGeom>
              <a:rect b="b" l="l" r="r" t="t"/>
              <a:pathLst>
                <a:path extrusionOk="0" h="128" w="8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819128" y="1680328"/>
              <a:ext cx="101600" cy="100013"/>
            </a:xfrm>
            <a:custGeom>
              <a:rect b="b" l="l" r="r" t="t"/>
              <a:pathLst>
                <a:path extrusionOk="0" h="26" w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14"/>
          <p:cNvSpPr txBox="1"/>
          <p:nvPr/>
        </p:nvSpPr>
        <p:spPr>
          <a:xfrm>
            <a:off x="1143075" y="2315070"/>
            <a:ext cx="100359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B5F"/>
              </a:buClr>
              <a:buSzPts val="1800"/>
              <a:buFont typeface="Arial"/>
              <a:buNone/>
            </a:pP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SEÇÃO UM: (Opcional</a:t>
            </a:r>
            <a:r>
              <a:rPr lang="pt-BR" sz="18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 Consenso com executivos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400"/>
              <a:buFont typeface="Arial"/>
              <a:buNone/>
            </a:pP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Esta primeira seção é opcional se você precisar de ajuda para conversar com executivos com o objetivo de obter consenso sobre a importância do marketing de conteúdo. Ela deve ser utilizada em empresas que ainda não usaram táticas de marketing de conteúdo.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i="0" sz="1400" u="none">
              <a:solidFill>
                <a:srgbClr val="585B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800"/>
              <a:buFont typeface="Arial"/>
              <a:buNone/>
            </a:pP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SEÇÃO DOIS: Modelo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400"/>
              <a:buFont typeface="Arial"/>
              <a:buNone/>
            </a:pPr>
            <a:r>
              <a:rPr i="0" lang="pt-BR" sz="1800" u="none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O texto da apresentação é a seção de modelos, na qual você demonstra o valor que a sua estratégia proporcionará e como a executará.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4528003" y="3086175"/>
            <a:ext cx="3117300" cy="2735700"/>
          </a:xfrm>
          <a:prstGeom prst="roundRect">
            <a:avLst>
              <a:gd fmla="val 6450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488025" y="2140934"/>
            <a:ext cx="1197240" cy="11972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r" dir="8100000" dist="381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159825" y="3086175"/>
            <a:ext cx="3117300" cy="2735700"/>
          </a:xfrm>
          <a:prstGeom prst="roundRect">
            <a:avLst>
              <a:gd fmla="val 6450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9119853" y="2140933"/>
            <a:ext cx="1197240" cy="11972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r" dir="8100000" dist="381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65700" y="3086175"/>
            <a:ext cx="3117300" cy="2735700"/>
          </a:xfrm>
          <a:prstGeom prst="roundRect">
            <a:avLst>
              <a:gd fmla="val 6450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825717" y="2140934"/>
            <a:ext cx="1197240" cy="11972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r" dir="8100000" dist="381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Helvetica Neue Light"/>
              <a:buNone/>
            </a:pPr>
            <a:r>
              <a:rPr lang="pt-BR" sz="3000">
                <a:latin typeface="Open Sans"/>
                <a:ea typeface="Open Sans"/>
                <a:cs typeface="Open Sans"/>
                <a:sym typeface="Open Sans"/>
              </a:rPr>
              <a:t>Aceitação do marketing de conteúdo pela equipe executiva: os benefícios do marketing de conteúdo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838200" y="3784532"/>
            <a:ext cx="3175576" cy="1877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360000" spcFirstLastPara="1" rIns="360000" wrap="square" tIns="32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O objetivo do marketing de conteúdo: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5B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Conquistar potenciais clientes e lucros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8159825" y="3507850"/>
            <a:ext cx="31173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360000" spcFirstLastPara="1" rIns="360000" wrap="square" tIns="32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Mencione um desafio enfrentado por sua empresa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528000" y="4324350"/>
            <a:ext cx="3117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360000" spcFirstLastPara="1" rIns="360000" wrap="square" tIns="32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Tudo, desde o conhecimento e consideração à captação de leads, ao fechamento de negócios e à criação de promotores da sua marca e à renovação de contratos.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172368" y="2503203"/>
            <a:ext cx="503936" cy="519928"/>
          </a:xfrm>
          <a:custGeom>
            <a:rect b="b" l="l" r="r" t="t"/>
            <a:pathLst>
              <a:path extrusionOk="0" h="462" w="444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9766758" y="2789945"/>
            <a:ext cx="305857" cy="286993"/>
            <a:chOff x="6373813" y="2717801"/>
            <a:chExt cx="360363" cy="338138"/>
          </a:xfrm>
        </p:grpSpPr>
        <p:sp>
          <p:nvSpPr>
            <p:cNvPr id="90" name="Google Shape;90;p15"/>
            <p:cNvSpPr/>
            <p:nvPr/>
          </p:nvSpPr>
          <p:spPr>
            <a:xfrm>
              <a:off x="6373813" y="2717801"/>
              <a:ext cx="360363" cy="338138"/>
            </a:xfrm>
            <a:custGeom>
              <a:rect b="b" l="l" r="r" t="t"/>
              <a:pathLst>
                <a:path extrusionOk="0" h="115" w="123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543675" y="2786063"/>
              <a:ext cx="66675" cy="11113"/>
            </a:xfrm>
            <a:custGeom>
              <a:rect b="b" l="l" r="r" t="t"/>
              <a:pathLst>
                <a:path extrusionOk="0" h="4" w="23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543675" y="2820988"/>
              <a:ext cx="66675" cy="9525"/>
            </a:xfrm>
            <a:custGeom>
              <a:rect b="b" l="l" r="r" t="t"/>
              <a:pathLst>
                <a:path extrusionOk="0" h="3" w="2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543675" y="2852738"/>
              <a:ext cx="142875" cy="12700"/>
            </a:xfrm>
            <a:custGeom>
              <a:rect b="b" l="l" r="r" t="t"/>
              <a:pathLst>
                <a:path extrusionOk="0" h="4" w="49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418263" y="2921001"/>
              <a:ext cx="268288" cy="11113"/>
            </a:xfrm>
            <a:custGeom>
              <a:rect b="b" l="l" r="r" t="t"/>
              <a:pathLst>
                <a:path extrusionOk="0" h="4" w="92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418263" y="2955926"/>
              <a:ext cx="268288" cy="9525"/>
            </a:xfrm>
            <a:custGeom>
              <a:rect b="b" l="l" r="r" t="t"/>
              <a:pathLst>
                <a:path extrusionOk="0" h="3" w="92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418263" y="2987676"/>
              <a:ext cx="268288" cy="12700"/>
            </a:xfrm>
            <a:custGeom>
              <a:rect b="b" l="l" r="r" t="t"/>
              <a:pathLst>
                <a:path extrusionOk="0" h="4" w="92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418263" y="2889251"/>
              <a:ext cx="268288" cy="7938"/>
            </a:xfrm>
            <a:custGeom>
              <a:rect b="b" l="l" r="r" t="t"/>
              <a:pathLst>
                <a:path extrusionOk="0" h="3" w="92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418263" y="2774951"/>
              <a:ext cx="101600" cy="90488"/>
            </a:xfrm>
            <a:custGeom>
              <a:rect b="b" l="l" r="r" t="t"/>
              <a:pathLst>
                <a:path extrusionOk="0" h="31" w="35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9413432" y="2481250"/>
            <a:ext cx="253636" cy="188386"/>
          </a:xfrm>
          <a:custGeom>
            <a:rect b="b" l="l" r="r" t="t"/>
            <a:pathLst>
              <a:path extrusionOk="0" h="472" w="634">
                <a:moveTo>
                  <a:pt x="338" y="280"/>
                </a:moveTo>
                <a:lnTo>
                  <a:pt x="338" y="280"/>
                </a:lnTo>
                <a:cubicBezTo>
                  <a:pt x="103" y="280"/>
                  <a:pt x="103" y="280"/>
                  <a:pt x="103" y="280"/>
                </a:cubicBezTo>
                <a:cubicBezTo>
                  <a:pt x="88" y="280"/>
                  <a:pt x="73" y="280"/>
                  <a:pt x="73" y="294"/>
                </a:cubicBezTo>
                <a:cubicBezTo>
                  <a:pt x="73" y="309"/>
                  <a:pt x="88" y="309"/>
                  <a:pt x="103" y="309"/>
                </a:cubicBezTo>
                <a:cubicBezTo>
                  <a:pt x="338" y="309"/>
                  <a:pt x="338" y="309"/>
                  <a:pt x="338" y="309"/>
                </a:cubicBezTo>
                <a:cubicBezTo>
                  <a:pt x="338" y="309"/>
                  <a:pt x="353" y="309"/>
                  <a:pt x="353" y="294"/>
                </a:cubicBezTo>
                <a:cubicBezTo>
                  <a:pt x="353" y="280"/>
                  <a:pt x="338" y="280"/>
                  <a:pt x="338" y="280"/>
                </a:cubicBezTo>
                <a:close/>
                <a:moveTo>
                  <a:pt x="338" y="353"/>
                </a:moveTo>
                <a:lnTo>
                  <a:pt x="338" y="353"/>
                </a:lnTo>
                <a:cubicBezTo>
                  <a:pt x="103" y="353"/>
                  <a:pt x="103" y="353"/>
                  <a:pt x="103" y="353"/>
                </a:cubicBezTo>
                <a:cubicBezTo>
                  <a:pt x="88" y="353"/>
                  <a:pt x="73" y="368"/>
                  <a:pt x="73" y="368"/>
                </a:cubicBezTo>
                <a:cubicBezTo>
                  <a:pt x="73" y="383"/>
                  <a:pt x="88" y="397"/>
                  <a:pt x="103" y="397"/>
                </a:cubicBezTo>
                <a:cubicBezTo>
                  <a:pt x="338" y="397"/>
                  <a:pt x="338" y="397"/>
                  <a:pt x="338" y="397"/>
                </a:cubicBezTo>
                <a:cubicBezTo>
                  <a:pt x="338" y="397"/>
                  <a:pt x="353" y="383"/>
                  <a:pt x="353" y="368"/>
                </a:cubicBezTo>
                <a:lnTo>
                  <a:pt x="338" y="353"/>
                </a:ln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4" y="471"/>
                  <a:pt x="544" y="471"/>
                  <a:pt x="544" y="471"/>
                </a:cubicBezTo>
                <a:cubicBezTo>
                  <a:pt x="588" y="471"/>
                  <a:pt x="633" y="442"/>
                  <a:pt x="633" y="397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30"/>
                  <a:pt x="588" y="0"/>
                  <a:pt x="544" y="0"/>
                </a:cubicBezTo>
                <a:close/>
                <a:moveTo>
                  <a:pt x="588" y="397"/>
                </a:moveTo>
                <a:lnTo>
                  <a:pt x="588" y="397"/>
                </a:lnTo>
                <a:cubicBezTo>
                  <a:pt x="588" y="412"/>
                  <a:pt x="574" y="427"/>
                  <a:pt x="544" y="427"/>
                </a:cubicBezTo>
                <a:cubicBezTo>
                  <a:pt x="73" y="427"/>
                  <a:pt x="73" y="427"/>
                  <a:pt x="73" y="427"/>
                </a:cubicBezTo>
                <a:cubicBezTo>
                  <a:pt x="59" y="427"/>
                  <a:pt x="44" y="412"/>
                  <a:pt x="44" y="397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74" y="44"/>
                  <a:pt x="588" y="59"/>
                  <a:pt x="588" y="73"/>
                </a:cubicBezTo>
                <a:lnTo>
                  <a:pt x="588" y="397"/>
                </a:lnTo>
                <a:close/>
                <a:moveTo>
                  <a:pt x="515" y="73"/>
                </a:moveTo>
                <a:lnTo>
                  <a:pt x="515" y="73"/>
                </a:lnTo>
                <a:cubicBezTo>
                  <a:pt x="426" y="73"/>
                  <a:pt x="426" y="73"/>
                  <a:pt x="426" y="73"/>
                </a:cubicBezTo>
                <a:cubicBezTo>
                  <a:pt x="412" y="73"/>
                  <a:pt x="397" y="103"/>
                  <a:pt x="397" y="118"/>
                </a:cubicBezTo>
                <a:cubicBezTo>
                  <a:pt x="397" y="191"/>
                  <a:pt x="397" y="191"/>
                  <a:pt x="397" y="191"/>
                </a:cubicBezTo>
                <a:cubicBezTo>
                  <a:pt x="397" y="221"/>
                  <a:pt x="412" y="235"/>
                  <a:pt x="426" y="235"/>
                </a:cubicBezTo>
                <a:cubicBezTo>
                  <a:pt x="515" y="235"/>
                  <a:pt x="515" y="235"/>
                  <a:pt x="515" y="235"/>
                </a:cubicBezTo>
                <a:cubicBezTo>
                  <a:pt x="530" y="235"/>
                  <a:pt x="544" y="221"/>
                  <a:pt x="544" y="191"/>
                </a:cubicBezTo>
                <a:cubicBezTo>
                  <a:pt x="544" y="118"/>
                  <a:pt x="544" y="118"/>
                  <a:pt x="544" y="118"/>
                </a:cubicBezTo>
                <a:cubicBezTo>
                  <a:pt x="544" y="103"/>
                  <a:pt x="530" y="73"/>
                  <a:pt x="515" y="73"/>
                </a:cubicBezTo>
                <a:close/>
                <a:moveTo>
                  <a:pt x="515" y="177"/>
                </a:moveTo>
                <a:lnTo>
                  <a:pt x="515" y="177"/>
                </a:lnTo>
                <a:cubicBezTo>
                  <a:pt x="515" y="191"/>
                  <a:pt x="500" y="191"/>
                  <a:pt x="485" y="191"/>
                </a:cubicBezTo>
                <a:cubicBezTo>
                  <a:pt x="456" y="191"/>
                  <a:pt x="456" y="191"/>
                  <a:pt x="456" y="191"/>
                </a:cubicBezTo>
                <a:cubicBezTo>
                  <a:pt x="442" y="191"/>
                  <a:pt x="426" y="191"/>
                  <a:pt x="426" y="177"/>
                </a:cubicBezTo>
                <a:cubicBezTo>
                  <a:pt x="426" y="132"/>
                  <a:pt x="426" y="132"/>
                  <a:pt x="426" y="132"/>
                </a:cubicBezTo>
                <a:cubicBezTo>
                  <a:pt x="426" y="132"/>
                  <a:pt x="442" y="118"/>
                  <a:pt x="456" y="118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500" y="118"/>
                  <a:pt x="515" y="132"/>
                  <a:pt x="515" y="132"/>
                </a:cubicBezTo>
                <a:lnTo>
                  <a:pt x="515" y="1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 flipH="1">
            <a:off x="9458810" y="2449655"/>
            <a:ext cx="554248" cy="554248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p15"/>
          <p:cNvGrpSpPr/>
          <p:nvPr/>
        </p:nvGrpSpPr>
        <p:grpSpPr>
          <a:xfrm>
            <a:off x="5804607" y="2437756"/>
            <a:ext cx="564074" cy="603634"/>
            <a:chOff x="5484820" y="7048230"/>
            <a:chExt cx="1337946" cy="1431781"/>
          </a:xfrm>
        </p:grpSpPr>
        <p:sp>
          <p:nvSpPr>
            <p:cNvPr id="102" name="Google Shape;102;p15"/>
            <p:cNvSpPr/>
            <p:nvPr/>
          </p:nvSpPr>
          <p:spPr>
            <a:xfrm>
              <a:off x="5484820" y="7048230"/>
              <a:ext cx="1303858" cy="596576"/>
            </a:xfrm>
            <a:custGeom>
              <a:rect b="b" l="l" r="r" t="t"/>
              <a:pathLst>
                <a:path extrusionOk="0" h="622" w="1352">
                  <a:moveTo>
                    <a:pt x="122" y="621"/>
                  </a:moveTo>
                  <a:lnTo>
                    <a:pt x="122" y="621"/>
                  </a:lnTo>
                  <a:cubicBezTo>
                    <a:pt x="173" y="621"/>
                    <a:pt x="208" y="594"/>
                    <a:pt x="235" y="551"/>
                  </a:cubicBezTo>
                  <a:cubicBezTo>
                    <a:pt x="305" y="367"/>
                    <a:pt x="487" y="237"/>
                    <a:pt x="697" y="237"/>
                  </a:cubicBezTo>
                  <a:cubicBezTo>
                    <a:pt x="811" y="237"/>
                    <a:pt x="916" y="280"/>
                    <a:pt x="994" y="340"/>
                  </a:cubicBezTo>
                  <a:cubicBezTo>
                    <a:pt x="933" y="359"/>
                    <a:pt x="933" y="359"/>
                    <a:pt x="933" y="359"/>
                  </a:cubicBezTo>
                  <a:cubicBezTo>
                    <a:pt x="906" y="359"/>
                    <a:pt x="889" y="375"/>
                    <a:pt x="889" y="402"/>
                  </a:cubicBezTo>
                  <a:cubicBezTo>
                    <a:pt x="889" y="419"/>
                    <a:pt x="898" y="446"/>
                    <a:pt x="916" y="454"/>
                  </a:cubicBezTo>
                  <a:cubicBezTo>
                    <a:pt x="1281" y="621"/>
                    <a:pt x="1281" y="621"/>
                    <a:pt x="1281" y="621"/>
                  </a:cubicBezTo>
                  <a:cubicBezTo>
                    <a:pt x="1300" y="621"/>
                    <a:pt x="1316" y="621"/>
                    <a:pt x="1335" y="611"/>
                  </a:cubicBezTo>
                  <a:cubicBezTo>
                    <a:pt x="1343" y="602"/>
                    <a:pt x="1351" y="586"/>
                    <a:pt x="1351" y="567"/>
                  </a:cubicBezTo>
                  <a:cubicBezTo>
                    <a:pt x="1351" y="167"/>
                    <a:pt x="1351" y="167"/>
                    <a:pt x="1351" y="167"/>
                  </a:cubicBezTo>
                  <a:cubicBezTo>
                    <a:pt x="1351" y="149"/>
                    <a:pt x="1343" y="124"/>
                    <a:pt x="1316" y="124"/>
                  </a:cubicBezTo>
                  <a:cubicBezTo>
                    <a:pt x="1300" y="115"/>
                    <a:pt x="1273" y="124"/>
                    <a:pt x="1265" y="140"/>
                  </a:cubicBezTo>
                  <a:cubicBezTo>
                    <a:pt x="1211" y="219"/>
                    <a:pt x="1211" y="219"/>
                    <a:pt x="1211" y="219"/>
                  </a:cubicBezTo>
                  <a:cubicBezTo>
                    <a:pt x="1081" y="88"/>
                    <a:pt x="898" y="0"/>
                    <a:pt x="697" y="0"/>
                  </a:cubicBezTo>
                  <a:cubicBezTo>
                    <a:pt x="392" y="0"/>
                    <a:pt x="122" y="194"/>
                    <a:pt x="17" y="454"/>
                  </a:cubicBezTo>
                  <a:cubicBezTo>
                    <a:pt x="0" y="489"/>
                    <a:pt x="0" y="532"/>
                    <a:pt x="25" y="567"/>
                  </a:cubicBezTo>
                  <a:cubicBezTo>
                    <a:pt x="43" y="602"/>
                    <a:pt x="87" y="621"/>
                    <a:pt x="122" y="621"/>
                  </a:cubicBezTo>
                  <a:close/>
                  <a:moveTo>
                    <a:pt x="122" y="621"/>
                  </a:moveTo>
                  <a:lnTo>
                    <a:pt x="122" y="62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518908" y="7883435"/>
              <a:ext cx="1303858" cy="596576"/>
            </a:xfrm>
            <a:custGeom>
              <a:rect b="b" l="l" r="r" t="t"/>
              <a:pathLst>
                <a:path extrusionOk="0" h="620" w="1352">
                  <a:moveTo>
                    <a:pt x="1325" y="54"/>
                  </a:moveTo>
                  <a:lnTo>
                    <a:pt x="1325" y="54"/>
                  </a:lnTo>
                  <a:cubicBezTo>
                    <a:pt x="1308" y="19"/>
                    <a:pt x="1273" y="0"/>
                    <a:pt x="1230" y="0"/>
                  </a:cubicBezTo>
                  <a:cubicBezTo>
                    <a:pt x="1186" y="0"/>
                    <a:pt x="1141" y="27"/>
                    <a:pt x="1125" y="70"/>
                  </a:cubicBezTo>
                  <a:cubicBezTo>
                    <a:pt x="1046" y="254"/>
                    <a:pt x="863" y="376"/>
                    <a:pt x="662" y="376"/>
                  </a:cubicBezTo>
                  <a:cubicBezTo>
                    <a:pt x="541" y="376"/>
                    <a:pt x="435" y="341"/>
                    <a:pt x="357" y="271"/>
                  </a:cubicBezTo>
                  <a:cubicBezTo>
                    <a:pt x="417" y="262"/>
                    <a:pt x="417" y="262"/>
                    <a:pt x="417" y="262"/>
                  </a:cubicBezTo>
                  <a:cubicBezTo>
                    <a:pt x="444" y="262"/>
                    <a:pt x="462" y="244"/>
                    <a:pt x="462" y="219"/>
                  </a:cubicBezTo>
                  <a:cubicBezTo>
                    <a:pt x="470" y="201"/>
                    <a:pt x="452" y="176"/>
                    <a:pt x="435" y="16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2" y="0"/>
                    <a:pt x="33" y="0"/>
                    <a:pt x="25" y="9"/>
                  </a:cubicBezTo>
                  <a:cubicBezTo>
                    <a:pt x="8" y="19"/>
                    <a:pt x="0" y="35"/>
                    <a:pt x="0" y="54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471"/>
                    <a:pt x="8" y="489"/>
                    <a:pt x="33" y="498"/>
                  </a:cubicBezTo>
                  <a:cubicBezTo>
                    <a:pt x="52" y="506"/>
                    <a:pt x="78" y="498"/>
                    <a:pt x="87" y="481"/>
                  </a:cubicBezTo>
                  <a:cubicBezTo>
                    <a:pt x="138" y="403"/>
                    <a:pt x="138" y="403"/>
                    <a:pt x="138" y="403"/>
                  </a:cubicBezTo>
                  <a:cubicBezTo>
                    <a:pt x="270" y="533"/>
                    <a:pt x="452" y="619"/>
                    <a:pt x="662" y="619"/>
                  </a:cubicBezTo>
                  <a:cubicBezTo>
                    <a:pt x="968" y="619"/>
                    <a:pt x="1230" y="428"/>
                    <a:pt x="1343" y="166"/>
                  </a:cubicBezTo>
                  <a:cubicBezTo>
                    <a:pt x="1351" y="132"/>
                    <a:pt x="1351" y="87"/>
                    <a:pt x="1325" y="54"/>
                  </a:cubicBezTo>
                  <a:close/>
                  <a:moveTo>
                    <a:pt x="1325" y="54"/>
                  </a:moveTo>
                  <a:lnTo>
                    <a:pt x="1325" y="5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5"/>
          <p:cNvSpPr/>
          <p:nvPr/>
        </p:nvSpPr>
        <p:spPr>
          <a:xfrm>
            <a:off x="8159825" y="4329100"/>
            <a:ext cx="31173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360000" spcFirstLastPara="1" rIns="360000" wrap="square" tIns="324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85B5F"/>
              </a:buClr>
              <a:buSzPts val="1400"/>
              <a:buFont typeface="Open Sans"/>
              <a:buChar char="•"/>
            </a:pPr>
            <a:r>
              <a:rPr lang="pt-BR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Solução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85B5F"/>
              </a:buClr>
              <a:buSzPts val="1400"/>
              <a:buFont typeface="Open Sans"/>
              <a:buChar char="•"/>
            </a:pPr>
            <a:r>
              <a:rPr lang="pt-BR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Solução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85B5F"/>
              </a:buClr>
              <a:buSzPts val="1400"/>
              <a:buFont typeface="Open Sans"/>
              <a:buChar char="•"/>
            </a:pPr>
            <a:r>
              <a:rPr lang="pt-BR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Solução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4528000" y="3474850"/>
            <a:ext cx="31173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360000" spcFirstLastPara="1" rIns="360000" wrap="square" tIns="32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Objetivos alcançados pelo marketing de conteúdo</a:t>
            </a:r>
            <a:br>
              <a:rPr lang="pt-BR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866454" y="3130911"/>
            <a:ext cx="6198130" cy="1487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Georgia"/>
              <a:buNone/>
            </a:pPr>
            <a:r>
              <a:rPr i="1" lang="pt-BR" sz="3959">
                <a:latin typeface="Open Sans"/>
                <a:ea typeface="Open Sans"/>
                <a:cs typeface="Open Sans"/>
                <a:sym typeface="Open Sans"/>
              </a:rPr>
              <a:t>“O marketing de conteúdo é o único marketing que restou”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211712" y="4072449"/>
            <a:ext cx="4754166" cy="557322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1464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xxx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9258" l="44243" r="7771" t="7291"/>
          <a:stretch/>
        </p:blipFill>
        <p:spPr>
          <a:xfrm>
            <a:off x="1" y="1117599"/>
            <a:ext cx="4953000" cy="57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866454" y="4782171"/>
            <a:ext cx="2198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 Light"/>
              <a:buNone/>
            </a:pPr>
            <a:r>
              <a:rPr i="0"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Seth Godin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200400" y="434566"/>
            <a:ext cx="8482974" cy="1938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i="0" lang="pt-BR" sz="4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 setor de publicidade está adotando o marketing de conteúdo em grande escala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Dados que comprovam a importância do marketing de conteúdo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7934156" y="1919309"/>
            <a:ext cx="38055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pt-BR" sz="2000">
                <a:latin typeface="Open Sans"/>
                <a:ea typeface="Open Sans"/>
                <a:cs typeface="Open Sans"/>
                <a:sym typeface="Open Sans"/>
              </a:rPr>
              <a:t>O conteúdo é o que os promotores da sua marca compartilharão: 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0500" y="1882700"/>
            <a:ext cx="37020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0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conteúdo influencia e converte potenciais clientes: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90494" y="5745836"/>
            <a:ext cx="1086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BR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(Forrester)</a:t>
            </a:r>
            <a:endParaRPr/>
          </a:p>
        </p:txBody>
      </p:sp>
      <p:grpSp>
        <p:nvGrpSpPr>
          <p:cNvPr id="123" name="Google Shape;123;p17"/>
          <p:cNvGrpSpPr/>
          <p:nvPr/>
        </p:nvGrpSpPr>
        <p:grpSpPr>
          <a:xfrm>
            <a:off x="993644" y="3210226"/>
            <a:ext cx="2941012" cy="1040524"/>
            <a:chOff x="-3795976" y="2823402"/>
            <a:chExt cx="2941012" cy="1040524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-3133204" y="3603286"/>
              <a:ext cx="1683069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25" name="Google Shape;125;p17"/>
            <p:cNvSpPr/>
            <p:nvPr/>
          </p:nvSpPr>
          <p:spPr>
            <a:xfrm>
              <a:off x="-1363109" y="3324403"/>
              <a:ext cx="508145" cy="508145"/>
            </a:xfrm>
            <a:prstGeom prst="ellipse">
              <a:avLst/>
            </a:prstGeom>
            <a:noFill/>
            <a:ln cap="flat" cmpd="sng" w="349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-3795976" y="3293024"/>
              <a:ext cx="573168" cy="570902"/>
            </a:xfrm>
            <a:custGeom>
              <a:rect b="b" l="l" r="r" t="t"/>
              <a:pathLst>
                <a:path extrusionOk="0" h="256" w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55"/>
                    <a:pt x="34" y="179"/>
                    <a:pt x="51" y="198"/>
                  </a:cubicBezTo>
                  <a:cubicBezTo>
                    <a:pt x="66" y="190"/>
                    <a:pt x="61" y="196"/>
                    <a:pt x="80" y="188"/>
                  </a:cubicBezTo>
                  <a:cubicBezTo>
                    <a:pt x="100" y="180"/>
                    <a:pt x="105" y="177"/>
                    <a:pt x="105" y="177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8"/>
                    <a:pt x="98" y="152"/>
                    <a:pt x="95" y="134"/>
                  </a:cubicBezTo>
                  <a:cubicBezTo>
                    <a:pt x="91" y="136"/>
                    <a:pt x="89" y="129"/>
                    <a:pt x="89" y="125"/>
                  </a:cubicBezTo>
                  <a:cubicBezTo>
                    <a:pt x="89" y="120"/>
                    <a:pt x="86" y="107"/>
                    <a:pt x="92" y="108"/>
                  </a:cubicBezTo>
                  <a:cubicBezTo>
                    <a:pt x="91" y="99"/>
                    <a:pt x="90" y="92"/>
                    <a:pt x="90" y="87"/>
                  </a:cubicBezTo>
                  <a:cubicBezTo>
                    <a:pt x="92" y="73"/>
                    <a:pt x="106" y="57"/>
                    <a:pt x="128" y="56"/>
                  </a:cubicBezTo>
                  <a:cubicBezTo>
                    <a:pt x="154" y="57"/>
                    <a:pt x="164" y="73"/>
                    <a:pt x="166" y="87"/>
                  </a:cubicBezTo>
                  <a:cubicBezTo>
                    <a:pt x="166" y="92"/>
                    <a:pt x="165" y="99"/>
                    <a:pt x="164" y="108"/>
                  </a:cubicBezTo>
                  <a:cubicBezTo>
                    <a:pt x="170" y="107"/>
                    <a:pt x="167" y="120"/>
                    <a:pt x="167" y="124"/>
                  </a:cubicBezTo>
                  <a:cubicBezTo>
                    <a:pt x="167" y="129"/>
                    <a:pt x="165" y="136"/>
                    <a:pt x="161" y="134"/>
                  </a:cubicBezTo>
                  <a:cubicBezTo>
                    <a:pt x="158" y="152"/>
                    <a:pt x="151" y="158"/>
                    <a:pt x="151" y="158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1" y="177"/>
                    <a:pt x="156" y="180"/>
                    <a:pt x="176" y="188"/>
                  </a:cubicBezTo>
                  <a:cubicBezTo>
                    <a:pt x="195" y="196"/>
                    <a:pt x="190" y="190"/>
                    <a:pt x="205" y="198"/>
                  </a:cubicBezTo>
                  <a:cubicBezTo>
                    <a:pt x="222" y="179"/>
                    <a:pt x="232" y="15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27" name="Google Shape;127;p17"/>
            <p:cNvGrpSpPr/>
            <p:nvPr/>
          </p:nvGrpSpPr>
          <p:grpSpPr>
            <a:xfrm>
              <a:off x="-1227663" y="3469306"/>
              <a:ext cx="260944" cy="218338"/>
              <a:chOff x="8792108" y="6925758"/>
              <a:chExt cx="370659" cy="310139"/>
            </a:xfrm>
          </p:grpSpPr>
          <p:sp>
            <p:nvSpPr>
              <p:cNvPr id="128" name="Google Shape;128;p17"/>
              <p:cNvSpPr/>
              <p:nvPr/>
            </p:nvSpPr>
            <p:spPr>
              <a:xfrm>
                <a:off x="8792108" y="7135807"/>
                <a:ext cx="370659" cy="100090"/>
              </a:xfrm>
              <a:custGeom>
                <a:rect b="b" l="l" r="r" t="t"/>
                <a:pathLst>
                  <a:path extrusionOk="0" h="313" w="1158">
                    <a:moveTo>
                      <a:pt x="750" y="156"/>
                    </a:moveTo>
                    <a:lnTo>
                      <a:pt x="407" y="156"/>
                    </a:lnTo>
                    <a:lnTo>
                      <a:pt x="407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1157" y="312"/>
                    </a:lnTo>
                    <a:lnTo>
                      <a:pt x="1157" y="0"/>
                    </a:lnTo>
                    <a:lnTo>
                      <a:pt x="750" y="0"/>
                    </a:lnTo>
                    <a:lnTo>
                      <a:pt x="750" y="156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8941499" y="7135806"/>
                <a:ext cx="70468" cy="29604"/>
              </a:xfrm>
              <a:custGeom>
                <a:rect b="b" l="l" r="r" t="t"/>
                <a:pathLst>
                  <a:path extrusionOk="0" h="94" w="220">
                    <a:moveTo>
                      <a:pt x="0" y="0"/>
                    </a:moveTo>
                    <a:lnTo>
                      <a:pt x="219" y="0"/>
                    </a:lnTo>
                    <a:lnTo>
                      <a:pt x="219" y="93"/>
                    </a:lnTo>
                    <a:lnTo>
                      <a:pt x="0" y="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8792108" y="6925758"/>
                <a:ext cx="370659" cy="190313"/>
              </a:xfrm>
              <a:custGeom>
                <a:rect b="b" l="l" r="r" t="t"/>
                <a:pathLst>
                  <a:path extrusionOk="0" h="595" w="1158">
                    <a:moveTo>
                      <a:pt x="844" y="0"/>
                    </a:moveTo>
                    <a:lnTo>
                      <a:pt x="563" y="0"/>
                    </a:lnTo>
                    <a:lnTo>
                      <a:pt x="563" y="94"/>
                    </a:lnTo>
                    <a:lnTo>
                      <a:pt x="750" y="94"/>
                    </a:lnTo>
                    <a:lnTo>
                      <a:pt x="750" y="219"/>
                    </a:lnTo>
                    <a:lnTo>
                      <a:pt x="563" y="219"/>
                    </a:lnTo>
                    <a:lnTo>
                      <a:pt x="563" y="594"/>
                    </a:lnTo>
                    <a:lnTo>
                      <a:pt x="750" y="594"/>
                    </a:lnTo>
                    <a:lnTo>
                      <a:pt x="1157" y="594"/>
                    </a:lnTo>
                    <a:lnTo>
                      <a:pt x="1157" y="219"/>
                    </a:lnTo>
                    <a:lnTo>
                      <a:pt x="844" y="219"/>
                    </a:lnTo>
                    <a:lnTo>
                      <a:pt x="844" y="0"/>
                    </a:lnTo>
                    <a:close/>
                    <a:moveTo>
                      <a:pt x="563" y="0"/>
                    </a:moveTo>
                    <a:lnTo>
                      <a:pt x="282" y="0"/>
                    </a:lnTo>
                    <a:lnTo>
                      <a:pt x="282" y="219"/>
                    </a:lnTo>
                    <a:lnTo>
                      <a:pt x="0" y="219"/>
                    </a:lnTo>
                    <a:lnTo>
                      <a:pt x="0" y="594"/>
                    </a:lnTo>
                    <a:lnTo>
                      <a:pt x="407" y="594"/>
                    </a:lnTo>
                    <a:lnTo>
                      <a:pt x="563" y="594"/>
                    </a:lnTo>
                    <a:lnTo>
                      <a:pt x="563" y="219"/>
                    </a:lnTo>
                    <a:lnTo>
                      <a:pt x="375" y="219"/>
                    </a:lnTo>
                    <a:lnTo>
                      <a:pt x="375" y="219"/>
                    </a:lnTo>
                    <a:lnTo>
                      <a:pt x="375" y="94"/>
                    </a:lnTo>
                    <a:lnTo>
                      <a:pt x="563" y="94"/>
                    </a:lnTo>
                    <a:lnTo>
                      <a:pt x="5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sp>
          <p:nvSpPr>
            <p:cNvPr id="131" name="Google Shape;131;p17"/>
            <p:cNvSpPr txBox="1"/>
            <p:nvPr/>
          </p:nvSpPr>
          <p:spPr>
            <a:xfrm>
              <a:off x="-3133204" y="2859563"/>
              <a:ext cx="1124725" cy="544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95"/>
                <a:buFont typeface="Arial"/>
                <a:buNone/>
              </a:pPr>
              <a:r>
                <a:rPr i="0" lang="pt-BR" sz="1295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 peças de conteúdo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2" name="Google Shape;132;p17"/>
            <p:cNvGrpSpPr/>
            <p:nvPr/>
          </p:nvGrpSpPr>
          <p:grpSpPr>
            <a:xfrm>
              <a:off x="-2059316" y="2823402"/>
              <a:ext cx="510003" cy="478549"/>
              <a:chOff x="6372225" y="2736202"/>
              <a:chExt cx="360363" cy="338138"/>
            </a:xfrm>
          </p:grpSpPr>
          <p:sp>
            <p:nvSpPr>
              <p:cNvPr id="133" name="Google Shape;133;p17"/>
              <p:cNvSpPr/>
              <p:nvPr/>
            </p:nvSpPr>
            <p:spPr>
              <a:xfrm>
                <a:off x="6372225" y="2736202"/>
                <a:ext cx="360363" cy="338138"/>
              </a:xfrm>
              <a:custGeom>
                <a:rect b="b" l="l" r="r" t="t"/>
                <a:pathLst>
                  <a:path extrusionOk="0" h="115" w="123">
                    <a:moveTo>
                      <a:pt x="121" y="25"/>
                    </a:moveTo>
                    <a:cubicBezTo>
                      <a:pt x="98" y="2"/>
                      <a:pt x="98" y="2"/>
                      <a:pt x="98" y="2"/>
                    </a:cubicBezTo>
                    <a:cubicBezTo>
                      <a:pt x="96" y="1"/>
                      <a:pt x="94" y="0"/>
                      <a:pt x="9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10"/>
                      <a:pt x="5" y="115"/>
                      <a:pt x="12" y="115"/>
                    </a:cubicBezTo>
                    <a:cubicBezTo>
                      <a:pt x="111" y="115"/>
                      <a:pt x="111" y="115"/>
                      <a:pt x="111" y="115"/>
                    </a:cubicBezTo>
                    <a:cubicBezTo>
                      <a:pt x="118" y="115"/>
                      <a:pt x="123" y="110"/>
                      <a:pt x="123" y="104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3" y="29"/>
                      <a:pt x="122" y="27"/>
                      <a:pt x="121" y="25"/>
                    </a:cubicBezTo>
                    <a:close/>
                    <a:moveTo>
                      <a:pt x="115" y="104"/>
                    </a:moveTo>
                    <a:cubicBezTo>
                      <a:pt x="115" y="106"/>
                      <a:pt x="113" y="107"/>
                      <a:pt x="111" y="107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9" y="107"/>
                      <a:pt x="8" y="106"/>
                      <a:pt x="8" y="104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2" y="8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9"/>
                      <a:pt x="93" y="35"/>
                      <a:pt x="100" y="35"/>
                    </a:cubicBezTo>
                    <a:cubicBezTo>
                      <a:pt x="115" y="35"/>
                      <a:pt x="115" y="35"/>
                      <a:pt x="115" y="35"/>
                    </a:cubicBezTo>
                    <a:lnTo>
                      <a:pt x="115" y="104"/>
                    </a:lnTo>
                    <a:close/>
                    <a:moveTo>
                      <a:pt x="104" y="31"/>
                    </a:moveTo>
                    <a:cubicBezTo>
                      <a:pt x="100" y="31"/>
                      <a:pt x="100" y="31"/>
                      <a:pt x="100" y="31"/>
                    </a:cubicBezTo>
                    <a:cubicBezTo>
                      <a:pt x="96" y="31"/>
                      <a:pt x="92" y="27"/>
                      <a:pt x="92" y="23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115" y="31"/>
                      <a:pt x="115" y="31"/>
                      <a:pt x="115" y="31"/>
                    </a:cubicBezTo>
                    <a:lnTo>
                      <a:pt x="104" y="31"/>
                    </a:lnTo>
                    <a:close/>
                    <a:moveTo>
                      <a:pt x="104" y="31"/>
                    </a:moveTo>
                    <a:cubicBezTo>
                      <a:pt x="104" y="31"/>
                      <a:pt x="104" y="31"/>
                      <a:pt x="104" y="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6543675" y="2786063"/>
                <a:ext cx="66675" cy="11113"/>
              </a:xfrm>
              <a:custGeom>
                <a:rect b="b" l="l" r="r" t="t"/>
                <a:pathLst>
                  <a:path extrusionOk="0" h="4" w="23">
                    <a:moveTo>
                      <a:pt x="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3" y="3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6543675" y="2820988"/>
                <a:ext cx="66675" cy="9525"/>
              </a:xfrm>
              <a:custGeom>
                <a:rect b="b" l="l" r="r" t="t"/>
                <a:pathLst>
                  <a:path extrusionOk="0" h="3" w="23">
                    <a:moveTo>
                      <a:pt x="1" y="3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22" y="3"/>
                      <a:pt x="23" y="2"/>
                      <a:pt x="23" y="1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6543675" y="2852738"/>
                <a:ext cx="142875" cy="12700"/>
              </a:xfrm>
              <a:custGeom>
                <a:rect b="b" l="l" r="r" t="t"/>
                <a:pathLst>
                  <a:path extrusionOk="0" h="4" w="49">
                    <a:moveTo>
                      <a:pt x="0" y="2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9" y="4"/>
                      <a:pt x="49" y="3"/>
                      <a:pt x="49" y="2"/>
                    </a:cubicBezTo>
                    <a:cubicBezTo>
                      <a:pt x="49" y="1"/>
                      <a:pt x="49" y="0"/>
                      <a:pt x="4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6418263" y="2921001"/>
                <a:ext cx="268288" cy="11113"/>
              </a:xfrm>
              <a:custGeom>
                <a:rect b="b" l="l" r="r" t="t"/>
                <a:pathLst>
                  <a:path extrusionOk="0" h="4" w="92">
                    <a:moveTo>
                      <a:pt x="9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2" y="4"/>
                      <a:pt x="92" y="3"/>
                      <a:pt x="92" y="2"/>
                    </a:cubicBezTo>
                    <a:cubicBezTo>
                      <a:pt x="92" y="1"/>
                      <a:pt x="92" y="0"/>
                      <a:pt x="91" y="0"/>
                    </a:cubicBezTo>
                    <a:close/>
                    <a:moveTo>
                      <a:pt x="91" y="0"/>
                    </a:moveTo>
                    <a:cubicBezTo>
                      <a:pt x="91" y="0"/>
                      <a:pt x="91" y="0"/>
                      <a:pt x="9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6418263" y="2955926"/>
                <a:ext cx="268288" cy="9525"/>
              </a:xfrm>
              <a:custGeom>
                <a:rect b="b" l="l" r="r" t="t"/>
                <a:pathLst>
                  <a:path extrusionOk="0" h="3" w="92">
                    <a:moveTo>
                      <a:pt x="9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2" y="3"/>
                      <a:pt x="92" y="3"/>
                      <a:pt x="92" y="1"/>
                    </a:cubicBezTo>
                    <a:cubicBezTo>
                      <a:pt x="92" y="0"/>
                      <a:pt x="92" y="0"/>
                      <a:pt x="91" y="0"/>
                    </a:cubicBezTo>
                    <a:close/>
                    <a:moveTo>
                      <a:pt x="91" y="0"/>
                    </a:moveTo>
                    <a:cubicBezTo>
                      <a:pt x="91" y="0"/>
                      <a:pt x="91" y="0"/>
                      <a:pt x="9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6418263" y="2987676"/>
                <a:ext cx="268288" cy="12700"/>
              </a:xfrm>
              <a:custGeom>
                <a:rect b="b" l="l" r="r" t="t"/>
                <a:pathLst>
                  <a:path extrusionOk="0" h="4" w="92">
                    <a:moveTo>
                      <a:pt x="9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2" y="4"/>
                      <a:pt x="92" y="3"/>
                      <a:pt x="92" y="2"/>
                    </a:cubicBezTo>
                    <a:cubicBezTo>
                      <a:pt x="92" y="1"/>
                      <a:pt x="92" y="0"/>
                      <a:pt x="91" y="0"/>
                    </a:cubicBezTo>
                    <a:close/>
                    <a:moveTo>
                      <a:pt x="91" y="0"/>
                    </a:moveTo>
                    <a:cubicBezTo>
                      <a:pt x="91" y="0"/>
                      <a:pt x="91" y="0"/>
                      <a:pt x="9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6418263" y="2889251"/>
                <a:ext cx="268288" cy="7938"/>
              </a:xfrm>
              <a:custGeom>
                <a:rect b="b" l="l" r="r" t="t"/>
                <a:pathLst>
                  <a:path extrusionOk="0" h="3" w="92">
                    <a:moveTo>
                      <a:pt x="9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2" y="3"/>
                      <a:pt x="92" y="3"/>
                      <a:pt x="92" y="1"/>
                    </a:cubicBezTo>
                    <a:cubicBezTo>
                      <a:pt x="92" y="0"/>
                      <a:pt x="92" y="0"/>
                      <a:pt x="91" y="0"/>
                    </a:cubicBezTo>
                    <a:close/>
                    <a:moveTo>
                      <a:pt x="91" y="0"/>
                    </a:moveTo>
                    <a:cubicBezTo>
                      <a:pt x="91" y="0"/>
                      <a:pt x="91" y="0"/>
                      <a:pt x="9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6418263" y="2774951"/>
                <a:ext cx="101600" cy="90488"/>
              </a:xfrm>
              <a:custGeom>
                <a:rect b="b" l="l" r="r" t="t"/>
                <a:pathLst>
                  <a:path extrusionOk="0" h="31" w="35">
                    <a:moveTo>
                      <a:pt x="4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3" y="31"/>
                      <a:pt x="35" y="29"/>
                      <a:pt x="35" y="27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9"/>
                      <a:pt x="2" y="31"/>
                      <a:pt x="4" y="31"/>
                    </a:cubicBezTo>
                    <a:close/>
                    <a:moveTo>
                      <a:pt x="8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8" y="23"/>
                      <a:pt x="8" y="23"/>
                      <a:pt x="8" y="23"/>
                    </a:cubicBezTo>
                    <a:lnTo>
                      <a:pt x="8" y="8"/>
                    </a:lnTo>
                    <a:close/>
                    <a:moveTo>
                      <a:pt x="8" y="8"/>
                    </a:moveTo>
                    <a:cubicBezTo>
                      <a:pt x="8" y="8"/>
                      <a:pt x="8" y="8"/>
                      <a:pt x="8" y="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17"/>
          <p:cNvSpPr txBox="1"/>
          <p:nvPr/>
        </p:nvSpPr>
        <p:spPr>
          <a:xfrm>
            <a:off x="4709076" y="1882708"/>
            <a:ext cx="29085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rPr i="0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conteúdo mantém o site sempre atualizado: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4807406" y="3310035"/>
            <a:ext cx="807367" cy="695129"/>
            <a:chOff x="4746441" y="3889600"/>
            <a:chExt cx="1076203" cy="926592"/>
          </a:xfrm>
        </p:grpSpPr>
        <p:sp>
          <p:nvSpPr>
            <p:cNvPr id="144" name="Google Shape;144;p17"/>
            <p:cNvSpPr/>
            <p:nvPr/>
          </p:nvSpPr>
          <p:spPr>
            <a:xfrm>
              <a:off x="4746441" y="3889600"/>
              <a:ext cx="1076203" cy="926592"/>
            </a:xfrm>
            <a:custGeom>
              <a:rect b="b" l="l" r="r" t="t"/>
              <a:pathLst>
                <a:path extrusionOk="0" h="63" w="7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121875" lIns="243775" spcFirstLastPara="1" rIns="243775" wrap="square" tIns="121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095375" y="4037078"/>
              <a:ext cx="378334" cy="331313"/>
            </a:xfrm>
            <a:custGeom>
              <a:rect b="b" l="l" r="r" t="t"/>
              <a:pathLst>
                <a:path extrusionOk="0" h="224" w="256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  <a:moveTo>
                    <a:pt x="92" y="120"/>
                  </a:moveTo>
                  <a:cubicBezTo>
                    <a:pt x="95" y="120"/>
                    <a:pt x="98" y="121"/>
                    <a:pt x="100" y="12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8" y="97"/>
                    <a:pt x="161" y="96"/>
                    <a:pt x="164" y="96"/>
                  </a:cubicBezTo>
                  <a:cubicBezTo>
                    <a:pt x="171" y="96"/>
                    <a:pt x="176" y="101"/>
                    <a:pt x="176" y="108"/>
                  </a:cubicBezTo>
                  <a:cubicBezTo>
                    <a:pt x="176" y="111"/>
                    <a:pt x="175" y="114"/>
                    <a:pt x="172" y="116"/>
                  </a:cubicBezTo>
                  <a:cubicBezTo>
                    <a:pt x="124" y="164"/>
                    <a:pt x="124" y="164"/>
                    <a:pt x="124" y="164"/>
                  </a:cubicBezTo>
                  <a:cubicBezTo>
                    <a:pt x="122" y="167"/>
                    <a:pt x="119" y="168"/>
                    <a:pt x="116" y="168"/>
                  </a:cubicBezTo>
                  <a:cubicBezTo>
                    <a:pt x="113" y="168"/>
                    <a:pt x="110" y="167"/>
                    <a:pt x="108" y="164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1" y="138"/>
                    <a:pt x="80" y="135"/>
                    <a:pt x="80" y="132"/>
                  </a:cubicBezTo>
                  <a:cubicBezTo>
                    <a:pt x="80" y="125"/>
                    <a:pt x="85" y="120"/>
                    <a:pt x="92" y="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121875" lIns="243775" spcFirstLastPara="1" rIns="243775" wrap="square" tIns="121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7"/>
          <p:cNvSpPr txBox="1"/>
          <p:nvPr/>
        </p:nvSpPr>
        <p:spPr>
          <a:xfrm>
            <a:off x="4632260" y="4384114"/>
            <a:ext cx="27237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i="0" lang="pt-BR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Empresas com um blog ativo geram </a:t>
            </a:r>
            <a:r>
              <a:rPr i="0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97% mais leads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85"/>
              <a:buFont typeface="Arial"/>
              <a:buNone/>
            </a:pPr>
            <a:r>
              <a:rPr i="0" lang="pt-BR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(Content+, 2013)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233021" y="3331166"/>
            <a:ext cx="779953" cy="652852"/>
          </a:xfrm>
          <a:custGeom>
            <a:rect b="b" l="l" r="r" t="t"/>
            <a:pathLst>
              <a:path extrusionOk="0" h="418" w="497">
                <a:moveTo>
                  <a:pt x="479" y="283"/>
                </a:moveTo>
                <a:lnTo>
                  <a:pt x="479" y="283"/>
                </a:lnTo>
                <a:cubicBezTo>
                  <a:pt x="398" y="230"/>
                  <a:pt x="398" y="230"/>
                  <a:pt x="398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345" y="292"/>
                  <a:pt x="345" y="292"/>
                  <a:pt x="345" y="292"/>
                </a:cubicBezTo>
                <a:cubicBezTo>
                  <a:pt x="345" y="292"/>
                  <a:pt x="345" y="292"/>
                  <a:pt x="345" y="301"/>
                </a:cubicBezTo>
                <a:cubicBezTo>
                  <a:pt x="319" y="355"/>
                  <a:pt x="319" y="355"/>
                  <a:pt x="319" y="355"/>
                </a:cubicBezTo>
                <a:cubicBezTo>
                  <a:pt x="177" y="355"/>
                  <a:pt x="177" y="355"/>
                  <a:pt x="177" y="355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292"/>
                  <a:pt x="151" y="292"/>
                  <a:pt x="151" y="292"/>
                </a:cubicBezTo>
                <a:cubicBezTo>
                  <a:pt x="62" y="292"/>
                  <a:pt x="62" y="292"/>
                  <a:pt x="62" y="292"/>
                </a:cubicBezTo>
                <a:cubicBezTo>
                  <a:pt x="141" y="230"/>
                  <a:pt x="141" y="230"/>
                  <a:pt x="141" y="230"/>
                </a:cubicBezTo>
                <a:cubicBezTo>
                  <a:pt x="97" y="230"/>
                  <a:pt x="97" y="230"/>
                  <a:pt x="97" y="230"/>
                </a:cubicBezTo>
                <a:cubicBezTo>
                  <a:pt x="17" y="283"/>
                  <a:pt x="17" y="283"/>
                  <a:pt x="17" y="283"/>
                </a:cubicBezTo>
                <a:cubicBezTo>
                  <a:pt x="9" y="292"/>
                  <a:pt x="0" y="301"/>
                  <a:pt x="0" y="320"/>
                </a:cubicBezTo>
                <a:cubicBezTo>
                  <a:pt x="17" y="399"/>
                  <a:pt x="17" y="399"/>
                  <a:pt x="17" y="399"/>
                </a:cubicBezTo>
                <a:cubicBezTo>
                  <a:pt x="17" y="408"/>
                  <a:pt x="35" y="417"/>
                  <a:pt x="44" y="417"/>
                </a:cubicBezTo>
                <a:cubicBezTo>
                  <a:pt x="451" y="417"/>
                  <a:pt x="451" y="417"/>
                  <a:pt x="451" y="417"/>
                </a:cubicBezTo>
                <a:cubicBezTo>
                  <a:pt x="460" y="417"/>
                  <a:pt x="479" y="408"/>
                  <a:pt x="479" y="399"/>
                </a:cubicBezTo>
                <a:cubicBezTo>
                  <a:pt x="496" y="320"/>
                  <a:pt x="496" y="320"/>
                  <a:pt x="496" y="320"/>
                </a:cubicBezTo>
                <a:cubicBezTo>
                  <a:pt x="496" y="301"/>
                  <a:pt x="487" y="292"/>
                  <a:pt x="479" y="283"/>
                </a:cubicBezTo>
                <a:close/>
                <a:moveTo>
                  <a:pt x="381" y="124"/>
                </a:moveTo>
                <a:lnTo>
                  <a:pt x="381" y="124"/>
                </a:lnTo>
                <a:cubicBezTo>
                  <a:pt x="292" y="124"/>
                  <a:pt x="292" y="124"/>
                  <a:pt x="292" y="124"/>
                </a:cubicBezTo>
                <a:cubicBezTo>
                  <a:pt x="292" y="0"/>
                  <a:pt x="292" y="0"/>
                  <a:pt x="29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124"/>
                  <a:pt x="204" y="124"/>
                  <a:pt x="204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48" y="248"/>
                  <a:pt x="248" y="248"/>
                  <a:pt x="248" y="248"/>
                </a:cubicBezTo>
                <a:lnTo>
                  <a:pt x="381" y="1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8454698" y="3308865"/>
            <a:ext cx="2285164" cy="697465"/>
            <a:chOff x="8449105" y="4603965"/>
            <a:chExt cx="2285164" cy="697465"/>
          </a:xfrm>
        </p:grpSpPr>
        <p:sp>
          <p:nvSpPr>
            <p:cNvPr id="149" name="Google Shape;149;p17"/>
            <p:cNvSpPr/>
            <p:nvPr/>
          </p:nvSpPr>
          <p:spPr>
            <a:xfrm>
              <a:off x="10173268" y="4603965"/>
              <a:ext cx="561001" cy="697465"/>
            </a:xfrm>
            <a:custGeom>
              <a:rect b="b" l="l" r="r" t="t"/>
              <a:pathLst>
                <a:path extrusionOk="0" h="609" w="489">
                  <a:moveTo>
                    <a:pt x="459" y="608"/>
                  </a:moveTo>
                  <a:lnTo>
                    <a:pt x="45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552"/>
                    <a:pt x="0" y="552"/>
                    <a:pt x="0" y="552"/>
                  </a:cubicBezTo>
                  <a:cubicBezTo>
                    <a:pt x="488" y="552"/>
                    <a:pt x="488" y="552"/>
                    <a:pt x="488" y="552"/>
                  </a:cubicBezTo>
                  <a:cubicBezTo>
                    <a:pt x="488" y="580"/>
                    <a:pt x="488" y="580"/>
                    <a:pt x="488" y="580"/>
                  </a:cubicBezTo>
                  <a:cubicBezTo>
                    <a:pt x="488" y="594"/>
                    <a:pt x="481" y="608"/>
                    <a:pt x="459" y="608"/>
                  </a:cubicBezTo>
                  <a:close/>
                  <a:moveTo>
                    <a:pt x="0" y="170"/>
                  </a:moveTo>
                  <a:lnTo>
                    <a:pt x="0" y="170"/>
                  </a:lnTo>
                  <a:cubicBezTo>
                    <a:pt x="0" y="156"/>
                    <a:pt x="14" y="142"/>
                    <a:pt x="28" y="142"/>
                  </a:cubicBezTo>
                  <a:cubicBezTo>
                    <a:pt x="106" y="142"/>
                    <a:pt x="106" y="142"/>
                    <a:pt x="106" y="142"/>
                  </a:cubicBezTo>
                  <a:cubicBezTo>
                    <a:pt x="106" y="64"/>
                    <a:pt x="170" y="0"/>
                    <a:pt x="248" y="0"/>
                  </a:cubicBezTo>
                  <a:cubicBezTo>
                    <a:pt x="325" y="0"/>
                    <a:pt x="389" y="64"/>
                    <a:pt x="389" y="142"/>
                  </a:cubicBezTo>
                  <a:cubicBezTo>
                    <a:pt x="459" y="142"/>
                    <a:pt x="459" y="142"/>
                    <a:pt x="459" y="142"/>
                  </a:cubicBezTo>
                  <a:cubicBezTo>
                    <a:pt x="481" y="142"/>
                    <a:pt x="488" y="156"/>
                    <a:pt x="488" y="170"/>
                  </a:cubicBezTo>
                  <a:cubicBezTo>
                    <a:pt x="488" y="524"/>
                    <a:pt x="488" y="524"/>
                    <a:pt x="488" y="524"/>
                  </a:cubicBezTo>
                  <a:cubicBezTo>
                    <a:pt x="0" y="524"/>
                    <a:pt x="0" y="524"/>
                    <a:pt x="0" y="524"/>
                  </a:cubicBezTo>
                  <a:lnTo>
                    <a:pt x="0" y="170"/>
                  </a:lnTo>
                  <a:close/>
                  <a:moveTo>
                    <a:pt x="332" y="142"/>
                  </a:moveTo>
                  <a:lnTo>
                    <a:pt x="332" y="142"/>
                  </a:lnTo>
                  <a:cubicBezTo>
                    <a:pt x="332" y="99"/>
                    <a:pt x="290" y="57"/>
                    <a:pt x="248" y="57"/>
                  </a:cubicBezTo>
                  <a:cubicBezTo>
                    <a:pt x="198" y="57"/>
                    <a:pt x="163" y="99"/>
                    <a:pt x="163" y="142"/>
                  </a:cubicBezTo>
                  <a:lnTo>
                    <a:pt x="332" y="1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9259511" y="4784293"/>
              <a:ext cx="798275" cy="318771"/>
            </a:xfrm>
            <a:custGeom>
              <a:rect b="b" l="l" r="r" t="t"/>
              <a:pathLst>
                <a:path extrusionOk="0" h="1004" w="2517">
                  <a:moveTo>
                    <a:pt x="1613" y="673"/>
                  </a:moveTo>
                  <a:lnTo>
                    <a:pt x="1613" y="673"/>
                  </a:lnTo>
                  <a:cubicBezTo>
                    <a:pt x="1549" y="1003"/>
                    <a:pt x="1549" y="1003"/>
                    <a:pt x="1549" y="1003"/>
                  </a:cubicBezTo>
                  <a:cubicBezTo>
                    <a:pt x="2516" y="681"/>
                    <a:pt x="2516" y="681"/>
                    <a:pt x="2516" y="681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685" y="337"/>
                    <a:pt x="1685" y="337"/>
                    <a:pt x="1685" y="337"/>
                  </a:cubicBezTo>
                  <a:cubicBezTo>
                    <a:pt x="1119" y="286"/>
                    <a:pt x="538" y="351"/>
                    <a:pt x="0" y="516"/>
                  </a:cubicBezTo>
                  <a:cubicBezTo>
                    <a:pt x="108" y="845"/>
                    <a:pt x="108" y="845"/>
                    <a:pt x="108" y="845"/>
                  </a:cubicBezTo>
                  <a:cubicBezTo>
                    <a:pt x="588" y="695"/>
                    <a:pt x="1104" y="637"/>
                    <a:pt x="1613" y="67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449105" y="4669156"/>
              <a:ext cx="721659" cy="632274"/>
            </a:xfrm>
            <a:custGeom>
              <a:rect b="b" l="l" r="r" t="t"/>
              <a:pathLst>
                <a:path extrusionOk="0" h="531" w="602">
                  <a:moveTo>
                    <a:pt x="573" y="530"/>
                  </a:moveTo>
                  <a:lnTo>
                    <a:pt x="573" y="530"/>
                  </a:lnTo>
                  <a:cubicBezTo>
                    <a:pt x="29" y="530"/>
                    <a:pt x="29" y="530"/>
                    <a:pt x="29" y="530"/>
                  </a:cubicBezTo>
                  <a:cubicBezTo>
                    <a:pt x="15" y="530"/>
                    <a:pt x="0" y="516"/>
                    <a:pt x="0" y="50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5" y="0"/>
                    <a:pt x="29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94" y="0"/>
                    <a:pt x="601" y="14"/>
                    <a:pt x="601" y="28"/>
                  </a:cubicBezTo>
                  <a:cubicBezTo>
                    <a:pt x="601" y="502"/>
                    <a:pt x="601" y="502"/>
                    <a:pt x="601" y="502"/>
                  </a:cubicBezTo>
                  <a:cubicBezTo>
                    <a:pt x="601" y="516"/>
                    <a:pt x="594" y="530"/>
                    <a:pt x="573" y="530"/>
                  </a:cubicBezTo>
                  <a:close/>
                  <a:moveTo>
                    <a:pt x="460" y="502"/>
                  </a:moveTo>
                  <a:lnTo>
                    <a:pt x="460" y="502"/>
                  </a:lnTo>
                  <a:cubicBezTo>
                    <a:pt x="573" y="502"/>
                    <a:pt x="573" y="502"/>
                    <a:pt x="573" y="502"/>
                  </a:cubicBezTo>
                  <a:cubicBezTo>
                    <a:pt x="573" y="255"/>
                    <a:pt x="573" y="255"/>
                    <a:pt x="573" y="255"/>
                  </a:cubicBezTo>
                  <a:cubicBezTo>
                    <a:pt x="566" y="255"/>
                    <a:pt x="566" y="255"/>
                    <a:pt x="566" y="255"/>
                  </a:cubicBezTo>
                  <a:lnTo>
                    <a:pt x="566" y="255"/>
                  </a:lnTo>
                  <a:cubicBezTo>
                    <a:pt x="460" y="255"/>
                    <a:pt x="460" y="255"/>
                    <a:pt x="460" y="255"/>
                  </a:cubicBezTo>
                  <a:lnTo>
                    <a:pt x="460" y="502"/>
                  </a:lnTo>
                  <a:close/>
                  <a:moveTo>
                    <a:pt x="170" y="502"/>
                  </a:moveTo>
                  <a:lnTo>
                    <a:pt x="170" y="502"/>
                  </a:lnTo>
                  <a:cubicBezTo>
                    <a:pt x="431" y="502"/>
                    <a:pt x="431" y="502"/>
                    <a:pt x="431" y="502"/>
                  </a:cubicBezTo>
                  <a:cubicBezTo>
                    <a:pt x="431" y="255"/>
                    <a:pt x="431" y="255"/>
                    <a:pt x="431" y="255"/>
                  </a:cubicBezTo>
                  <a:cubicBezTo>
                    <a:pt x="170" y="255"/>
                    <a:pt x="170" y="255"/>
                    <a:pt x="170" y="255"/>
                  </a:cubicBezTo>
                  <a:lnTo>
                    <a:pt x="170" y="502"/>
                  </a:lnTo>
                  <a:close/>
                  <a:moveTo>
                    <a:pt x="29" y="502"/>
                  </a:moveTo>
                  <a:lnTo>
                    <a:pt x="29" y="502"/>
                  </a:lnTo>
                  <a:cubicBezTo>
                    <a:pt x="142" y="502"/>
                    <a:pt x="142" y="502"/>
                    <a:pt x="142" y="502"/>
                  </a:cubicBezTo>
                  <a:cubicBezTo>
                    <a:pt x="142" y="255"/>
                    <a:pt x="142" y="255"/>
                    <a:pt x="142" y="255"/>
                  </a:cubicBezTo>
                  <a:cubicBezTo>
                    <a:pt x="29" y="255"/>
                    <a:pt x="29" y="255"/>
                    <a:pt x="29" y="255"/>
                  </a:cubicBezTo>
                  <a:lnTo>
                    <a:pt x="29" y="502"/>
                  </a:lnTo>
                  <a:close/>
                  <a:moveTo>
                    <a:pt x="57" y="28"/>
                  </a:moveTo>
                  <a:lnTo>
                    <a:pt x="57" y="28"/>
                  </a:lnTo>
                  <a:cubicBezTo>
                    <a:pt x="43" y="28"/>
                    <a:pt x="29" y="43"/>
                    <a:pt x="29" y="57"/>
                  </a:cubicBezTo>
                  <a:cubicBezTo>
                    <a:pt x="29" y="78"/>
                    <a:pt x="43" y="85"/>
                    <a:pt x="57" y="85"/>
                  </a:cubicBezTo>
                  <a:cubicBezTo>
                    <a:pt x="71" y="85"/>
                    <a:pt x="85" y="78"/>
                    <a:pt x="85" y="57"/>
                  </a:cubicBezTo>
                  <a:cubicBezTo>
                    <a:pt x="85" y="43"/>
                    <a:pt x="71" y="28"/>
                    <a:pt x="57" y="28"/>
                  </a:cubicBezTo>
                  <a:close/>
                  <a:moveTo>
                    <a:pt x="142" y="28"/>
                  </a:moveTo>
                  <a:lnTo>
                    <a:pt x="142" y="28"/>
                  </a:lnTo>
                  <a:cubicBezTo>
                    <a:pt x="128" y="28"/>
                    <a:pt x="113" y="43"/>
                    <a:pt x="113" y="57"/>
                  </a:cubicBezTo>
                  <a:cubicBezTo>
                    <a:pt x="113" y="78"/>
                    <a:pt x="128" y="85"/>
                    <a:pt x="142" y="85"/>
                  </a:cubicBezTo>
                  <a:cubicBezTo>
                    <a:pt x="156" y="85"/>
                    <a:pt x="170" y="78"/>
                    <a:pt x="170" y="57"/>
                  </a:cubicBezTo>
                  <a:cubicBezTo>
                    <a:pt x="170" y="43"/>
                    <a:pt x="156" y="28"/>
                    <a:pt x="142" y="28"/>
                  </a:cubicBezTo>
                  <a:close/>
                  <a:moveTo>
                    <a:pt x="226" y="28"/>
                  </a:moveTo>
                  <a:lnTo>
                    <a:pt x="226" y="28"/>
                  </a:lnTo>
                  <a:cubicBezTo>
                    <a:pt x="212" y="28"/>
                    <a:pt x="198" y="43"/>
                    <a:pt x="198" y="57"/>
                  </a:cubicBezTo>
                  <a:cubicBezTo>
                    <a:pt x="198" y="78"/>
                    <a:pt x="212" y="85"/>
                    <a:pt x="226" y="85"/>
                  </a:cubicBezTo>
                  <a:cubicBezTo>
                    <a:pt x="241" y="85"/>
                    <a:pt x="255" y="78"/>
                    <a:pt x="255" y="57"/>
                  </a:cubicBezTo>
                  <a:cubicBezTo>
                    <a:pt x="255" y="43"/>
                    <a:pt x="241" y="28"/>
                    <a:pt x="226" y="28"/>
                  </a:cubicBezTo>
                  <a:close/>
                  <a:moveTo>
                    <a:pt x="544" y="113"/>
                  </a:moveTo>
                  <a:lnTo>
                    <a:pt x="544" y="113"/>
                  </a:lnTo>
                  <a:cubicBezTo>
                    <a:pt x="57" y="113"/>
                    <a:pt x="57" y="113"/>
                    <a:pt x="57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29" y="226"/>
                    <a:pt x="29" y="226"/>
                    <a:pt x="29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70" y="226"/>
                    <a:pt x="170" y="226"/>
                    <a:pt x="170" y="226"/>
                  </a:cubicBezTo>
                  <a:cubicBezTo>
                    <a:pt x="431" y="226"/>
                    <a:pt x="431" y="226"/>
                    <a:pt x="431" y="226"/>
                  </a:cubicBezTo>
                  <a:cubicBezTo>
                    <a:pt x="460" y="226"/>
                    <a:pt x="460" y="226"/>
                    <a:pt x="460" y="226"/>
                  </a:cubicBezTo>
                  <a:cubicBezTo>
                    <a:pt x="566" y="226"/>
                    <a:pt x="566" y="226"/>
                    <a:pt x="566" y="226"/>
                  </a:cubicBezTo>
                  <a:lnTo>
                    <a:pt x="566" y="226"/>
                  </a:lnTo>
                  <a:cubicBezTo>
                    <a:pt x="573" y="226"/>
                    <a:pt x="573" y="226"/>
                    <a:pt x="573" y="226"/>
                  </a:cubicBezTo>
                  <a:cubicBezTo>
                    <a:pt x="573" y="113"/>
                    <a:pt x="573" y="113"/>
                    <a:pt x="573" y="113"/>
                  </a:cubicBezTo>
                  <a:lnTo>
                    <a:pt x="544" y="1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7"/>
          <p:cNvSpPr txBox="1"/>
          <p:nvPr/>
        </p:nvSpPr>
        <p:spPr>
          <a:xfrm>
            <a:off x="613150" y="4384126"/>
            <a:ext cx="37020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0" lang="pt-BR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Durante o processo de decisão de compra normal, as pessoas interagem com 10 peças de conteúdo, em média, antes de entrarem em contato com um vendedor</a:t>
            </a:r>
            <a:endParaRPr sz="1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7934156" y="4384129"/>
            <a:ext cx="35769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rPr i="0" lang="pt-BR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Cliques provenientes de conteúdo compartilhado têm </a:t>
            </a:r>
            <a:r>
              <a:rPr i="0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5x mais chances </a:t>
            </a:r>
            <a:r>
              <a:rPr i="0" lang="pt-BR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se transformarem em compras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None/>
            </a:pPr>
            <a:r>
              <a:rPr i="0" lang="pt-BR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(Content+, 2013)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935675" y="1794250"/>
            <a:ext cx="10243200" cy="381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sx="93000" rotWithShape="0" algn="tr" dir="8100000" dist="88900" sy="93000">
              <a:srgbClr val="000000">
                <a:alpha val="15686"/>
              </a:srgbClr>
            </a:outerShdw>
          </a:effectLst>
        </p:spPr>
        <p:txBody>
          <a:bodyPr anchorCtr="0" anchor="ctr" bIns="32125" lIns="274300" spcFirstLastPara="1" rIns="0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B5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1901625" y="749875"/>
            <a:ext cx="8658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pt-BR">
                <a:latin typeface="Open Sans Light"/>
                <a:ea typeface="Open Sans Light"/>
                <a:cs typeface="Open Sans Light"/>
                <a:sym typeface="Open Sans Light"/>
              </a:rPr>
              <a:t>Como utilizar este modelo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252972" y="1479704"/>
            <a:ext cx="5686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i="1" lang="pt-BR" sz="1700">
                <a:latin typeface="Open Sans Light"/>
                <a:ea typeface="Open Sans Light"/>
                <a:cs typeface="Open Sans Light"/>
                <a:sym typeface="Open Sans Light"/>
              </a:rPr>
              <a:t>(Excluir este slide após a criação da apresentação)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-332611" y="560292"/>
            <a:ext cx="1981201" cy="860612"/>
          </a:xfrm>
          <a:prstGeom prst="homePlate">
            <a:avLst>
              <a:gd fmla="val 34375" name="adj"/>
            </a:avLst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507671" y="1268869"/>
            <a:ext cx="286006" cy="409828"/>
            <a:chOff x="3741341" y="1604128"/>
            <a:chExt cx="341313" cy="488950"/>
          </a:xfrm>
        </p:grpSpPr>
        <p:sp>
          <p:nvSpPr>
            <p:cNvPr id="163" name="Google Shape;163;p18"/>
            <p:cNvSpPr/>
            <p:nvPr/>
          </p:nvSpPr>
          <p:spPr>
            <a:xfrm>
              <a:off x="3741341" y="1604128"/>
              <a:ext cx="341313" cy="488950"/>
            </a:xfrm>
            <a:custGeom>
              <a:rect b="b" l="l" r="r" t="t"/>
              <a:pathLst>
                <a:path extrusionOk="0" h="128" w="8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3819128" y="1680328"/>
              <a:ext cx="101600" cy="100013"/>
            </a:xfrm>
            <a:custGeom>
              <a:rect b="b" l="l" r="r" t="t"/>
              <a:pathLst>
                <a:path extrusionOk="0" h="26" w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8"/>
          <p:cNvSpPr txBox="1"/>
          <p:nvPr/>
        </p:nvSpPr>
        <p:spPr>
          <a:xfrm>
            <a:off x="1143080" y="2259106"/>
            <a:ext cx="9722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B5F"/>
              </a:buClr>
              <a:buSzPts val="1600"/>
              <a:buFont typeface="Arial"/>
              <a:buNone/>
            </a:pPr>
            <a:r>
              <a:rPr i="0" lang="pt-BR" sz="16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SEÇÃO DOIS: </a:t>
            </a:r>
            <a:r>
              <a:rPr i="0" lang="pt-BR" sz="16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Modelo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200"/>
              <a:buFont typeface="Arial"/>
              <a:buNone/>
            </a:pPr>
            <a:r>
              <a:rPr i="0" lang="pt-BR" sz="12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 texto principal da apresentação é a seção do modelo.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200"/>
              <a:buFont typeface="Arial"/>
              <a:buChar char="•"/>
            </a:pPr>
            <a:r>
              <a:rPr i="0" lang="pt-BR" sz="12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Recomendamos que você preencha o primeiro slide, o </a:t>
            </a:r>
            <a:r>
              <a:rPr i="0" lang="pt-BR" sz="12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Resumo executivo</a:t>
            </a:r>
            <a:r>
              <a:rPr i="0" lang="pt-BR" sz="12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por último. O resumo executivo contém apenas alguns itens e deve ser redigido de modo conciso, para que seus líderes se lembrem de seus pontos principais com este único slide.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200"/>
              <a:buFont typeface="Arial"/>
              <a:buChar char="•"/>
            </a:pPr>
            <a:r>
              <a:rPr i="0" lang="pt-BR" sz="12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Objetivos </a:t>
            </a:r>
            <a:r>
              <a:rPr i="0" lang="pt-BR" sz="12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são os resultados que você </a:t>
            </a:r>
            <a:r>
              <a:rPr lang="pt-BR" sz="12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deseja</a:t>
            </a:r>
            <a:r>
              <a:rPr i="0" lang="pt-BR" sz="12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alcançar. Eles podem incluir desde a mudança de percepção até a geração de leads. Eles devem ser sempre mensuráveis.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200"/>
              <a:buFont typeface="Arial"/>
              <a:buChar char="•"/>
            </a:pPr>
            <a:r>
              <a:rPr i="0" lang="pt-BR" sz="12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Pilares ou temas de conteúdo</a:t>
            </a:r>
            <a:r>
              <a:rPr i="0" lang="pt-BR" sz="12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são os tópicos que você abordará com o conteúdo. Eles devem se alinhar com seus objetivos e com a declaração de missão da marca.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200"/>
              <a:buFont typeface="Arial"/>
              <a:buChar char="•"/>
            </a:pPr>
            <a:r>
              <a:rPr i="0" lang="pt-BR" sz="12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O cronograma do conteúdo </a:t>
            </a:r>
            <a:r>
              <a:rPr i="0" lang="pt-BR" sz="12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 uma versão abreviada do seu calendário de conteúdo. Ele é escrito para executivos. Portanto, relacione apenas as principais campanhas, e não itens detalhados ou publicações individuais de blogs.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200"/>
              <a:buFont typeface="Arial"/>
              <a:buChar char="•"/>
            </a:pPr>
            <a:r>
              <a:rPr i="0" lang="pt-BR" sz="12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Métricas de sucesso </a:t>
            </a:r>
            <a:r>
              <a:rPr i="0" lang="pt-BR" sz="12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relacionam como você avaliará se os objetivos foram alcançados.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B5F"/>
              </a:buClr>
              <a:buSzPts val="1200"/>
              <a:buFont typeface="Arial"/>
              <a:buChar char="•"/>
            </a:pPr>
            <a:r>
              <a:rPr i="0" lang="pt-BR" sz="1200">
                <a:solidFill>
                  <a:srgbClr val="585B5F"/>
                </a:solidFill>
                <a:latin typeface="Open Sans"/>
                <a:ea typeface="Open Sans"/>
                <a:cs typeface="Open Sans"/>
                <a:sym typeface="Open Sans"/>
              </a:rPr>
              <a:t>Recursos necessários. </a:t>
            </a:r>
            <a:r>
              <a:rPr i="0" lang="pt-BR" sz="1200">
                <a:solidFill>
                  <a:srgbClr val="585B5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os seus objetivos forem ambiciosos, talvez seja preciso solicitar recursos para alcançá-los. Eles podem ser mais funcionários, orçamento adicional, investimento em tecnologia escalonável ou outros serviços que a sua empresa pode oferecer em apoio à equipe de marketing.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i="0" sz="1200">
              <a:solidFill>
                <a:srgbClr val="585B5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pt-BR">
                <a:latin typeface="Open Sans Light"/>
                <a:ea typeface="Open Sans Light"/>
                <a:cs typeface="Open Sans Light"/>
                <a:sym typeface="Open Sans Light"/>
              </a:rPr>
              <a:t>Resumo executivo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013652" y="2717581"/>
            <a:ext cx="9779854" cy="98789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sx="93000" rotWithShape="0" algn="tr" dir="8100000" dist="88900" sy="93000">
              <a:srgbClr val="000000">
                <a:alpha val="15686"/>
              </a:srgbClr>
            </a:outerShdw>
          </a:effectLst>
        </p:spPr>
        <p:txBody>
          <a:bodyPr anchorCtr="0" anchor="ctr" bIns="32125" lIns="274300" spcFirstLastPara="1" rIns="0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85B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1.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013652" y="3808921"/>
            <a:ext cx="9779854" cy="98789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sx="93000" rotWithShape="0" algn="tr" dir="8100000" dist="88900" sy="93000">
              <a:srgbClr val="000000">
                <a:alpha val="15686"/>
              </a:srgbClr>
            </a:outerShdw>
          </a:effectLst>
        </p:spPr>
        <p:txBody>
          <a:bodyPr anchorCtr="0" anchor="ctr" bIns="32125" lIns="274300" spcFirstLastPara="1" rIns="0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85B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1013652" y="4900261"/>
            <a:ext cx="9779854" cy="98789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sx="93000" rotWithShape="0" algn="tr" dir="8100000" dist="88900" sy="93000">
              <a:srgbClr val="000000">
                <a:alpha val="15686"/>
              </a:srgbClr>
            </a:outerShdw>
          </a:effectLst>
        </p:spPr>
        <p:txBody>
          <a:bodyPr anchorCtr="0" anchor="ctr" bIns="32125" lIns="274300" spcFirstLastPara="1" rIns="0" wrap="square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85B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4058093" y="1642997"/>
            <a:ext cx="40758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Relacione os três pontos mais importantes que os executivos devem lembrar.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pt-BR">
                <a:latin typeface="Open Sans Light"/>
                <a:ea typeface="Open Sans Light"/>
                <a:cs typeface="Open Sans Light"/>
                <a:sym typeface="Open Sans Light"/>
              </a:rPr>
              <a:t>Objetivos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80" name="Google Shape;180;p20"/>
          <p:cNvGrpSpPr/>
          <p:nvPr/>
        </p:nvGrpSpPr>
        <p:grpSpPr>
          <a:xfrm>
            <a:off x="2687372" y="1591896"/>
            <a:ext cx="6817278" cy="4658179"/>
            <a:chOff x="2808395" y="1573967"/>
            <a:chExt cx="6817278" cy="4658179"/>
          </a:xfrm>
        </p:grpSpPr>
        <p:sp>
          <p:nvSpPr>
            <p:cNvPr id="181" name="Google Shape;181;p20"/>
            <p:cNvSpPr/>
            <p:nvPr/>
          </p:nvSpPr>
          <p:spPr>
            <a:xfrm>
              <a:off x="2808395" y="2853531"/>
              <a:ext cx="3117275" cy="3326880"/>
            </a:xfrm>
            <a:prstGeom prst="roundRect">
              <a:avLst>
                <a:gd fmla="val 6450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1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3518060" y="1583111"/>
              <a:ext cx="1697945" cy="16979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6666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3690179" y="2120225"/>
              <a:ext cx="1353718" cy="6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Objetivos principais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027660" y="3377150"/>
              <a:ext cx="2700010" cy="245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125" lIns="144000" spcFirstLastPara="1" rIns="144000" wrap="square" tIns="32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585B5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Exemplos: Gerar MQLs, melhorar o SEO, ampliar o alcance </a:t>
              </a:r>
              <a:endParaRPr sz="1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508376" y="2853531"/>
              <a:ext cx="3117275" cy="3326880"/>
            </a:xfrm>
            <a:prstGeom prst="roundRect">
              <a:avLst>
                <a:gd fmla="val 6450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1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7208897" y="1573967"/>
              <a:ext cx="1697945" cy="16979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6666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6508373" y="3997746"/>
              <a:ext cx="3117300" cy="22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075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500"/>
                <a:buFont typeface="Arial"/>
                <a:buNone/>
              </a:pPr>
              <a:r>
                <a:rPr lang="pt-BR" sz="1500">
                  <a:solidFill>
                    <a:srgbClr val="585B5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Exemplos: Aumentar o número de assinantes do blog, aumentar seguidores em mídias sociais, elevar o feedback positivo online, aumentar o compartilhamento de conteúdo nas mídias sociais</a:t>
              </a:r>
              <a:endParaRPr sz="1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8" name="Google Shape;188;p20"/>
            <p:cNvSpPr txBox="1"/>
            <p:nvPr/>
          </p:nvSpPr>
          <p:spPr>
            <a:xfrm>
              <a:off x="7400636" y="2172379"/>
              <a:ext cx="1332760" cy="615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Objetivos secundários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pt-BR">
                <a:latin typeface="Open Sans Light"/>
                <a:ea typeface="Open Sans Light"/>
                <a:cs typeface="Open Sans Light"/>
                <a:sym typeface="Open Sans Light"/>
              </a:rPr>
              <a:t>Pilares ou temas de conteúdo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1206804" y="3782215"/>
            <a:ext cx="4760069" cy="1793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13725"/>
              </a:srgbClr>
            </a:outerShdw>
          </a:effectLst>
        </p:spPr>
        <p:txBody>
          <a:bodyPr anchorCtr="0" anchor="ctr" bIns="32125" lIns="64250" spcFirstLastPara="1" rIns="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209787" y="4400324"/>
            <a:ext cx="4754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50" spcFirstLastPara="1" rIns="6425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1464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Xxxxx xxxxx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6197202" y="3776272"/>
            <a:ext cx="4743866" cy="1793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13725"/>
              </a:srgbClr>
            </a:outerShdw>
          </a:effectLst>
        </p:spPr>
        <p:txBody>
          <a:bodyPr anchorCtr="0" anchor="ctr" bIns="32125" lIns="64250" spcFirstLastPara="1" rIns="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6678419" y="4364313"/>
            <a:ext cx="3850244" cy="50807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50" spcFirstLastPara="1" rIns="64250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1464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Quais conversas você está promovendo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1464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Como elas se alinham com a missão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1213540" y="2617695"/>
            <a:ext cx="9727528" cy="1073650"/>
            <a:chOff x="937094" y="2330823"/>
            <a:chExt cx="3685205" cy="1028827"/>
          </a:xfrm>
        </p:grpSpPr>
        <p:sp>
          <p:nvSpPr>
            <p:cNvPr id="199" name="Google Shape;199;p21"/>
            <p:cNvSpPr/>
            <p:nvPr/>
          </p:nvSpPr>
          <p:spPr>
            <a:xfrm>
              <a:off x="937094" y="2330823"/>
              <a:ext cx="1797180" cy="10288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2125" lIns="64250" spcFirstLastPara="1" rIns="91425" wrap="square" tIns="321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Declaração de missão da marca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825119" y="2330823"/>
              <a:ext cx="1797180" cy="10288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2125" lIns="64250" spcFirstLastPara="1" rIns="91425" wrap="square" tIns="321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Principais temas do conteúdo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0">
      <a:dk1>
        <a:srgbClr val="2F3236"/>
      </a:dk1>
      <a:lt1>
        <a:srgbClr val="FFFFFF"/>
      </a:lt1>
      <a:dk2>
        <a:srgbClr val="B6B8BB"/>
      </a:dk2>
      <a:lt2>
        <a:srgbClr val="E7E6E6"/>
      </a:lt2>
      <a:accent1>
        <a:srgbClr val="F9E290"/>
      </a:accent1>
      <a:accent2>
        <a:srgbClr val="F5B169"/>
      </a:accent2>
      <a:accent3>
        <a:srgbClr val="6CCACC"/>
      </a:accent3>
      <a:accent4>
        <a:srgbClr val="68C7EB"/>
      </a:accent4>
      <a:accent5>
        <a:srgbClr val="9FD9DA"/>
      </a:accent5>
      <a:accent6>
        <a:srgbClr val="9BDAF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