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715000" cx="9144000"/>
  <p:notesSz cx="6858000" cy="9144000"/>
  <p:embeddedFontLst>
    <p:embeddedFont>
      <p:font typeface="Merriweather Sans"/>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D1A52F-A692-498D-A842-37C5DE9D28C3}">
  <a:tblStyle styleId="{95D1A52F-A692-498D-A842-37C5DE9D28C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MerriweatherSans-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erriweatherSans-italic.fntdata"/><Relationship Id="rId10" Type="http://schemas.openxmlformats.org/officeDocument/2006/relationships/slide" Target="slides/slide5.xml"/><Relationship Id="rId54" Type="http://schemas.openxmlformats.org/officeDocument/2006/relationships/font" Target="fonts/MerriweatherSans-bold.fntdata"/><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MerriweatherSans-boldItalic.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88900" lvl="0" marL="0" marR="0" rtl="0" algn="r">
              <a:spcBef>
                <a:spcPts val="0"/>
              </a:spcBef>
              <a:spcAft>
                <a:spcPts val="0"/>
              </a:spcAft>
              <a:buSzPts val="1400"/>
              <a:buChar char="●"/>
            </a:pPr>
            <a:r>
              <a:t/>
            </a:r>
            <a:endParaRPr/>
          </a:p>
          <a:p>
            <a:pPr indent="-88900" lvl="1" marL="457200" marR="0" rtl="0" algn="l">
              <a:spcBef>
                <a:spcPts val="0"/>
              </a:spcBef>
              <a:spcAft>
                <a:spcPts val="0"/>
              </a:spcAft>
              <a:buSzPts val="1400"/>
              <a:buChar char="○"/>
            </a:pPr>
            <a:r>
              <a:t/>
            </a:r>
            <a:endParaRPr/>
          </a:p>
          <a:p>
            <a:pPr indent="-88900" lvl="2" marL="914400" marR="0" rtl="0" algn="l">
              <a:spcBef>
                <a:spcPts val="0"/>
              </a:spcBef>
              <a:spcAft>
                <a:spcPts val="0"/>
              </a:spcAft>
              <a:buSzPts val="1400"/>
              <a:buChar char="■"/>
            </a:pPr>
            <a:r>
              <a:t/>
            </a:r>
            <a:endParaRPr/>
          </a:p>
          <a:p>
            <a:pPr indent="-88900" lvl="3" marL="1371600" marR="0" rtl="0" algn="l">
              <a:spcBef>
                <a:spcPts val="0"/>
              </a:spcBef>
              <a:spcAft>
                <a:spcPts val="0"/>
              </a:spcAft>
              <a:buSzPts val="1400"/>
              <a:buChar char="●"/>
            </a:pPr>
            <a:r>
              <a:t/>
            </a:r>
            <a:endParaRPr/>
          </a:p>
          <a:p>
            <a:pPr indent="-88900" lvl="4" marL="1828800" marR="0" rtl="0" algn="l">
              <a:spcBef>
                <a:spcPts val="0"/>
              </a:spcBef>
              <a:spcAft>
                <a:spcPts val="0"/>
              </a:spcAft>
              <a:buSzPts val="1400"/>
              <a:buChar char="○"/>
            </a:pPr>
            <a:r>
              <a:t/>
            </a:r>
            <a:endParaRPr/>
          </a:p>
          <a:p>
            <a:pPr indent="-88900" lvl="5" marL="2286000" marR="0" rtl="0" algn="l">
              <a:spcBef>
                <a:spcPts val="0"/>
              </a:spcBef>
              <a:spcAft>
                <a:spcPts val="0"/>
              </a:spcAft>
              <a:buSzPts val="1400"/>
              <a:buChar char="■"/>
            </a:pPr>
            <a:r>
              <a:t/>
            </a:r>
            <a:endParaRPr/>
          </a:p>
          <a:p>
            <a:pPr indent="-88900" lvl="6" marL="2743200" marR="0" rtl="0" algn="l">
              <a:spcBef>
                <a:spcPts val="0"/>
              </a:spcBef>
              <a:spcAft>
                <a:spcPts val="0"/>
              </a:spcAft>
              <a:buSzPts val="1400"/>
              <a:buChar char="●"/>
            </a:pPr>
            <a:r>
              <a:t/>
            </a:r>
            <a:endParaRPr/>
          </a:p>
          <a:p>
            <a:pPr indent="-88900" lvl="7" marL="3200400" marR="0" rtl="0" algn="l">
              <a:spcBef>
                <a:spcPts val="0"/>
              </a:spcBef>
              <a:spcAft>
                <a:spcPts val="0"/>
              </a:spcAft>
              <a:buSzPts val="1400"/>
              <a:buChar char="○"/>
            </a:pPr>
            <a:r>
              <a:t/>
            </a:r>
            <a:endParaRPr/>
          </a:p>
          <a:p>
            <a:pPr indent="-88900" lvl="8" marL="3657600" marR="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teriais.resultadosdigitais.com.br/guia-completo-seo-quarta-edicao"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qA7RFTEqJKAHftw95TS7yBsZqNFHxiG0Ve26k7FG5UU/cop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dstation.com/marketing/" TargetMode="External"/><Relationship Id="rId3" Type="http://schemas.openxmlformats.org/officeDocument/2006/relationships/hyperlink" Target="https://app.rdstation.com.br/palavras-chav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teriais.resultadosdigitais.com.br/geracao-de-leads-com-adwords" TargetMode="External"/><Relationship Id="rId3" Type="http://schemas.openxmlformats.org/officeDocument/2006/relationships/hyperlink" Target="https://materiais.resultadosdigitais.com.br/planilha-verba-de-midia-paga"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ultadosdigitais.com.br/blog/o-que-e-roi-retorno-sobre-investimento/"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sultadosdigitais.com.br/blog/link-building-efetivo-em-2015/"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rdstation.com.br/signup?trial_origin=relatorio_mensal_de_marketing_digital_inicio"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qA7RFTEqJKAHftw95TS7yBsZqNFHxiG0Ve26k7FG5UU/copy"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sultadosdigitais.com.br/blog/gerenciamento-de-redes-sociai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alytics.twitter.com/"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ultadosdigitais.com.br/blog/metricas-midias-sociai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sultadosdigitais.com.br/materiais-educativos/ebook-relacionamento-com-email-marketing/"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ultadosdigitais.com.br/especiais/email-market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qA7RFTEqJKAHftw95TS7yBsZqNFHxiG0Ve26k7FG5UU/copy"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ultadosdigitais.com.br/especiais/automacao-de-market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ultadosdigitais.com.br/blog/metricas-sociais-vs-negocio/"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teriais.resultadosdigitais.com.br/ebook-growth-hacking"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erramentas.resultadosdigitais.com.br/funil-de-venda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erramentas.resultadosdigitais.com.br/funil-de-venda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ultadosdigitais.com.br/blog/o-que-e-custo-de-aquisicao-de-clientes/" TargetMode="External"/><Relationship Id="rId3" Type="http://schemas.openxmlformats.org/officeDocument/2006/relationships/hyperlink" Target="https://blog.rdstation.com.br/marketing-bi-rd-station/" TargetMode="External"/><Relationship Id="rId4" Type="http://schemas.openxmlformats.org/officeDocument/2006/relationships/hyperlink" Target="https://www.rdstation.com/marketing/" TargetMode="External"/><Relationship Id="rId5" Type="http://schemas.openxmlformats.org/officeDocument/2006/relationships/hyperlink" Target="https://www.rdstation.com/marketing/" TargetMode="External"/><Relationship Id="rId6" Type="http://schemas.openxmlformats.org/officeDocument/2006/relationships/hyperlink" Target="https://app.rdstation.com.br/signup?trial_origin=relatorio_mensal_de_marketing_digital" TargetMode="External"/><Relationship Id="rId7" Type="http://schemas.openxmlformats.org/officeDocument/2006/relationships/hyperlink" Target="https://resultadosdigitais.com.br/blog/gerar-negocios/" TargetMode="External"/><Relationship Id="rId8" Type="http://schemas.openxmlformats.org/officeDocument/2006/relationships/hyperlink" Target="http://resultadosdigitais.com.br/blog/o-que-otimizar-no-marketing-atraves-do-cac/"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rdstation.com.br/marketing-bi-rd-station/" TargetMode="External"/><Relationship Id="rId3" Type="http://schemas.openxmlformats.org/officeDocument/2006/relationships/hyperlink" Target="https://app.rdstation.com.br/signup?trial_origin=relatorio_mensal_de_marketing_digita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67" name="Google Shape;67;p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fa98070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Este canal representa todo seu tráfego vindo de ferramentas de busca, principalmente o Google.</a:t>
            </a:r>
            <a:endParaRPr sz="1200">
              <a:latin typeface="Calibri"/>
              <a:ea typeface="Calibri"/>
              <a:cs typeface="Calibri"/>
              <a:sym typeface="Calibri"/>
            </a:endParaRPr>
          </a:p>
          <a:p>
            <a:pPr indent="0" lvl="0" marL="0" rtl="0" algn="l">
              <a:spcBef>
                <a:spcPts val="1000"/>
              </a:spcBef>
              <a:spcAft>
                <a:spcPts val="1000"/>
              </a:spcAft>
              <a:buNone/>
            </a:pPr>
            <a:r>
              <a:rPr lang="en-US" sz="1200">
                <a:latin typeface="Calibri"/>
                <a:ea typeface="Calibri"/>
                <a:cs typeface="Calibri"/>
                <a:sym typeface="Calibri"/>
              </a:rPr>
              <a:t>Para aprender mais sobre este canal, acesse o </a:t>
            </a:r>
            <a:r>
              <a:rPr lang="en-US" sz="1200" u="sng">
                <a:solidFill>
                  <a:schemeClr val="accent2"/>
                </a:solidFill>
                <a:latin typeface="Calibri"/>
                <a:ea typeface="Calibri"/>
                <a:cs typeface="Calibri"/>
                <a:sym typeface="Calibri"/>
                <a:hlinkClick r:id="rId2"/>
              </a:rPr>
              <a:t>eBook Guia completo do SEO</a:t>
            </a:r>
            <a:r>
              <a:rPr lang="en-US" sz="1200">
                <a:latin typeface="Calibri"/>
                <a:ea typeface="Calibri"/>
                <a:cs typeface="Calibri"/>
                <a:sym typeface="Calibri"/>
              </a:rPr>
              <a:t>.</a:t>
            </a:r>
            <a:endParaRPr sz="1200">
              <a:latin typeface="Calibri"/>
              <a:ea typeface="Calibri"/>
              <a:cs typeface="Calibri"/>
              <a:sym typeface="Calibri"/>
            </a:endParaRPr>
          </a:p>
        </p:txBody>
      </p:sp>
      <p:sp>
        <p:nvSpPr>
          <p:cNvPr id="187" name="Google Shape;187;gffa980703_0_10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Exiba nesse gráfico a evolução da quantidade de visitantes e Leads a partir do canal orgânico.</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Para editar este gráfico, crie uma cópia </a:t>
            </a:r>
            <a:r>
              <a:rPr lang="en-US" sz="1200" u="sng">
                <a:solidFill>
                  <a:schemeClr val="accent2"/>
                </a:solidFill>
                <a:latin typeface="Calibri"/>
                <a:ea typeface="Calibri"/>
                <a:cs typeface="Calibri"/>
                <a:sym typeface="Calibri"/>
                <a:hlinkClick r:id="rId2"/>
              </a:rPr>
              <a:t>desta planilha</a:t>
            </a:r>
            <a:r>
              <a:rPr lang="en-US" sz="1200">
                <a:latin typeface="Calibri"/>
                <a:ea typeface="Calibri"/>
                <a:cs typeface="Calibri"/>
                <a:sym typeface="Calibri"/>
              </a:rPr>
              <a:t>.</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Algumas perguntas a serem respondidas:</a:t>
            </a:r>
            <a:endParaRPr sz="1200">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Char char="●"/>
            </a:pPr>
            <a:r>
              <a:rPr lang="en-US" sz="1200">
                <a:latin typeface="Calibri"/>
                <a:ea typeface="Calibri"/>
                <a:cs typeface="Calibri"/>
                <a:sym typeface="Calibri"/>
              </a:rPr>
              <a:t>Qual a tendência geral desde o primeiro mês do gráfico? Tem crescido o número de visitantes e Leads? Ou é estável?</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US" sz="1200">
                <a:latin typeface="Calibri"/>
                <a:ea typeface="Calibri"/>
                <a:cs typeface="Calibri"/>
                <a:sym typeface="Calibri"/>
              </a:rPr>
              <a:t>Diversos podem ser os motivos para a queda (ou o não aumento) dos resultados. Pense sobre quais esforços de SEO sua empresa está fazendo e como pode melhorá-los.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A curva de Leads está acompanhando a de visitantes ou há muita variação ao longo dos meses?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Qual a tendência dos meus resultados para os próximos meses?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A meta dos próximos meses faz sentido de acordo com nossa tendência de crescimento?</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Possui pontos muito discrepantes? O que pode ter gerado esses resultados fora do normal (sejam positivos ou negativos)?</a:t>
            </a:r>
            <a:endParaRPr sz="1200">
              <a:latin typeface="Calibri"/>
              <a:ea typeface="Calibri"/>
              <a:cs typeface="Calibri"/>
              <a:sym typeface="Calibri"/>
            </a:endParaRPr>
          </a:p>
          <a:p>
            <a:pPr indent="0" lvl="0" marL="0" rtl="0" algn="l">
              <a:spcBef>
                <a:spcPts val="1000"/>
              </a:spcBef>
              <a:spcAft>
                <a:spcPts val="1000"/>
              </a:spcAft>
              <a:buNone/>
            </a:pPr>
            <a:r>
              <a:t/>
            </a:r>
            <a:endParaRPr sz="1200">
              <a:latin typeface="Calibri"/>
              <a:ea typeface="Calibri"/>
              <a:cs typeface="Calibri"/>
              <a:sym typeface="Calibri"/>
            </a:endParaRPr>
          </a:p>
        </p:txBody>
      </p:sp>
      <p:sp>
        <p:nvSpPr>
          <p:cNvPr id="193" name="Google Shape;193;p3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fa98070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Coloque aqui um resumo do que foi observado a respeito das palavras-chave mais importantes para a empresa.</a:t>
            </a:r>
            <a:endParaRPr sz="1200">
              <a:latin typeface="Calibri"/>
              <a:ea typeface="Calibri"/>
              <a:cs typeface="Calibri"/>
              <a:sym typeface="Calibri"/>
            </a:endParaRPr>
          </a:p>
        </p:txBody>
      </p:sp>
      <p:sp>
        <p:nvSpPr>
          <p:cNvPr id="200" name="Google Shape;200;gffa980703_0_16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fa980703_0_15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ffa980703_0_159:notes"/>
          <p:cNvSpPr txBox="1"/>
          <p:nvPr>
            <p:ph idx="1" type="body"/>
          </p:nvPr>
        </p:nvSpPr>
        <p:spPr>
          <a:xfrm>
            <a:off x="7620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Monitorar os termos mais relevantes para sua empresa é importante para saber se seu conteúdo irá atrair pessoas que procuram por esses termos.</a:t>
            </a:r>
            <a:endParaRPr sz="1200">
              <a:solidFill>
                <a:schemeClr val="dk1"/>
              </a:solidFill>
              <a:latin typeface="Calibri"/>
              <a:ea typeface="Calibri"/>
              <a:cs typeface="Calibri"/>
              <a:sym typeface="Calibri"/>
            </a:endParaRPr>
          </a:p>
          <a:p>
            <a:pPr indent="0" lvl="0" marL="0" marR="0" rtl="0" algn="l">
              <a:spcBef>
                <a:spcPts val="1000"/>
              </a:spcBef>
              <a:spcAft>
                <a:spcPts val="0"/>
              </a:spcAft>
              <a:buNone/>
            </a:pPr>
            <a:r>
              <a:rPr lang="en-US" sz="1200">
                <a:solidFill>
                  <a:schemeClr val="dk1"/>
                </a:solidFill>
                <a:latin typeface="Calibri"/>
                <a:ea typeface="Calibri"/>
                <a:cs typeface="Calibri"/>
                <a:sym typeface="Calibri"/>
              </a:rPr>
              <a:t>Algumas perguntas a serem respondidas nesta análise:</a:t>
            </a:r>
            <a:endParaRPr sz="1200">
              <a:solidFill>
                <a:schemeClr val="dk1"/>
              </a:solidFill>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Char char="●"/>
            </a:pPr>
            <a:r>
              <a:rPr lang="en-US" sz="1200">
                <a:latin typeface="Calibri"/>
                <a:ea typeface="Calibri"/>
                <a:cs typeface="Calibri"/>
                <a:sym typeface="Calibri"/>
              </a:rPr>
              <a:t>Alguma keyword importante deixou de aparecer entre as primeiras? O que pode explicar isso? </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Há alguma keyword nova e promissora que sua empresa não acompanhava até então?</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Quais as palavras que mais ganharam </a:t>
            </a:r>
            <a:r>
              <a:rPr lang="en-US" sz="1200">
                <a:latin typeface="Calibri"/>
                <a:ea typeface="Calibri"/>
                <a:cs typeface="Calibri"/>
                <a:sym typeface="Calibri"/>
              </a:rPr>
              <a:t>posições</a:t>
            </a:r>
            <a:r>
              <a:rPr lang="en-US" sz="1200">
                <a:latin typeface="Calibri"/>
                <a:ea typeface="Calibri"/>
                <a:cs typeface="Calibri"/>
                <a:sym typeface="Calibri"/>
              </a:rPr>
              <a:t> no Google?</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Essas palavras já estão nas primeiras posições no Google?</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Se não, qual é a dificuldade e o potencial ganho para colocar cada uma nas primeiras posições?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Quais termos indicados como promissores podem virar prioridade na produção de conteúdo?</a:t>
            </a:r>
            <a:endParaRPr sz="1200">
              <a:latin typeface="Calibri"/>
              <a:ea typeface="Calibri"/>
              <a:cs typeface="Calibri"/>
              <a:sym typeface="Calibri"/>
            </a:endParaRPr>
          </a:p>
          <a:p>
            <a:pPr indent="0" lvl="0" marL="0" marR="0" rtl="0" algn="l">
              <a:spcBef>
                <a:spcPts val="1000"/>
              </a:spcBef>
              <a:spcAft>
                <a:spcPts val="1000"/>
              </a:spcAft>
              <a:buNone/>
            </a:pPr>
            <a:r>
              <a:rPr lang="en-US" sz="1200">
                <a:solidFill>
                  <a:schemeClr val="dk1"/>
                </a:solidFill>
                <a:latin typeface="Calibri"/>
                <a:ea typeface="Calibri"/>
                <a:cs typeface="Calibri"/>
                <a:sym typeface="Calibri"/>
              </a:rPr>
              <a:t>O </a:t>
            </a:r>
            <a:r>
              <a:rPr lang="en-US" sz="1200" u="sng">
                <a:solidFill>
                  <a:schemeClr val="accent2"/>
                </a:solidFill>
                <a:latin typeface="Calibri"/>
                <a:ea typeface="Calibri"/>
                <a:cs typeface="Calibri"/>
                <a:sym typeface="Calibri"/>
                <a:hlinkClick r:id="rId2"/>
              </a:rPr>
              <a:t>RD Station Marketing</a:t>
            </a:r>
            <a:r>
              <a:rPr lang="en-US" sz="1200">
                <a:solidFill>
                  <a:schemeClr val="dk1"/>
                </a:solidFill>
                <a:latin typeface="Calibri"/>
                <a:ea typeface="Calibri"/>
                <a:cs typeface="Calibri"/>
                <a:sym typeface="Calibri"/>
              </a:rPr>
              <a:t> possui um painel de monitoramento de palavras-chave que traz essas informações e ajuda sua empresa a otimizar as páginas para cada palavra. Se você utilizar o </a:t>
            </a:r>
            <a:r>
              <a:rPr lang="en-US" sz="1200">
                <a:solidFill>
                  <a:schemeClr val="dk1"/>
                </a:solidFill>
                <a:latin typeface="Calibri"/>
                <a:ea typeface="Calibri"/>
                <a:cs typeface="Calibri"/>
                <a:sym typeface="Calibri"/>
              </a:rPr>
              <a:t>RD Station Marketing Marketing</a:t>
            </a:r>
            <a:r>
              <a:rPr lang="en-US" sz="1200">
                <a:solidFill>
                  <a:schemeClr val="dk1"/>
                </a:solidFill>
                <a:latin typeface="Calibri"/>
                <a:ea typeface="Calibri"/>
                <a:cs typeface="Calibri"/>
                <a:sym typeface="Calibri"/>
              </a:rPr>
              <a:t>, pode acessar o painel </a:t>
            </a:r>
            <a:r>
              <a:rPr lang="en-US" sz="1200" u="sng">
                <a:solidFill>
                  <a:schemeClr val="accent2"/>
                </a:solidFill>
                <a:latin typeface="Calibri"/>
                <a:ea typeface="Calibri"/>
                <a:cs typeface="Calibri"/>
                <a:sym typeface="Calibri"/>
                <a:hlinkClick r:id="rId3"/>
              </a:rPr>
              <a:t>neste link</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208" name="Google Shape;208;gffa980703_0_1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fa98070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Este canal representa todo seu tráfego vindo de canais pagos, como o Google AdWords e o Facebook Ads.</a:t>
            </a:r>
            <a:endParaRPr sz="1200">
              <a:latin typeface="Calibri"/>
              <a:ea typeface="Calibri"/>
              <a:cs typeface="Calibri"/>
              <a:sym typeface="Calibri"/>
            </a:endParaRPr>
          </a:p>
          <a:p>
            <a:pPr indent="0" lvl="0" marL="0" rtl="0" algn="l">
              <a:spcBef>
                <a:spcPts val="1000"/>
              </a:spcBef>
              <a:spcAft>
                <a:spcPts val="1000"/>
              </a:spcAft>
              <a:buNone/>
            </a:pPr>
            <a:r>
              <a:rPr lang="en-US" sz="1200">
                <a:latin typeface="Calibri"/>
                <a:ea typeface="Calibri"/>
                <a:cs typeface="Calibri"/>
                <a:sym typeface="Calibri"/>
              </a:rPr>
              <a:t>Para aprender mais sobre estes canais, acesse o </a:t>
            </a:r>
            <a:r>
              <a:rPr lang="en-US" sz="1200" u="sng">
                <a:solidFill>
                  <a:schemeClr val="accent2"/>
                </a:solidFill>
                <a:latin typeface="Calibri"/>
                <a:ea typeface="Calibri"/>
                <a:cs typeface="Calibri"/>
                <a:sym typeface="Calibri"/>
                <a:hlinkClick r:id="rId2"/>
              </a:rPr>
              <a:t>Kit Geração de Leads com o Google Ads</a:t>
            </a:r>
            <a:r>
              <a:rPr lang="en-US" sz="1200">
                <a:latin typeface="Calibri"/>
                <a:ea typeface="Calibri"/>
                <a:cs typeface="Calibri"/>
                <a:sym typeface="Calibri"/>
              </a:rPr>
              <a:t> e a planilha </a:t>
            </a:r>
            <a:r>
              <a:rPr lang="en-US" sz="1200" u="sng">
                <a:solidFill>
                  <a:schemeClr val="accent2"/>
                </a:solidFill>
                <a:latin typeface="Calibri"/>
                <a:ea typeface="Calibri"/>
                <a:cs typeface="Calibri"/>
                <a:sym typeface="Calibri"/>
                <a:hlinkClick r:id="rId3"/>
              </a:rPr>
              <a:t>Controle de Verba em Mídia Paga</a:t>
            </a:r>
            <a:r>
              <a:rPr lang="en-US" sz="1200">
                <a:latin typeface="Calibri"/>
                <a:ea typeface="Calibri"/>
                <a:cs typeface="Calibri"/>
                <a:sym typeface="Calibri"/>
              </a:rPr>
              <a:t>.</a:t>
            </a:r>
            <a:endParaRPr sz="1200">
              <a:latin typeface="Calibri"/>
              <a:ea typeface="Calibri"/>
              <a:cs typeface="Calibri"/>
              <a:sym typeface="Calibri"/>
            </a:endParaRPr>
          </a:p>
        </p:txBody>
      </p:sp>
      <p:sp>
        <p:nvSpPr>
          <p:cNvPr id="215" name="Google Shape;215;gffa980703_0_11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fa980703_0_13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ffa980703_0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Considere aqui as campanhas que foram veiculadas durante o mês, sejam elas novas ou que já estavam no ar há mais tempo.</a:t>
            </a:r>
            <a:endParaRPr sz="1200">
              <a:solidFill>
                <a:schemeClr val="dk1"/>
              </a:solidFill>
              <a:latin typeface="Calibri"/>
              <a:ea typeface="Calibri"/>
              <a:cs typeface="Calibri"/>
              <a:sym typeface="Calibri"/>
            </a:endParaRPr>
          </a:p>
          <a:p>
            <a:pPr indent="0" lvl="0" marL="0" marR="0" rtl="0" algn="l">
              <a:spcBef>
                <a:spcPts val="1000"/>
              </a:spcBef>
              <a:spcAft>
                <a:spcPts val="0"/>
              </a:spcAft>
              <a:buNone/>
            </a:pPr>
            <a:r>
              <a:rPr lang="en-US" sz="1200">
                <a:solidFill>
                  <a:schemeClr val="dk1"/>
                </a:solidFill>
                <a:latin typeface="Calibri"/>
                <a:ea typeface="Calibri"/>
                <a:cs typeface="Calibri"/>
                <a:sym typeface="Calibri"/>
              </a:rPr>
              <a:t>Algumas perguntas para guiar a análise:</a:t>
            </a:r>
            <a:endParaRPr sz="1200">
              <a:solidFill>
                <a:schemeClr val="dk1"/>
              </a:solidFill>
              <a:latin typeface="Calibri"/>
              <a:ea typeface="Calibri"/>
              <a:cs typeface="Calibri"/>
              <a:sym typeface="Calibri"/>
            </a:endParaRPr>
          </a:p>
          <a:p>
            <a:pPr indent="-304800" lvl="0" marL="457200" marR="0" rtl="0" algn="l">
              <a:spcBef>
                <a:spcPts val="100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As campanhas estão lucrativas? Estão trazendo um número de vendas que justifique o investimento?</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O custo por Lead está dentro do aceitável?</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Há alguma campanha antiga que ainda apresenta boa performance?</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É possível destinar mais orçamento para alguma campanha? Alguma deve ser pausada?</a:t>
            </a:r>
            <a:endParaRPr sz="1200">
              <a:solidFill>
                <a:schemeClr val="dk1"/>
              </a:solidFill>
              <a:latin typeface="Calibri"/>
              <a:ea typeface="Calibri"/>
              <a:cs typeface="Calibri"/>
              <a:sym typeface="Calibri"/>
            </a:endParaRPr>
          </a:p>
          <a:p>
            <a:pPr indent="0" lvl="0" marL="0" marR="0" rtl="0" algn="l">
              <a:spcBef>
                <a:spcPts val="1000"/>
              </a:spcBef>
              <a:spcAft>
                <a:spcPts val="0"/>
              </a:spcAft>
              <a:buNone/>
            </a:pPr>
            <a:r>
              <a:rPr lang="en-US" sz="1200">
                <a:solidFill>
                  <a:schemeClr val="dk1"/>
                </a:solidFill>
                <a:latin typeface="Calibri"/>
                <a:ea typeface="Calibri"/>
                <a:cs typeface="Calibri"/>
                <a:sym typeface="Calibri"/>
              </a:rPr>
              <a:t>Observação:</a:t>
            </a:r>
            <a:endParaRPr sz="1200">
              <a:solidFill>
                <a:schemeClr val="dk1"/>
              </a:solidFill>
              <a:latin typeface="Calibri"/>
              <a:ea typeface="Calibri"/>
              <a:cs typeface="Calibri"/>
              <a:sym typeface="Calibri"/>
            </a:endParaRPr>
          </a:p>
          <a:p>
            <a:pPr indent="-304800" lvl="0" marL="457200" marR="0" rtl="0" algn="l">
              <a:spcBef>
                <a:spcPts val="100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O cálculo do ROI é feito da seguinte forma: (RECEITA DAS VENDAS - INVESTIMENTO) / INVESTIMENTO</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Se o ROI for menor que zero, você gastou mais do que obteve de receita com essas vendas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Se o ROI for zero, gastou o mesmo que obteve de receita</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Se o ROI for maior que zero, quer dizer que o investimento deu retorno</a:t>
            </a:r>
            <a:endParaRPr sz="1200">
              <a:solidFill>
                <a:schemeClr val="dk1"/>
              </a:solidFill>
              <a:latin typeface="Calibri"/>
              <a:ea typeface="Calibri"/>
              <a:cs typeface="Calibri"/>
              <a:sym typeface="Calibri"/>
            </a:endParaRPr>
          </a:p>
          <a:p>
            <a:pPr indent="0" lvl="0" marL="0" marR="0" rtl="0" algn="l">
              <a:spcBef>
                <a:spcPts val="1000"/>
              </a:spcBef>
              <a:spcAft>
                <a:spcPts val="1000"/>
              </a:spcAft>
              <a:buNone/>
            </a:pPr>
            <a:r>
              <a:rPr lang="en-US" sz="1200">
                <a:solidFill>
                  <a:schemeClr val="dk1"/>
                </a:solidFill>
                <a:latin typeface="Calibri"/>
                <a:ea typeface="Calibri"/>
                <a:cs typeface="Calibri"/>
                <a:sym typeface="Calibri"/>
              </a:rPr>
              <a:t>Aprenda todos os detalhes sobre ROI no </a:t>
            </a:r>
            <a:r>
              <a:rPr lang="en-US" sz="1200" u="sng">
                <a:solidFill>
                  <a:schemeClr val="accent2"/>
                </a:solidFill>
                <a:latin typeface="Calibri"/>
                <a:ea typeface="Calibri"/>
                <a:cs typeface="Calibri"/>
                <a:sym typeface="Calibri"/>
                <a:hlinkClick r:id="rId2"/>
              </a:rPr>
              <a:t>conteúdo completo sobre o tema</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222" name="Google Shape;222;gffa980703_0_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Coloque aqui as informações mais relevantes do mês relativas aos anúncios no Google Ads.</a:t>
            </a:r>
            <a:endParaRPr sz="1200">
              <a:latin typeface="Calibri"/>
              <a:ea typeface="Calibri"/>
              <a:cs typeface="Calibri"/>
              <a:sym typeface="Calibri"/>
            </a:endParaRPr>
          </a:p>
        </p:txBody>
      </p:sp>
      <p:sp>
        <p:nvSpPr>
          <p:cNvPr id="229" name="Google Shape;229;p3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fa980703_0_14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ffa980703_0_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Considere aqui as campanhas que foram veiculadas durante o mês, sejam elas novas ou que já estavam no ar há mais tempo.</a:t>
            </a:r>
            <a:endParaRPr sz="1200">
              <a:solidFill>
                <a:schemeClr val="dk1"/>
              </a:solidFill>
              <a:latin typeface="Calibri"/>
              <a:ea typeface="Calibri"/>
              <a:cs typeface="Calibri"/>
              <a:sym typeface="Calibri"/>
            </a:endParaRPr>
          </a:p>
          <a:p>
            <a:pPr indent="0" lvl="0" marL="0" rtl="0" algn="l">
              <a:spcBef>
                <a:spcPts val="1000"/>
              </a:spcBef>
              <a:spcAft>
                <a:spcPts val="0"/>
              </a:spcAft>
              <a:buNone/>
            </a:pPr>
            <a:r>
              <a:rPr lang="en-US" sz="1200">
                <a:solidFill>
                  <a:schemeClr val="dk1"/>
                </a:solidFill>
                <a:latin typeface="Calibri"/>
                <a:ea typeface="Calibri"/>
                <a:cs typeface="Calibri"/>
                <a:sym typeface="Calibri"/>
              </a:rPr>
              <a:t>Algumas perguntas para guiar a análise:</a:t>
            </a:r>
            <a:endParaRPr sz="1200">
              <a:solidFill>
                <a:schemeClr val="dk1"/>
              </a:solidFill>
              <a:latin typeface="Calibri"/>
              <a:ea typeface="Calibri"/>
              <a:cs typeface="Calibri"/>
              <a:sym typeface="Calibri"/>
            </a:endParaRPr>
          </a:p>
          <a:p>
            <a:pPr indent="-304800" lvl="0" marL="457200" rtl="0" algn="l">
              <a:spcBef>
                <a:spcPts val="100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As campanhas estão lucrativas? Estão trazendo um número de vendas que justifique o investimento?</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O custo por Lead está dentro do aceitável?</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Há alguma campanha antiga que ainda apresenta boa performance?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É possível destinar mais orçamento para alguma campanha? Alguma deve ser pausada?</a:t>
            </a:r>
            <a:endParaRPr sz="1200">
              <a:solidFill>
                <a:schemeClr val="dk1"/>
              </a:solidFill>
              <a:latin typeface="Calibri"/>
              <a:ea typeface="Calibri"/>
              <a:cs typeface="Calibri"/>
              <a:sym typeface="Calibri"/>
            </a:endParaRPr>
          </a:p>
          <a:p>
            <a:pPr indent="0" lvl="0" marL="0" rtl="0" algn="l">
              <a:spcBef>
                <a:spcPts val="1000"/>
              </a:spcBef>
              <a:spcAft>
                <a:spcPts val="1000"/>
              </a:spcAft>
              <a:buNone/>
            </a:pPr>
            <a:r>
              <a:rPr lang="en-US" sz="1200">
                <a:solidFill>
                  <a:schemeClr val="dk1"/>
                </a:solidFill>
                <a:latin typeface="Calibri"/>
                <a:ea typeface="Calibri"/>
                <a:cs typeface="Calibri"/>
                <a:sym typeface="Calibri"/>
              </a:rPr>
              <a:t>O cálculo do ROI segue a mesma lógica que nas campanhas de Google Ads.</a:t>
            </a:r>
            <a:endParaRPr sz="1200">
              <a:solidFill>
                <a:schemeClr val="dk1"/>
              </a:solidFill>
              <a:latin typeface="Calibri"/>
              <a:ea typeface="Calibri"/>
              <a:cs typeface="Calibri"/>
              <a:sym typeface="Calibri"/>
            </a:endParaRPr>
          </a:p>
        </p:txBody>
      </p:sp>
      <p:sp>
        <p:nvSpPr>
          <p:cNvPr id="237" name="Google Shape;237;gffa980703_0_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fa98070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Coloque aqui as informações mais relevantes do mês relativas aos anúncios no Facebook Ads.</a:t>
            </a:r>
            <a:endParaRPr sz="1200">
              <a:latin typeface="Calibri"/>
              <a:ea typeface="Calibri"/>
              <a:cs typeface="Calibri"/>
              <a:sym typeface="Calibri"/>
            </a:endParaRPr>
          </a:p>
          <a:p>
            <a:pPr indent="0" lvl="0" marL="0" rtl="0" algn="l">
              <a:spcBef>
                <a:spcPts val="1000"/>
              </a:spcBef>
              <a:spcAft>
                <a:spcPts val="1000"/>
              </a:spcAft>
              <a:buNone/>
            </a:pPr>
            <a:r>
              <a:rPr lang="en-US" sz="1200">
                <a:latin typeface="Calibri"/>
                <a:ea typeface="Calibri"/>
                <a:cs typeface="Calibri"/>
                <a:sym typeface="Calibri"/>
              </a:rPr>
              <a:t>Se houver investimento em algum outro canal ou serviço de mídia paga, é só duplicar e editar os slides.</a:t>
            </a:r>
            <a:endParaRPr sz="1200">
              <a:latin typeface="Calibri"/>
              <a:ea typeface="Calibri"/>
              <a:cs typeface="Calibri"/>
              <a:sym typeface="Calibri"/>
            </a:endParaRPr>
          </a:p>
        </p:txBody>
      </p:sp>
      <p:sp>
        <p:nvSpPr>
          <p:cNvPr id="244" name="Google Shape;244;gffa980703_0_15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fa98070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Este canal representa todo seu tráfego vindo a partir de links de outros sites.</a:t>
            </a:r>
            <a:endParaRPr sz="1200">
              <a:latin typeface="Calibri"/>
              <a:ea typeface="Calibri"/>
              <a:cs typeface="Calibri"/>
              <a:sym typeface="Calibri"/>
            </a:endParaRPr>
          </a:p>
          <a:p>
            <a:pPr indent="0" lvl="0" marL="0" rtl="0" algn="l">
              <a:spcBef>
                <a:spcPts val="1000"/>
              </a:spcBef>
              <a:spcAft>
                <a:spcPts val="1000"/>
              </a:spcAft>
              <a:buNone/>
            </a:pPr>
            <a:r>
              <a:rPr lang="en-US" sz="1200">
                <a:latin typeface="Calibri"/>
                <a:ea typeface="Calibri"/>
                <a:cs typeface="Calibri"/>
                <a:sym typeface="Calibri"/>
              </a:rPr>
              <a:t>Receber links, na maioria dos casos, é fruto de um trabalho de link building. </a:t>
            </a:r>
            <a:r>
              <a:rPr lang="en-US" sz="1200" u="sng">
                <a:solidFill>
                  <a:schemeClr val="accent2"/>
                </a:solidFill>
                <a:latin typeface="Calibri"/>
                <a:ea typeface="Calibri"/>
                <a:cs typeface="Calibri"/>
                <a:sym typeface="Calibri"/>
                <a:hlinkClick r:id="rId2"/>
              </a:rPr>
              <a:t>Neste post</a:t>
            </a:r>
            <a:r>
              <a:rPr lang="en-US" sz="1200">
                <a:latin typeface="Calibri"/>
                <a:ea typeface="Calibri"/>
                <a:cs typeface="Calibri"/>
                <a:sym typeface="Calibri"/>
              </a:rPr>
              <a:t> você encontra algumas dicas de como fazê-lo.</a:t>
            </a:r>
            <a:endParaRPr sz="1200">
              <a:latin typeface="Calibri"/>
              <a:ea typeface="Calibri"/>
              <a:cs typeface="Calibri"/>
              <a:sym typeface="Calibri"/>
            </a:endParaRPr>
          </a:p>
        </p:txBody>
      </p:sp>
      <p:sp>
        <p:nvSpPr>
          <p:cNvPr id="251" name="Google Shape;251;gffa980703_0_11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Aqui ficam</a:t>
            </a:r>
            <a:r>
              <a:rPr lang="en-US" sz="1200">
                <a:latin typeface="Calibri"/>
                <a:ea typeface="Calibri"/>
                <a:cs typeface="Calibri"/>
                <a:sym typeface="Calibri"/>
              </a:rPr>
              <a:t> as notas do apresentador. É onde você irá encontrar observações sobre cada parte da análise, links para aprofundamento e perguntas que irão guiar cada etapa da sua análise.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Uma das melhores formas de encontrar todas as métricas que você deve preencher aqui no relatório é contando com uma ferramenta completa de Automação de Marketing Digital. Se ainda não trabalha com ela, </a:t>
            </a:r>
            <a:r>
              <a:rPr b="1" lang="en-US" sz="1200">
                <a:latin typeface="Calibri"/>
                <a:ea typeface="Calibri"/>
                <a:cs typeface="Calibri"/>
                <a:sym typeface="Calibri"/>
              </a:rPr>
              <a:t>acesse </a:t>
            </a:r>
            <a:r>
              <a:rPr b="1" lang="en-US" sz="1200" u="sng">
                <a:solidFill>
                  <a:schemeClr val="accent2"/>
                </a:solidFill>
                <a:latin typeface="Calibri"/>
                <a:ea typeface="Calibri"/>
                <a:cs typeface="Calibri"/>
                <a:sym typeface="Calibri"/>
                <a:hlinkClick r:id="rId2"/>
              </a:rPr>
              <a:t>este link</a:t>
            </a:r>
            <a:r>
              <a:rPr b="1" lang="en-US" sz="1200">
                <a:latin typeface="Calibri"/>
                <a:ea typeface="Calibri"/>
                <a:cs typeface="Calibri"/>
                <a:sym typeface="Calibri"/>
              </a:rPr>
              <a:t> e comece agora o teste gratuito do RD Station Marketing</a:t>
            </a:r>
            <a:r>
              <a:rPr lang="en-US" sz="1200">
                <a:latin typeface="Calibri"/>
                <a:ea typeface="Calibri"/>
                <a:cs typeface="Calibri"/>
                <a:sym typeface="Calibri"/>
              </a:rPr>
              <a:t>, sem precisar preencher informações do seu cartão de crédito. </a:t>
            </a:r>
            <a:endParaRPr sz="1200">
              <a:latin typeface="Calibri"/>
              <a:ea typeface="Calibri"/>
              <a:cs typeface="Calibri"/>
              <a:sym typeface="Calibri"/>
            </a:endParaRPr>
          </a:p>
        </p:txBody>
      </p:sp>
      <p:sp>
        <p:nvSpPr>
          <p:cNvPr id="74" name="Google Shape;74;p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fe6fb5b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Exiba neste gráfico a evolução da quantidade de visitantes e Leads a partir dos links de outros sites.</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Para editar este gráfico, crie uma cópia </a:t>
            </a:r>
            <a:r>
              <a:rPr lang="en-US" sz="1200" u="sng">
                <a:solidFill>
                  <a:schemeClr val="accent2"/>
                </a:solidFill>
                <a:latin typeface="Calibri"/>
                <a:ea typeface="Calibri"/>
                <a:cs typeface="Calibri"/>
                <a:sym typeface="Calibri"/>
                <a:hlinkClick r:id="rId2"/>
              </a:rPr>
              <a:t>desta planilha</a:t>
            </a:r>
            <a:r>
              <a:rPr lang="en-US" sz="1200">
                <a:latin typeface="Calibri"/>
                <a:ea typeface="Calibri"/>
                <a:cs typeface="Calibri"/>
                <a:sym typeface="Calibri"/>
              </a:rPr>
              <a:t>.</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Algumas perguntas a serem respondidas:</a:t>
            </a:r>
            <a:endParaRPr sz="1200">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Char char="●"/>
            </a:pPr>
            <a:r>
              <a:rPr lang="en-US" sz="1200">
                <a:latin typeface="Calibri"/>
                <a:ea typeface="Calibri"/>
                <a:cs typeface="Calibri"/>
                <a:sym typeface="Calibri"/>
              </a:rPr>
              <a:t>A curva de Leads está acompanhando a de visitantes ou há muita variação ao longo dos meses?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Qual a tendência dos meus resultados para os próximos meses?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A meta dos próximos meses faz sentido de acordo com nossa tendência de crescimento?</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Possui pontos muito discrepantes? O que pode ter gerado esses resultados fora do normal (sejam positivos ou negativos)?</a:t>
            </a:r>
            <a:endParaRPr sz="1200">
              <a:latin typeface="Calibri"/>
              <a:ea typeface="Calibri"/>
              <a:cs typeface="Calibri"/>
              <a:sym typeface="Calibri"/>
            </a:endParaRPr>
          </a:p>
          <a:p>
            <a:pPr indent="0" lvl="0" marL="0" rtl="0" algn="l">
              <a:spcBef>
                <a:spcPts val="1000"/>
              </a:spcBef>
              <a:spcAft>
                <a:spcPts val="1000"/>
              </a:spcAft>
              <a:buNone/>
            </a:pPr>
            <a:r>
              <a:t/>
            </a:r>
            <a:endParaRPr sz="1200">
              <a:latin typeface="Calibri"/>
              <a:ea typeface="Calibri"/>
              <a:cs typeface="Calibri"/>
              <a:sym typeface="Calibri"/>
            </a:endParaRPr>
          </a:p>
        </p:txBody>
      </p:sp>
      <p:sp>
        <p:nvSpPr>
          <p:cNvPr id="257" name="Google Shape;257;gffe6fb5b8_1_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fa980703_0_18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ffa980703_0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Indique aqui os sites que mais trouxeram tráfego no mês e qual o resultado trazido por cada um. Neste momento, você pode desconsiderar o tráfego de redes sociais, pois teremos um tópico sobre esse assunto mais à frente no relatório.</a:t>
            </a:r>
            <a:endParaRPr sz="1200">
              <a:solidFill>
                <a:schemeClr val="dk1"/>
              </a:solidFill>
              <a:latin typeface="Calibri"/>
              <a:ea typeface="Calibri"/>
              <a:cs typeface="Calibri"/>
              <a:sym typeface="Calibri"/>
            </a:endParaRPr>
          </a:p>
          <a:p>
            <a:pPr indent="0" lvl="0" marL="0" marR="0" rtl="0" algn="l">
              <a:spcBef>
                <a:spcPts val="1000"/>
              </a:spcBef>
              <a:spcAft>
                <a:spcPts val="0"/>
              </a:spcAft>
              <a:buNone/>
            </a:pPr>
            <a:r>
              <a:rPr lang="en-US" sz="1200">
                <a:solidFill>
                  <a:schemeClr val="dk1"/>
                </a:solidFill>
                <a:latin typeface="Calibri"/>
                <a:ea typeface="Calibri"/>
                <a:cs typeface="Calibri"/>
                <a:sym typeface="Calibri"/>
              </a:rPr>
              <a:t>Algumas perguntas para guiar as análises:</a:t>
            </a:r>
            <a:endParaRPr sz="1200">
              <a:solidFill>
                <a:schemeClr val="dk1"/>
              </a:solidFill>
              <a:latin typeface="Calibri"/>
              <a:ea typeface="Calibri"/>
              <a:cs typeface="Calibri"/>
              <a:sym typeface="Calibri"/>
            </a:endParaRPr>
          </a:p>
          <a:p>
            <a:pPr indent="-304800" lvl="0" marL="457200" marR="0" rtl="0" algn="l">
              <a:spcBef>
                <a:spcPts val="100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Há algum site com boa conversão de visitante para Leads? E para clientes?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Se houver um site com boa conversão e baixo volume, é possível aumentar esse volume de alguma forma?</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Da mesma forma, se há um site com grande volume e baixa conversão, é possível aumentar a taxa de conversão de alguma forma?</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Apareceram novos sites que não estavam na lista em outros meses?</a:t>
            </a:r>
            <a:endParaRPr sz="1200">
              <a:solidFill>
                <a:schemeClr val="dk1"/>
              </a:solidFill>
              <a:latin typeface="Calibri"/>
              <a:ea typeface="Calibri"/>
              <a:cs typeface="Calibri"/>
              <a:sym typeface="Calibri"/>
            </a:endParaRPr>
          </a:p>
        </p:txBody>
      </p:sp>
      <p:sp>
        <p:nvSpPr>
          <p:cNvPr id="265" name="Google Shape;265;gffa980703_0_1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fa98070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Este canal representa todo seu tráfego vindo de mídias sociais.</a:t>
            </a:r>
            <a:endParaRPr sz="1200">
              <a:latin typeface="Calibri"/>
              <a:ea typeface="Calibri"/>
              <a:cs typeface="Calibri"/>
              <a:sym typeface="Calibri"/>
            </a:endParaRPr>
          </a:p>
          <a:p>
            <a:pPr indent="0" lvl="0" marL="0" rtl="0" algn="l">
              <a:spcBef>
                <a:spcPts val="1000"/>
              </a:spcBef>
              <a:spcAft>
                <a:spcPts val="1000"/>
              </a:spcAft>
              <a:buNone/>
            </a:pPr>
            <a:r>
              <a:rPr lang="en-US" sz="1200" u="sng">
                <a:solidFill>
                  <a:schemeClr val="accent2"/>
                </a:solidFill>
                <a:latin typeface="Calibri"/>
                <a:ea typeface="Calibri"/>
                <a:cs typeface="Calibri"/>
                <a:sym typeface="Calibri"/>
                <a:hlinkClick r:id="rId2"/>
              </a:rPr>
              <a:t>Neste post</a:t>
            </a:r>
            <a:r>
              <a:rPr lang="en-US" sz="1200">
                <a:latin typeface="Calibri"/>
                <a:ea typeface="Calibri"/>
                <a:cs typeface="Calibri"/>
                <a:sym typeface="Calibri"/>
              </a:rPr>
              <a:t> você encontra algumas dicas sobre como gerenciar e analisar os resultados das redes sociais da sua empresa.</a:t>
            </a:r>
            <a:endParaRPr sz="1200">
              <a:latin typeface="Calibri"/>
              <a:ea typeface="Calibri"/>
              <a:cs typeface="Calibri"/>
              <a:sym typeface="Calibri"/>
            </a:endParaRPr>
          </a:p>
        </p:txBody>
      </p:sp>
      <p:sp>
        <p:nvSpPr>
          <p:cNvPr id="272" name="Google Shape;272;gffa980703_0_12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fa980703_0_13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ffa980703_0_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200">
                <a:latin typeface="Calibri"/>
                <a:ea typeface="Calibri"/>
                <a:cs typeface="Calibri"/>
                <a:sym typeface="Calibri"/>
              </a:rPr>
              <a:t>Muitas empresas reportam o número de fãs, curtidas e seguidores como sendo resultados de mídias sociais.</a:t>
            </a:r>
            <a:endParaRPr sz="1200">
              <a:latin typeface="Calibri"/>
              <a:ea typeface="Calibri"/>
              <a:cs typeface="Calibri"/>
              <a:sym typeface="Calibri"/>
            </a:endParaRPr>
          </a:p>
          <a:p>
            <a:pPr indent="0" lvl="0" marL="0" rtl="0" algn="l">
              <a:lnSpc>
                <a:spcPct val="115000"/>
              </a:lnSpc>
              <a:spcBef>
                <a:spcPts val="1000"/>
              </a:spcBef>
              <a:spcAft>
                <a:spcPts val="0"/>
              </a:spcAft>
              <a:buSzPts val="1100"/>
              <a:buNone/>
            </a:pPr>
            <a:r>
              <a:rPr lang="en-US" sz="1200">
                <a:latin typeface="Calibri"/>
                <a:ea typeface="Calibri"/>
                <a:cs typeface="Calibri"/>
                <a:sym typeface="Calibri"/>
              </a:rPr>
              <a:t>Claro que esses números são importantes para a prova social (teremos espaço para essas métricas neste relatório), porém não representam resultados reais, ou seja, ter muito seguidores não significa que muitos deles viraram clientes de fato.</a:t>
            </a:r>
            <a:endParaRPr sz="1200">
              <a:latin typeface="Calibri"/>
              <a:ea typeface="Calibri"/>
              <a:cs typeface="Calibri"/>
              <a:sym typeface="Calibri"/>
            </a:endParaRPr>
          </a:p>
          <a:p>
            <a:pPr indent="0" lvl="0" marL="0" rtl="0" algn="l">
              <a:lnSpc>
                <a:spcPct val="115000"/>
              </a:lnSpc>
              <a:spcBef>
                <a:spcPts val="1000"/>
              </a:spcBef>
              <a:spcAft>
                <a:spcPts val="0"/>
              </a:spcAft>
              <a:buSzPts val="1100"/>
              <a:buNone/>
            </a:pPr>
            <a:r>
              <a:rPr lang="en-US" sz="1200">
                <a:latin typeface="Calibri"/>
                <a:ea typeface="Calibri"/>
                <a:cs typeface="Calibri"/>
                <a:sym typeface="Calibri"/>
              </a:rPr>
              <a:t>Sendo assim, vá mais além neste relatório: reporte o número de visitantes, Leads e vendas vindos a partir de cada rede social, bem como a receita trazida por cada canal.</a:t>
            </a:r>
            <a:endParaRPr sz="1200">
              <a:latin typeface="Calibri"/>
              <a:ea typeface="Calibri"/>
              <a:cs typeface="Calibri"/>
              <a:sym typeface="Calibri"/>
            </a:endParaRPr>
          </a:p>
          <a:p>
            <a:pPr indent="0" lvl="0" marL="0" rtl="0" algn="l">
              <a:lnSpc>
                <a:spcPct val="115000"/>
              </a:lnSpc>
              <a:spcBef>
                <a:spcPts val="1000"/>
              </a:spcBef>
              <a:spcAft>
                <a:spcPts val="0"/>
              </a:spcAft>
              <a:buSzPts val="1100"/>
              <a:buNone/>
            </a:pPr>
            <a:r>
              <a:rPr lang="en-US" sz="1200">
                <a:latin typeface="Calibri"/>
                <a:ea typeface="Calibri"/>
                <a:cs typeface="Calibri"/>
                <a:sym typeface="Calibri"/>
              </a:rPr>
              <a:t>Algumas perguntas para guiar a análise:</a:t>
            </a:r>
            <a:endParaRPr sz="1200">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Char char="●"/>
            </a:pPr>
            <a:r>
              <a:rPr lang="en-US" sz="1200">
                <a:latin typeface="Calibri"/>
                <a:ea typeface="Calibri"/>
                <a:cs typeface="Calibri"/>
                <a:sym typeface="Calibri"/>
              </a:rPr>
              <a:t>Quais foram as redes que trouxeram mais tráfego, Leads e clientes para sua empresa?</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Isso está de acordo com o seu investimento de recursos em cada rede?</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Há alguma rede em que você investe pouco e já vê resultados relevantes?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Há alguma rede em que você investe mais e não tem o retorno que deveria? Há alguma forma de melhorar esse retorno?</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Houve mudança significativa em alguma rede?</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Alguma dessas variações de desempenho pode explicar seu desempenho geral no canal esse mês?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As mudanças de investimentos e ajustes propostos no último mês causaram o efeito esperado?</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Qual é a qualidade dos Leads gerados pelo canal? Muitos deles se convertem em clientes ao longo do tempo?</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As suas ações de otimização têm feito com o que os Leads se tornem clientes mais rapidamente?</a:t>
            </a:r>
            <a:endParaRPr sz="1200">
              <a:latin typeface="Calibri"/>
              <a:ea typeface="Calibri"/>
              <a:cs typeface="Calibri"/>
              <a:sym typeface="Calibri"/>
            </a:endParaRPr>
          </a:p>
        </p:txBody>
      </p:sp>
      <p:sp>
        <p:nvSpPr>
          <p:cNvPr id="279" name="Google Shape;279;gffa980703_0_1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fa980703_0_19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ffa980703_0_1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Reporte aqui o alcance de cada mídia social em que sua empresa está presente. Veja se o crescimento de cada uma está de acordo com o esperado e se esse crescimento refletiu nos resultados de visitantes, Leads e clientes reportados no slide anterior.</a:t>
            </a:r>
            <a:endParaRPr b="0" i="0" sz="1200" u="none" cap="none" strike="noStrike">
              <a:solidFill>
                <a:schemeClr val="dk1"/>
              </a:solidFill>
              <a:latin typeface="Calibri"/>
              <a:ea typeface="Calibri"/>
              <a:cs typeface="Calibri"/>
              <a:sym typeface="Calibri"/>
            </a:endParaRPr>
          </a:p>
        </p:txBody>
      </p:sp>
      <p:sp>
        <p:nvSpPr>
          <p:cNvPr id="287" name="Google Shape;287;gffa980703_0_1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Para encontrar essas métricas, acesse sua página e vá em </a:t>
            </a:r>
            <a:r>
              <a:rPr i="1" lang="en-US" sz="1200">
                <a:solidFill>
                  <a:schemeClr val="dk1"/>
                </a:solidFill>
                <a:latin typeface="Calibri"/>
                <a:ea typeface="Calibri"/>
                <a:cs typeface="Calibri"/>
                <a:sym typeface="Calibri"/>
              </a:rPr>
              <a:t>Insights</a:t>
            </a:r>
            <a:r>
              <a:rPr lang="en-US" sz="1200">
                <a:solidFill>
                  <a:schemeClr val="dk1"/>
                </a:solidFill>
                <a:latin typeface="Calibri"/>
                <a:ea typeface="Calibri"/>
                <a:cs typeface="Calibri"/>
                <a:sym typeface="Calibri"/>
              </a:rPr>
              <a:t>, acima da sua foto de capa. Lá você encontrará essas e outras informações relevantes. Se achar que alguma delas faz sentido neste relatório, é só editar este slide.</a:t>
            </a:r>
            <a:endParaRPr b="0" i="0" sz="1200" u="none" cap="none" strike="noStrike">
              <a:solidFill>
                <a:schemeClr val="dk1"/>
              </a:solidFill>
              <a:latin typeface="Calibri"/>
              <a:ea typeface="Calibri"/>
              <a:cs typeface="Calibri"/>
              <a:sym typeface="Calibri"/>
            </a:endParaRPr>
          </a:p>
        </p:txBody>
      </p:sp>
      <p:sp>
        <p:nvSpPr>
          <p:cNvPr id="295" name="Google Shape;29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Para encontrar essas métricas, faça login em sua conta do Twitter e acesse </a:t>
            </a:r>
            <a:r>
              <a:rPr lang="en-US" sz="1200" u="sng">
                <a:solidFill>
                  <a:schemeClr val="accent2"/>
                </a:solidFill>
                <a:latin typeface="Calibri"/>
                <a:ea typeface="Calibri"/>
                <a:cs typeface="Calibri"/>
                <a:sym typeface="Calibri"/>
                <a:hlinkClick r:id="rId2"/>
              </a:rPr>
              <a:t>este link</a:t>
            </a:r>
            <a:r>
              <a:rPr lang="en-US" sz="1200">
                <a:solidFill>
                  <a:schemeClr val="dk1"/>
                </a:solidFill>
                <a:latin typeface="Calibri"/>
                <a:ea typeface="Calibri"/>
                <a:cs typeface="Calibri"/>
                <a:sym typeface="Calibri"/>
              </a:rPr>
              <a:t>. Lá você encontrará essas e outras informações relevantes. Se achar que alguma delas faz sentido neste relatório, é só editar este slide.</a:t>
            </a:r>
            <a:endParaRPr sz="1200">
              <a:solidFill>
                <a:schemeClr val="dk1"/>
              </a:solidFill>
              <a:latin typeface="Calibri"/>
              <a:ea typeface="Calibri"/>
              <a:cs typeface="Calibri"/>
              <a:sym typeface="Calibri"/>
            </a:endParaRPr>
          </a:p>
        </p:txBody>
      </p:sp>
      <p:sp>
        <p:nvSpPr>
          <p:cNvPr id="311" name="Google Shape;311;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ee5ad1026_0_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6ee5ad102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Para encontrar as métricas do Instagram, veja o conteúdo completo sobre as </a:t>
            </a:r>
            <a:r>
              <a:rPr lang="en-US" sz="1200" u="sng">
                <a:solidFill>
                  <a:schemeClr val="accent2"/>
                </a:solidFill>
                <a:latin typeface="Calibri"/>
                <a:ea typeface="Calibri"/>
                <a:cs typeface="Calibri"/>
                <a:sym typeface="Calibri"/>
                <a:hlinkClick r:id="rId2"/>
              </a:rPr>
              <a:t>Principais métricas de mídias sociais que você precisa conhecer</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Lá você também encontra informações sobre outras redes sociais, como o LinkedIn e o Youtube. Caso você utilize essas e outras plataformas, duplique esse slide e edite o nome da rede sociais no topo, além de mudar os números dos resultados.</a:t>
            </a:r>
            <a:endParaRPr sz="1200">
              <a:solidFill>
                <a:schemeClr val="dk1"/>
              </a:solidFill>
              <a:latin typeface="Calibri"/>
              <a:ea typeface="Calibri"/>
              <a:cs typeface="Calibri"/>
              <a:sym typeface="Calibri"/>
            </a:endParaRPr>
          </a:p>
        </p:txBody>
      </p:sp>
      <p:sp>
        <p:nvSpPr>
          <p:cNvPr id="327" name="Google Shape;327;g6ee5ad102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fa98070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Este canal representa todo seu tráfego vindo de campanhas de Email Marketing.</a:t>
            </a:r>
            <a:endParaRPr sz="1200">
              <a:latin typeface="Calibri"/>
              <a:ea typeface="Calibri"/>
              <a:cs typeface="Calibri"/>
              <a:sym typeface="Calibri"/>
            </a:endParaRPr>
          </a:p>
          <a:p>
            <a:pPr indent="0" lvl="0" marL="0" rtl="0" algn="l">
              <a:spcBef>
                <a:spcPts val="1000"/>
              </a:spcBef>
              <a:spcAft>
                <a:spcPts val="1000"/>
              </a:spcAft>
              <a:buNone/>
            </a:pPr>
            <a:r>
              <a:rPr lang="en-US" sz="1200" u="sng">
                <a:solidFill>
                  <a:schemeClr val="accent2"/>
                </a:solidFill>
                <a:latin typeface="Calibri"/>
                <a:ea typeface="Calibri"/>
                <a:cs typeface="Calibri"/>
                <a:sym typeface="Calibri"/>
                <a:hlinkClick r:id="rId2"/>
              </a:rPr>
              <a:t>Neste eBook</a:t>
            </a:r>
            <a:r>
              <a:rPr lang="en-US" sz="1200">
                <a:latin typeface="Calibri"/>
                <a:ea typeface="Calibri"/>
                <a:cs typeface="Calibri"/>
                <a:sym typeface="Calibri"/>
              </a:rPr>
              <a:t> você encontra dicas de como utilizar o email da melhor forma e extrair todo o potencial que este canal oferece.</a:t>
            </a:r>
            <a:endParaRPr sz="1200">
              <a:latin typeface="Merriweather Sans"/>
              <a:ea typeface="Merriweather Sans"/>
              <a:cs typeface="Merriweather Sans"/>
              <a:sym typeface="Merriweather Sans"/>
            </a:endParaRPr>
          </a:p>
        </p:txBody>
      </p:sp>
      <p:sp>
        <p:nvSpPr>
          <p:cNvPr id="342" name="Google Shape;342;gffa980703_0_25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O </a:t>
            </a:r>
            <a:r>
              <a:rPr lang="en-US" sz="1200" u="sng">
                <a:solidFill>
                  <a:schemeClr val="accent2"/>
                </a:solidFill>
                <a:latin typeface="Calibri"/>
                <a:ea typeface="Calibri"/>
                <a:cs typeface="Calibri"/>
                <a:sym typeface="Calibri"/>
                <a:hlinkClick r:id="rId2"/>
              </a:rPr>
              <a:t>Email Marketing</a:t>
            </a:r>
            <a:r>
              <a:rPr lang="en-US" sz="1200">
                <a:latin typeface="Calibri"/>
                <a:ea typeface="Calibri"/>
                <a:cs typeface="Calibri"/>
                <a:sym typeface="Calibri"/>
              </a:rPr>
              <a:t> é um canal muito importante para o relacionamento da sua empresa com seus Leads. É a partir das campanhas que você irá levar a eles novos materiais, ofertas exclusivas, etc.</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Neste slide, agregue as informações mais relevantes sobre as campanhas do mês:</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Campanha enviadas: quantidade de campanhas enviadas ao longo do mês;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Emails entregues em todas as campanhas: somatório de todos os emails entregues a partir das campanhas do mês;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Conversões via campanhas: quantas conversões foram geradas a partir dessas campanhas (downloads de materiais, pedidos de orçamento etc.);</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Eficácia das campanhas: divisão entre o número de conversões e o total de emails entregues. A eficácia indica o quão bem suas campanhas foram aceitas pelos Leads ao longo do mês.</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Algumas perguntas para guiar as análises:</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Em comparação com o mês passado, foram enviadas mais campanhas?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Houve algum formato novo de email que influenciou na eficácia?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Há algo no tom desses emails que possa ser adaptado a outros conteúdos?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É possível inserir mensagens semelhantes em fluxos automatizados?</a:t>
            </a:r>
            <a:endParaRPr sz="1200">
              <a:latin typeface="Calibri"/>
              <a:ea typeface="Calibri"/>
              <a:cs typeface="Calibri"/>
              <a:sym typeface="Calibri"/>
            </a:endParaRPr>
          </a:p>
          <a:p>
            <a:pPr indent="0" lvl="0" marL="0" rtl="0" algn="l">
              <a:lnSpc>
                <a:spcPct val="115000"/>
              </a:lnSpc>
              <a:spcBef>
                <a:spcPts val="1000"/>
              </a:spcBef>
              <a:spcAft>
                <a:spcPts val="1000"/>
              </a:spcAft>
              <a:buNone/>
            </a:pPr>
            <a:r>
              <a:t/>
            </a:r>
            <a:endParaRPr sz="1200">
              <a:latin typeface="Calibri"/>
              <a:ea typeface="Calibri"/>
              <a:cs typeface="Calibri"/>
              <a:sym typeface="Calibri"/>
            </a:endParaRPr>
          </a:p>
        </p:txBody>
      </p:sp>
      <p:sp>
        <p:nvSpPr>
          <p:cNvPr id="348" name="Google Shape;348;p5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80" name="Google Shape;80;p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200">
                <a:latin typeface="Calibri"/>
                <a:ea typeface="Calibri"/>
                <a:cs typeface="Calibri"/>
                <a:sym typeface="Calibri"/>
              </a:rPr>
              <a:t>Detalhe aqui cada campanha enviada no mês e responda:</a:t>
            </a:r>
            <a:endParaRPr sz="1200">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Char char="●"/>
            </a:pPr>
            <a:r>
              <a:rPr lang="en-US" sz="1200">
                <a:latin typeface="Calibri"/>
                <a:ea typeface="Calibri"/>
                <a:cs typeface="Calibri"/>
                <a:sym typeface="Calibri"/>
              </a:rPr>
              <a:t>Quais as campanhas de email que mais </a:t>
            </a:r>
            <a:r>
              <a:rPr lang="en-US" sz="1200">
                <a:latin typeface="Calibri"/>
                <a:ea typeface="Calibri"/>
                <a:cs typeface="Calibri"/>
                <a:sym typeface="Calibri"/>
              </a:rPr>
              <a:t>contribuíram</a:t>
            </a:r>
            <a:r>
              <a:rPr lang="en-US" sz="1200">
                <a:latin typeface="Calibri"/>
                <a:ea typeface="Calibri"/>
                <a:cs typeface="Calibri"/>
                <a:sym typeface="Calibri"/>
              </a:rPr>
              <a:t> para a empresa gerar conversões e oportunidades? E vendas?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Alguma das campanhas apresentou taxa de abertura muito acima das outras? E de clique?</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US" sz="1200">
                <a:latin typeface="Calibri"/>
                <a:ea typeface="Calibri"/>
                <a:cs typeface="Calibri"/>
                <a:sym typeface="Calibri"/>
              </a:rPr>
              <a:t>Caso haja, o que foi feito nela para melhorar e pode ser aplicado nas outras?</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US" sz="1200">
                <a:latin typeface="Calibri"/>
                <a:ea typeface="Calibri"/>
                <a:cs typeface="Calibri"/>
                <a:sym typeface="Calibri"/>
              </a:rPr>
              <a:t>Caso contrário, se há alguma que obteve uma performance muito abaixo, o que foi feito nela que poderia ser evitado? É algo do template utilizado? Ou foi a oferta?</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O CTR (razão entre clique e abertura) se manteve estável? Alguma campanhas se destacou?</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Alguma campanha trouxe um volume muito maior de conversões ou oportunidades? Algo que pode ser replicado nos próximos meses?</a:t>
            </a:r>
            <a:endParaRPr sz="1200">
              <a:latin typeface="Calibri"/>
              <a:ea typeface="Calibri"/>
              <a:cs typeface="Calibri"/>
              <a:sym typeface="Calibri"/>
            </a:endParaRPr>
          </a:p>
          <a:p>
            <a:pPr indent="0" lvl="0" marL="0" marR="0" rtl="0" algn="l">
              <a:spcBef>
                <a:spcPts val="1000"/>
              </a:spcBef>
              <a:spcAft>
                <a:spcPts val="1000"/>
              </a:spcAft>
              <a:buNone/>
            </a:pPr>
            <a:r>
              <a:t/>
            </a:r>
            <a:endParaRPr sz="1200">
              <a:solidFill>
                <a:schemeClr val="dk1"/>
              </a:solidFill>
              <a:latin typeface="Calibri"/>
              <a:ea typeface="Calibri"/>
              <a:cs typeface="Calibri"/>
              <a:sym typeface="Calibri"/>
            </a:endParaRPr>
          </a:p>
        </p:txBody>
      </p:sp>
      <p:sp>
        <p:nvSpPr>
          <p:cNvPr id="365" name="Google Shape;365;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200">
                <a:latin typeface="Calibri"/>
                <a:ea typeface="Calibri"/>
                <a:cs typeface="Calibri"/>
                <a:sym typeface="Calibri"/>
              </a:rPr>
              <a:t>Se sua empresa possui uma newsletter, é interessante analisá-la um pouco mais a fundo e olhar quais foram os links mais clicados.</a:t>
            </a:r>
            <a:endParaRPr sz="1200">
              <a:latin typeface="Calibri"/>
              <a:ea typeface="Calibri"/>
              <a:cs typeface="Calibri"/>
              <a:sym typeface="Calibri"/>
            </a:endParaRPr>
          </a:p>
          <a:p>
            <a:pPr indent="0" lvl="0" marL="0" rtl="0" algn="l">
              <a:lnSpc>
                <a:spcPct val="115000"/>
              </a:lnSpc>
              <a:spcBef>
                <a:spcPts val="1000"/>
              </a:spcBef>
              <a:spcAft>
                <a:spcPts val="0"/>
              </a:spcAft>
              <a:buSzPts val="1100"/>
              <a:buNone/>
            </a:pPr>
            <a:r>
              <a:rPr lang="en-US" sz="1200">
                <a:latin typeface="Calibri"/>
                <a:ea typeface="Calibri"/>
                <a:cs typeface="Calibri"/>
                <a:sym typeface="Calibri"/>
              </a:rPr>
              <a:t>Essa informação pode ser útil para descobrir o momento de compra dos Leads (de acordo com o teor da oferta em que clicam) e seus interesses (de acordo com o assunto do material ou post que clicam).</a:t>
            </a:r>
            <a:endParaRPr sz="1200">
              <a:latin typeface="Calibri"/>
              <a:ea typeface="Calibri"/>
              <a:cs typeface="Calibri"/>
              <a:sym typeface="Calibri"/>
            </a:endParaRPr>
          </a:p>
          <a:p>
            <a:pPr indent="0" lvl="0" marL="0" rtl="0" algn="l">
              <a:lnSpc>
                <a:spcPct val="115000"/>
              </a:lnSpc>
              <a:spcBef>
                <a:spcPts val="1000"/>
              </a:spcBef>
              <a:spcAft>
                <a:spcPts val="0"/>
              </a:spcAft>
              <a:buSzPts val="1100"/>
              <a:buNone/>
            </a:pPr>
            <a:r>
              <a:rPr lang="en-US" sz="1200">
                <a:latin typeface="Calibri"/>
                <a:ea typeface="Calibri"/>
                <a:cs typeface="Calibri"/>
                <a:sym typeface="Calibri"/>
              </a:rPr>
              <a:t>Faça sua análise seguindo essas perguntas:</a:t>
            </a:r>
            <a:endParaRPr sz="1200">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Char char="●"/>
            </a:pPr>
            <a:r>
              <a:rPr lang="en-US" sz="1200">
                <a:latin typeface="Calibri"/>
                <a:ea typeface="Calibri"/>
                <a:cs typeface="Calibri"/>
                <a:sym typeface="Calibri"/>
              </a:rPr>
              <a:t>Qual foi o link mais clicado? Ele estava em posição de destaque na newsletter?</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US" sz="1200">
                <a:latin typeface="Calibri"/>
                <a:ea typeface="Calibri"/>
                <a:cs typeface="Calibri"/>
                <a:sym typeface="Calibri"/>
              </a:rPr>
              <a:t>Se não estava em destaque, o que gerou esse volume de cliques? Qual era o assunto desse link?</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Quantos Leads clicaram em ofertas "fundo de funil"?</a:t>
            </a:r>
            <a:endParaRPr sz="1200">
              <a:latin typeface="Calibri"/>
              <a:ea typeface="Calibri"/>
              <a:cs typeface="Calibri"/>
              <a:sym typeface="Calibri"/>
            </a:endParaRPr>
          </a:p>
          <a:p>
            <a:pPr indent="-304800" lvl="1" marL="914400" rtl="0" algn="l">
              <a:lnSpc>
                <a:spcPct val="115000"/>
              </a:lnSpc>
              <a:spcBef>
                <a:spcPts val="0"/>
              </a:spcBef>
              <a:spcAft>
                <a:spcPts val="0"/>
              </a:spcAft>
              <a:buSzPts val="1200"/>
              <a:buFont typeface="Calibri"/>
              <a:buChar char="○"/>
            </a:pPr>
            <a:r>
              <a:rPr lang="en-US" sz="1200">
                <a:latin typeface="Calibri"/>
                <a:ea typeface="Calibri"/>
                <a:cs typeface="Calibri"/>
                <a:sym typeface="Calibri"/>
              </a:rPr>
              <a:t>Analise o perfil desses Leads e, com base em seu histórico de engajamento, veja se de fato algum está mais preparado para a compra.</a:t>
            </a:r>
            <a:endParaRPr sz="1200">
              <a:latin typeface="Calibri"/>
              <a:ea typeface="Calibri"/>
              <a:cs typeface="Calibri"/>
              <a:sym typeface="Calibri"/>
            </a:endParaRPr>
          </a:p>
        </p:txBody>
      </p:sp>
      <p:sp>
        <p:nvSpPr>
          <p:cNvPr id="373" name="Google Shape;373;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fa9807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Este canal representa todo seu tráfego direto, ou seja, todos os acessos feitos diretamente na URL do seu site, sem passar por algum canal antes.</a:t>
            </a:r>
            <a:endParaRPr sz="1200">
              <a:latin typeface="Calibri"/>
              <a:ea typeface="Calibri"/>
              <a:cs typeface="Calibri"/>
              <a:sym typeface="Calibri"/>
            </a:endParaRPr>
          </a:p>
          <a:p>
            <a:pPr indent="0" lvl="0" marL="0" rtl="0" algn="l">
              <a:spcBef>
                <a:spcPts val="1000"/>
              </a:spcBef>
              <a:spcAft>
                <a:spcPts val="0"/>
              </a:spcAft>
              <a:buNone/>
            </a:pPr>
            <a:r>
              <a:t/>
            </a:r>
            <a:endParaRPr sz="1200">
              <a:latin typeface="Calibri"/>
              <a:ea typeface="Calibri"/>
              <a:cs typeface="Calibri"/>
              <a:sym typeface="Calibri"/>
            </a:endParaRPr>
          </a:p>
        </p:txBody>
      </p:sp>
      <p:sp>
        <p:nvSpPr>
          <p:cNvPr id="380" name="Google Shape;380;gffa980703_0_12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ffe6fb5b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Exiba neste gráfico a evolução da quantidade de visitantes e Leads a partir de tráfego direto.</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Para editar este gráfico, crie uma cópia </a:t>
            </a:r>
            <a:r>
              <a:rPr lang="en-US" sz="1200" u="sng">
                <a:solidFill>
                  <a:schemeClr val="accent2"/>
                </a:solidFill>
                <a:latin typeface="Calibri"/>
                <a:ea typeface="Calibri"/>
                <a:cs typeface="Calibri"/>
                <a:sym typeface="Calibri"/>
                <a:hlinkClick r:id="rId2"/>
              </a:rPr>
              <a:t>desta planilha</a:t>
            </a:r>
            <a:r>
              <a:rPr lang="en-US" sz="1200">
                <a:latin typeface="Calibri"/>
                <a:ea typeface="Calibri"/>
                <a:cs typeface="Calibri"/>
                <a:sym typeface="Calibri"/>
              </a:rPr>
              <a:t>.</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Algumas perguntas a serem respondidas:</a:t>
            </a:r>
            <a:endParaRPr sz="1200">
              <a:latin typeface="Calibri"/>
              <a:ea typeface="Calibri"/>
              <a:cs typeface="Calibri"/>
              <a:sym typeface="Calibri"/>
            </a:endParaRPr>
          </a:p>
          <a:p>
            <a:pPr indent="-304800" lvl="0" marL="457200" rtl="0" algn="l">
              <a:lnSpc>
                <a:spcPct val="115000"/>
              </a:lnSpc>
              <a:spcBef>
                <a:spcPts val="1000"/>
              </a:spcBef>
              <a:spcAft>
                <a:spcPts val="0"/>
              </a:spcAft>
              <a:buSzPts val="1200"/>
              <a:buFont typeface="Calibri"/>
              <a:buChar char="●"/>
            </a:pPr>
            <a:r>
              <a:rPr lang="en-US" sz="1200">
                <a:latin typeface="Calibri"/>
                <a:ea typeface="Calibri"/>
                <a:cs typeface="Calibri"/>
                <a:sym typeface="Calibri"/>
              </a:rPr>
              <a:t>A curva de Leads está acompanhando a de visitantes ou há muita variação ao longo dos meses?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Qual a tendência dos meus resultados para os próximos meses?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Possui pontos muito discrepantes? O que pode ter gerado esses resultados fora do normal (sejam positivos ou negativos)?</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US" sz="1200">
                <a:latin typeface="Calibri"/>
                <a:ea typeface="Calibri"/>
                <a:cs typeface="Calibri"/>
                <a:sym typeface="Calibri"/>
              </a:rPr>
              <a:t>Qual é a qualidade dos Leads gerados pelo canal? Muitos deles se convertem em clientes ao longo do tempo?</a:t>
            </a:r>
            <a:endParaRPr sz="1200">
              <a:latin typeface="Calibri"/>
              <a:ea typeface="Calibri"/>
              <a:cs typeface="Calibri"/>
              <a:sym typeface="Calibri"/>
            </a:endParaRPr>
          </a:p>
        </p:txBody>
      </p:sp>
      <p:sp>
        <p:nvSpPr>
          <p:cNvPr id="386" name="Google Shape;386;gffe6fb5b8_1_1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fa98070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US" sz="1200">
                <a:latin typeface="Calibri"/>
                <a:ea typeface="Calibri"/>
                <a:cs typeface="Calibri"/>
                <a:sym typeface="Calibri"/>
              </a:rPr>
              <a:t>Na camada de campanhas iremos aprofundar alguns pontos da análise de canais e entender quais campanhas geraram resultados.</a:t>
            </a:r>
            <a:endParaRPr sz="1200">
              <a:latin typeface="Calibri"/>
              <a:ea typeface="Calibri"/>
              <a:cs typeface="Calibri"/>
              <a:sym typeface="Calibri"/>
            </a:endParaRPr>
          </a:p>
        </p:txBody>
      </p:sp>
      <p:sp>
        <p:nvSpPr>
          <p:cNvPr id="393" name="Google Shape;393;gffa980703_0_8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fa98070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399" name="Google Shape;399;gffa980703_0_21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fa980703_0_22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gffa980703_0_2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200">
                <a:latin typeface="Calibri"/>
                <a:ea typeface="Calibri"/>
                <a:cs typeface="Calibri"/>
                <a:sym typeface="Calibri"/>
              </a:rPr>
              <a:t>Liste aqui todos os materiais educativos lançados ao longo do mês.</a:t>
            </a:r>
            <a:endParaRPr sz="1200">
              <a:latin typeface="Calibri"/>
              <a:ea typeface="Calibri"/>
              <a:cs typeface="Calibri"/>
              <a:sym typeface="Calibri"/>
            </a:endParaRPr>
          </a:p>
          <a:p>
            <a:pPr indent="0" lvl="0" marL="0" rtl="0" algn="l">
              <a:spcBef>
                <a:spcPts val="1000"/>
              </a:spcBef>
              <a:spcAft>
                <a:spcPts val="0"/>
              </a:spcAft>
              <a:buClr>
                <a:srgbClr val="000000"/>
              </a:buClr>
              <a:buSzPts val="1100"/>
              <a:buFont typeface="Arial"/>
              <a:buNone/>
            </a:pPr>
            <a:r>
              <a:rPr lang="en-US" sz="1200">
                <a:latin typeface="Calibri"/>
                <a:ea typeface="Calibri"/>
                <a:cs typeface="Calibri"/>
                <a:sym typeface="Calibri"/>
              </a:rPr>
              <a:t>Perguntas para guiar a análise:</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Quais materiais ricos foram lançados?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Quantos Leads eles geraram? Quantos clientes eles trouxeram?</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Qual a eficácia de cada material rico (número de vendas/número de downloads)?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Houve algum com uma performance muito diferente dos outros? Algum motivo para essa diferença?</a:t>
            </a:r>
            <a:endParaRPr sz="1200">
              <a:latin typeface="Calibri"/>
              <a:ea typeface="Calibri"/>
              <a:cs typeface="Calibri"/>
              <a:sym typeface="Calibri"/>
            </a:endParaRPr>
          </a:p>
          <a:p>
            <a:pPr indent="0" lvl="0" marL="0" marR="0" rtl="0" algn="l">
              <a:spcBef>
                <a:spcPts val="1000"/>
              </a:spcBef>
              <a:spcAft>
                <a:spcPts val="1000"/>
              </a:spcAft>
              <a:buNone/>
            </a:pPr>
            <a:r>
              <a:t/>
            </a:r>
            <a:endParaRPr sz="1200">
              <a:solidFill>
                <a:schemeClr val="dk1"/>
              </a:solidFill>
              <a:latin typeface="Calibri"/>
              <a:ea typeface="Calibri"/>
              <a:cs typeface="Calibri"/>
              <a:sym typeface="Calibri"/>
            </a:endParaRPr>
          </a:p>
        </p:txBody>
      </p:sp>
      <p:sp>
        <p:nvSpPr>
          <p:cNvPr id="406" name="Google Shape;406;gffa980703_0_2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fa980703_0_22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ffa980703_0_2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Liste aqui todos os materiais educativos que foram lançados em outros meses e que continuam com um bom volume de geração de Leads.</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Perguntas para guiar a análise:</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Quais materiais ricos continuam gerando Leads?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Quantos Leads eles geraram? Quantos clientes eles trouxeram?</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Qual a eficácia de cada material rico (número de vendas/número de downloads)?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Houve algum com uma performance muito diferente dos outros? Algum motivo para essa diferença?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Esses materiais estão gerando Leads por quê? Qual canal está trazendo esses Leads?</a:t>
            </a:r>
            <a:endParaRPr sz="1200">
              <a:latin typeface="Calibri"/>
              <a:ea typeface="Calibri"/>
              <a:cs typeface="Calibri"/>
              <a:sym typeface="Calibri"/>
            </a:endParaRPr>
          </a:p>
          <a:p>
            <a:pPr indent="0" lvl="0" marL="0" rtl="0" algn="l">
              <a:spcBef>
                <a:spcPts val="1000"/>
              </a:spcBef>
              <a:spcAft>
                <a:spcPts val="0"/>
              </a:spcAft>
              <a:buClr>
                <a:srgbClr val="000000"/>
              </a:buClr>
              <a:buFont typeface="Arial"/>
              <a:buNone/>
            </a:pPr>
            <a:r>
              <a:t/>
            </a:r>
            <a:endParaRPr sz="1200">
              <a:solidFill>
                <a:schemeClr val="dk1"/>
              </a:solidFill>
              <a:latin typeface="Calibri"/>
              <a:ea typeface="Calibri"/>
              <a:cs typeface="Calibri"/>
              <a:sym typeface="Calibri"/>
            </a:endParaRPr>
          </a:p>
          <a:p>
            <a:pPr indent="0" lvl="0" marL="0" rtl="0" algn="l">
              <a:spcBef>
                <a:spcPts val="1000"/>
              </a:spcBef>
              <a:spcAft>
                <a:spcPts val="1000"/>
              </a:spcAft>
              <a:buNone/>
            </a:pPr>
            <a:r>
              <a:t/>
            </a:r>
            <a:endParaRPr sz="1200">
              <a:latin typeface="Calibri"/>
              <a:ea typeface="Calibri"/>
              <a:cs typeface="Calibri"/>
              <a:sym typeface="Calibri"/>
            </a:endParaRPr>
          </a:p>
        </p:txBody>
      </p:sp>
      <p:sp>
        <p:nvSpPr>
          <p:cNvPr id="414" name="Google Shape;414;gffa980703_0_2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fa98070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421" name="Google Shape;421;gffa980703_0_25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fa980703_0_26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ffa980703_0_2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Liste aqui os </a:t>
            </a:r>
            <a:r>
              <a:rPr lang="en-US" sz="1200" u="sng">
                <a:solidFill>
                  <a:schemeClr val="accent2"/>
                </a:solidFill>
                <a:latin typeface="Calibri"/>
                <a:ea typeface="Calibri"/>
                <a:cs typeface="Calibri"/>
                <a:sym typeface="Calibri"/>
                <a:hlinkClick r:id="rId2"/>
              </a:rPr>
              <a:t>fluxos de automação</a:t>
            </a:r>
            <a:r>
              <a:rPr lang="en-US" sz="1200">
                <a:latin typeface="Calibri"/>
                <a:ea typeface="Calibri"/>
                <a:cs typeface="Calibri"/>
                <a:sym typeface="Calibri"/>
              </a:rPr>
              <a:t> ativos com seus respectivos resultados.</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Perguntas para guiar a análise:</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Quais campanhas de Automação estavam ativas no último mês?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Elas são novas ou já existiam?</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US" sz="1200">
                <a:latin typeface="Calibri"/>
                <a:ea typeface="Calibri"/>
                <a:cs typeface="Calibri"/>
                <a:sym typeface="Calibri"/>
              </a:rPr>
              <a:t>Se já existiam, continuam com um bom fluxo de Leads passando por elas?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Há algum material que gera muitos Leads que não tem um fluxo de automação vinculado?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Qual a eficácia de cada fluxo (número de vendas/número de Leads que passaram pelo fluxo)?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Quais os fluxos que mais contribuíram para a empresa gerar oportunidades e clientes?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Há algo no tom e mensagem desses fluxos que possa ser adaptado a outros conteúdos?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Há algum fluxo com boa eficácia e baixo volume? Existe alguma ação para gerar mais tráfego para essa automação?</a:t>
            </a:r>
            <a:endParaRPr sz="1200">
              <a:latin typeface="Calibri"/>
              <a:ea typeface="Calibri"/>
              <a:cs typeface="Calibri"/>
              <a:sym typeface="Calibri"/>
            </a:endParaRPr>
          </a:p>
          <a:p>
            <a:pPr indent="0" lvl="0" marL="0" rtl="0" algn="l">
              <a:spcBef>
                <a:spcPts val="1000"/>
              </a:spcBef>
              <a:spcAft>
                <a:spcPts val="1000"/>
              </a:spcAft>
              <a:buNone/>
            </a:pPr>
            <a:r>
              <a:t/>
            </a:r>
            <a:endParaRPr sz="1200">
              <a:latin typeface="Calibri"/>
              <a:ea typeface="Calibri"/>
              <a:cs typeface="Calibri"/>
              <a:sym typeface="Calibri"/>
            </a:endParaRPr>
          </a:p>
        </p:txBody>
      </p:sp>
      <p:sp>
        <p:nvSpPr>
          <p:cNvPr id="428" name="Google Shape;428;gffa980703_0_2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Esse é o último slide que deve ser preenchido e o primeiro a ser exibido.</a:t>
            </a:r>
            <a:endParaRPr sz="1200">
              <a:solidFill>
                <a:schemeClr val="dk1"/>
              </a:solidFill>
              <a:latin typeface="Calibri"/>
              <a:ea typeface="Calibri"/>
              <a:cs typeface="Calibri"/>
              <a:sym typeface="Calibri"/>
            </a:endParaRPr>
          </a:p>
          <a:p>
            <a:pPr indent="0" lvl="0" marL="0" rtl="0" algn="l">
              <a:spcBef>
                <a:spcPts val="1000"/>
              </a:spcBef>
              <a:spcAft>
                <a:spcPts val="0"/>
              </a:spcAft>
              <a:buNone/>
            </a:pPr>
            <a:r>
              <a:rPr lang="en-US" sz="1200">
                <a:solidFill>
                  <a:schemeClr val="dk1"/>
                </a:solidFill>
                <a:latin typeface="Calibri"/>
                <a:ea typeface="Calibri"/>
                <a:cs typeface="Calibri"/>
                <a:sym typeface="Calibri"/>
              </a:rPr>
              <a:t>Após a análise das </a:t>
            </a:r>
            <a:r>
              <a:rPr lang="en-US" sz="1200" u="sng">
                <a:solidFill>
                  <a:schemeClr val="accent2"/>
                </a:solidFill>
                <a:latin typeface="Calibri"/>
                <a:ea typeface="Calibri"/>
                <a:cs typeface="Calibri"/>
                <a:sym typeface="Calibri"/>
                <a:hlinkClick r:id="rId2"/>
              </a:rPr>
              <a:t>métricas de negócio</a:t>
            </a:r>
            <a:r>
              <a:rPr lang="en-US" sz="1200">
                <a:solidFill>
                  <a:schemeClr val="dk1"/>
                </a:solidFill>
                <a:latin typeface="Calibri"/>
                <a:ea typeface="Calibri"/>
                <a:cs typeface="Calibri"/>
                <a:sym typeface="Calibri"/>
              </a:rPr>
              <a:t>, canais e campanhas, resuma aqui os resultados mais relevantes do mês, sejam eles positivos ou negativos, para adiantar e facilitar o entendimento dos próximos tópicos.</a:t>
            </a:r>
            <a:endParaRPr sz="1200">
              <a:solidFill>
                <a:schemeClr val="dk1"/>
              </a:solidFill>
              <a:latin typeface="Calibri"/>
              <a:ea typeface="Calibri"/>
              <a:cs typeface="Calibri"/>
              <a:sym typeface="Calibri"/>
            </a:endParaRPr>
          </a:p>
          <a:p>
            <a:pPr indent="0" lvl="0" marL="0" rtl="0" algn="l">
              <a:spcBef>
                <a:spcPts val="1000"/>
              </a:spcBef>
              <a:spcAft>
                <a:spcPts val="1000"/>
              </a:spcAft>
              <a:buNone/>
            </a:pPr>
            <a:r>
              <a:rPr lang="en-US" sz="1200">
                <a:solidFill>
                  <a:schemeClr val="dk1"/>
                </a:solidFill>
                <a:latin typeface="Calibri"/>
                <a:ea typeface="Calibri"/>
                <a:cs typeface="Calibri"/>
                <a:sym typeface="Calibri"/>
              </a:rPr>
              <a:t>Uma dica para aproveitar melhor essa parte é: se o relatório for apenas compartilhado com mais pessoas, mantenha-o nesse formato com bullet points para facilitar a leitura; já se for apresentado em alguma reunião, separe um slide para cada bullet point, dando destaque para os números e trazendo gráficos para ilustrar a evolução.</a:t>
            </a:r>
            <a:endParaRPr sz="1200">
              <a:solidFill>
                <a:schemeClr val="dk1"/>
              </a:solidFill>
              <a:latin typeface="Calibri"/>
              <a:ea typeface="Calibri"/>
              <a:cs typeface="Calibri"/>
              <a:sym typeface="Calibri"/>
            </a:endParaRPr>
          </a:p>
        </p:txBody>
      </p:sp>
      <p:sp>
        <p:nvSpPr>
          <p:cNvPr id="87" name="Google Shape;8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fa98070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Se sua empresa realiza experimentos de Growth Hacking, insira os destaques nesta parte do relatório.</a:t>
            </a:r>
            <a:endParaRPr sz="1200">
              <a:latin typeface="Calibri"/>
              <a:ea typeface="Calibri"/>
              <a:cs typeface="Calibri"/>
              <a:sym typeface="Calibri"/>
            </a:endParaRPr>
          </a:p>
          <a:p>
            <a:pPr indent="0" lvl="0" marL="0" rtl="0" algn="l">
              <a:spcBef>
                <a:spcPts val="1000"/>
              </a:spcBef>
              <a:spcAft>
                <a:spcPts val="1000"/>
              </a:spcAft>
              <a:buNone/>
            </a:pPr>
            <a:r>
              <a:rPr lang="en-US" sz="1200">
                <a:latin typeface="Calibri"/>
                <a:ea typeface="Calibri"/>
                <a:cs typeface="Calibri"/>
                <a:sym typeface="Calibri"/>
              </a:rPr>
              <a:t>Para conhecer mais sobre o assunto, conheça o </a:t>
            </a:r>
            <a:r>
              <a:rPr lang="en-US" sz="1200" u="sng">
                <a:solidFill>
                  <a:schemeClr val="accent2"/>
                </a:solidFill>
                <a:latin typeface="Calibri"/>
                <a:ea typeface="Calibri"/>
                <a:cs typeface="Calibri"/>
                <a:sym typeface="Calibri"/>
                <a:hlinkClick r:id="rId2"/>
              </a:rPr>
              <a:t>eBook Guia do Growth Hacking</a:t>
            </a:r>
            <a:r>
              <a:rPr lang="en-US" sz="1200">
                <a:latin typeface="Calibri"/>
                <a:ea typeface="Calibri"/>
                <a:cs typeface="Calibri"/>
                <a:sym typeface="Calibri"/>
              </a:rPr>
              <a:t>.</a:t>
            </a:r>
            <a:endParaRPr sz="1200">
              <a:latin typeface="Calibri"/>
              <a:ea typeface="Calibri"/>
              <a:cs typeface="Calibri"/>
              <a:sym typeface="Calibri"/>
            </a:endParaRPr>
          </a:p>
        </p:txBody>
      </p:sp>
      <p:sp>
        <p:nvSpPr>
          <p:cNvPr id="435" name="Google Shape;435;gffa980703_0_9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441" name="Google Shape;441;p8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fa98070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US" sz="1200">
                <a:latin typeface="Calibri"/>
                <a:ea typeface="Calibri"/>
                <a:cs typeface="Calibri"/>
                <a:sym typeface="Calibri"/>
              </a:rPr>
              <a:t>Liste aqui outras campanhas e atividades relevantes que aconteceram ao longo do mês.</a:t>
            </a:r>
            <a:endParaRPr sz="1200">
              <a:latin typeface="Calibri"/>
              <a:ea typeface="Calibri"/>
              <a:cs typeface="Calibri"/>
              <a:sym typeface="Calibri"/>
            </a:endParaRPr>
          </a:p>
        </p:txBody>
      </p:sp>
      <p:sp>
        <p:nvSpPr>
          <p:cNvPr id="448" name="Google Shape;448;gffa980703_0_27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fa98070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454" name="Google Shape;454;gffa980703_0_29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ffa98070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461" name="Google Shape;461;gffa980703_0_28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fa98070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Coloque aqui a propostas de melhorias para o próximo mês, encontradas a partir das análises feitas ao longo do relatório.</a:t>
            </a:r>
            <a:endParaRPr sz="1200">
              <a:latin typeface="Calibri"/>
              <a:ea typeface="Calibri"/>
              <a:cs typeface="Calibri"/>
              <a:sym typeface="Calibri"/>
            </a:endParaRPr>
          </a:p>
          <a:p>
            <a:pPr indent="0" lvl="0" marL="0" rtl="0" algn="l">
              <a:spcBef>
                <a:spcPts val="1000"/>
              </a:spcBef>
              <a:spcAft>
                <a:spcPts val="0"/>
              </a:spcAft>
              <a:buClr>
                <a:srgbClr val="000000"/>
              </a:buClr>
              <a:buFont typeface="Arial"/>
              <a:buNone/>
            </a:pPr>
            <a:r>
              <a:rPr lang="en-US" sz="1200">
                <a:latin typeface="Calibri"/>
                <a:ea typeface="Calibri"/>
                <a:cs typeface="Calibri"/>
                <a:sym typeface="Calibri"/>
              </a:rPr>
              <a:t>Para ajudar a preencher essa parte, tente responder perguntas como:</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Onde estão as maiores oportunidades de crescimento?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O que já está gerando resultados e posso investir mais ou replicar?</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Dentre as coisas que apresentam os piores resultados, quais delas mais impactam os resultados? Podemos fazer alguma coisa para melhorar?</a:t>
            </a:r>
            <a:endParaRPr sz="1200">
              <a:latin typeface="Calibri"/>
              <a:ea typeface="Calibri"/>
              <a:cs typeface="Calibri"/>
              <a:sym typeface="Calibri"/>
            </a:endParaRPr>
          </a:p>
          <a:p>
            <a:pPr indent="0" lvl="0" marL="0" rtl="0" algn="l">
              <a:spcBef>
                <a:spcPts val="1000"/>
              </a:spcBef>
              <a:spcAft>
                <a:spcPts val="1000"/>
              </a:spcAft>
              <a:buNone/>
            </a:pPr>
            <a:r>
              <a:rPr lang="en-US" sz="1200">
                <a:latin typeface="Calibri"/>
                <a:ea typeface="Calibri"/>
                <a:cs typeface="Calibri"/>
                <a:sym typeface="Calibri"/>
              </a:rPr>
              <a:t>Basicamente essas vão ser as ações que você vai considerar para o mês seguinte. Serão prioridade aquelas que gerarem mais resultado com o menor custo (financeiro, tempo, funcionários etc).</a:t>
            </a:r>
            <a:endParaRPr sz="1200">
              <a:latin typeface="Calibri"/>
              <a:ea typeface="Calibri"/>
              <a:cs typeface="Calibri"/>
              <a:sym typeface="Calibri"/>
            </a:endParaRPr>
          </a:p>
        </p:txBody>
      </p:sp>
      <p:sp>
        <p:nvSpPr>
          <p:cNvPr id="467" name="Google Shape;467;gffa980703_0_28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474" name="Google Shape;474;p8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US" sz="1200">
                <a:latin typeface="Calibri"/>
                <a:ea typeface="Calibri"/>
                <a:cs typeface="Calibri"/>
                <a:sym typeface="Calibri"/>
              </a:rPr>
              <a:t> </a:t>
            </a:r>
            <a:endParaRPr sz="1200">
              <a:latin typeface="Calibri"/>
              <a:ea typeface="Calibri"/>
              <a:cs typeface="Calibri"/>
              <a:sym typeface="Calibri"/>
            </a:endParaRPr>
          </a:p>
        </p:txBody>
      </p:sp>
      <p:sp>
        <p:nvSpPr>
          <p:cNvPr id="479" name="Google Shape;479;p8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Este é o resumo do funil de vendas da sua empresa. Para fazer uma boa análise a partir desses dados, reflita sobre as seguintes perguntas:</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Como foi o desempenho do Funil? As metas foram batidas?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US" sz="1200">
                <a:latin typeface="Calibri"/>
                <a:ea typeface="Calibri"/>
                <a:cs typeface="Calibri"/>
                <a:sym typeface="Calibri"/>
              </a:rPr>
              <a:t>Se não foram, qual foi o grande culpado? Atração de visitantes, conversão de visitante em Leads, nutrição de Leads (para gerar mais oportunidades) ou vendas?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US" sz="1200">
                <a:latin typeface="Calibri"/>
                <a:ea typeface="Calibri"/>
                <a:cs typeface="Calibri"/>
                <a:sym typeface="Calibri"/>
              </a:rPr>
              <a:t>Se foram, o que mais contribuiu para isso?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As taxas de conversão do funil estão de acordo com o mercado ou muito distantes? (Utilize a ferramenta </a:t>
            </a:r>
            <a:r>
              <a:rPr lang="en-US" sz="1200" u="sng">
                <a:solidFill>
                  <a:schemeClr val="accent2"/>
                </a:solidFill>
                <a:latin typeface="Calibri"/>
                <a:ea typeface="Calibri"/>
                <a:cs typeface="Calibri"/>
                <a:sym typeface="Calibri"/>
                <a:hlinkClick r:id="rId2"/>
              </a:rPr>
              <a:t>Benchmarking do Funil de Vendas</a:t>
            </a:r>
            <a:r>
              <a:rPr lang="en-US" sz="1200">
                <a:latin typeface="Calibri"/>
                <a:ea typeface="Calibri"/>
                <a:cs typeface="Calibri"/>
                <a:sym typeface="Calibri"/>
              </a:rPr>
              <a:t> para obter um parâmetro de comparação).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Está havendo uma tendência de aumento nos últimos meses?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US" sz="1200">
                <a:latin typeface="Calibri"/>
                <a:ea typeface="Calibri"/>
                <a:cs typeface="Calibri"/>
                <a:sym typeface="Calibri"/>
              </a:rPr>
              <a:t>Se não, houve algum fator neste mês que prejudicou o aumento das métricas? (Carnaval, feriados prolongados, feriados regionais etc.)</a:t>
            </a:r>
            <a:endParaRPr sz="1200">
              <a:latin typeface="Calibri"/>
              <a:ea typeface="Calibri"/>
              <a:cs typeface="Calibri"/>
              <a:sym typeface="Calibri"/>
            </a:endParaRPr>
          </a:p>
          <a:p>
            <a:pPr indent="0" lvl="0" marL="0" rtl="0" algn="l">
              <a:spcBef>
                <a:spcPts val="1000"/>
              </a:spcBef>
              <a:spcAft>
                <a:spcPts val="1000"/>
              </a:spcAft>
              <a:buNone/>
            </a:pPr>
            <a:r>
              <a:rPr lang="en-US" sz="1200">
                <a:latin typeface="Calibri"/>
                <a:ea typeface="Calibri"/>
                <a:cs typeface="Calibri"/>
                <a:sym typeface="Calibri"/>
              </a:rPr>
              <a:t>A partir dessas respostas, você pode direcionar as análises de canais e funil para encontrar as melhores oportunidades de melhoria para o mês.</a:t>
            </a:r>
            <a:endParaRPr sz="1200">
              <a:latin typeface="Calibri"/>
              <a:ea typeface="Calibri"/>
              <a:cs typeface="Calibri"/>
              <a:sym typeface="Calibri"/>
            </a:endParaRPr>
          </a:p>
        </p:txBody>
      </p:sp>
      <p:sp>
        <p:nvSpPr>
          <p:cNvPr id="95" name="Google Shape;9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US" sz="1200">
                <a:latin typeface="Calibri"/>
                <a:ea typeface="Calibri"/>
                <a:cs typeface="Calibri"/>
                <a:sym typeface="Calibri"/>
              </a:rPr>
              <a:t>Essa primeira camada, a camada de negócios, mostra os principais resultados do funil de vendas e reflete a participação do marketing nessas métricas.</a:t>
            </a:r>
            <a:endParaRPr sz="1200">
              <a:latin typeface="Calibri"/>
              <a:ea typeface="Calibri"/>
              <a:cs typeface="Calibri"/>
              <a:sym typeface="Calibri"/>
            </a:endParaRPr>
          </a:p>
          <a:p>
            <a:pPr indent="0" lvl="0" marL="0" rtl="0" algn="l">
              <a:spcBef>
                <a:spcPts val="1000"/>
              </a:spcBef>
              <a:spcAft>
                <a:spcPts val="0"/>
              </a:spcAft>
              <a:buClr>
                <a:srgbClr val="000000"/>
              </a:buClr>
              <a:buFont typeface="Arial"/>
              <a:buNone/>
            </a:pPr>
            <a:r>
              <a:rPr lang="en-US" sz="1200">
                <a:latin typeface="Calibri"/>
                <a:ea typeface="Calibri"/>
                <a:cs typeface="Calibri"/>
                <a:sym typeface="Calibri"/>
              </a:rPr>
              <a:t>São essas informações que mais interessam à diretoria porque mostram os reais impactos do Marketing no negócio.</a:t>
            </a:r>
            <a:endParaRPr sz="1200">
              <a:latin typeface="Calibri"/>
              <a:ea typeface="Calibri"/>
              <a:cs typeface="Calibri"/>
              <a:sym typeface="Calibri"/>
            </a:endParaRPr>
          </a:p>
          <a:p>
            <a:pPr indent="0" lvl="0" marL="0" rtl="0" algn="l">
              <a:lnSpc>
                <a:spcPct val="120000"/>
              </a:lnSpc>
              <a:spcBef>
                <a:spcPts val="1000"/>
              </a:spcBef>
              <a:spcAft>
                <a:spcPts val="0"/>
              </a:spcAft>
              <a:buClr>
                <a:srgbClr val="000000"/>
              </a:buClr>
              <a:buFont typeface="Arial"/>
              <a:buNone/>
            </a:pPr>
            <a:r>
              <a:rPr lang="en-US" sz="1200">
                <a:solidFill>
                  <a:schemeClr val="dk1"/>
                </a:solidFill>
                <a:latin typeface="Calibri"/>
                <a:ea typeface="Calibri"/>
                <a:cs typeface="Calibri"/>
                <a:sym typeface="Calibri"/>
              </a:rPr>
              <a:t>Com essa visão macro, é possível identificar a performance do funil de vendas e perceber em qual das etapas há possíveis gargalos e onde agir.</a:t>
            </a:r>
            <a:endParaRPr sz="1200">
              <a:solidFill>
                <a:schemeClr val="dk1"/>
              </a:solidFill>
              <a:latin typeface="Calibri"/>
              <a:ea typeface="Calibri"/>
              <a:cs typeface="Calibri"/>
              <a:sym typeface="Calibri"/>
            </a:endParaRPr>
          </a:p>
          <a:p>
            <a:pPr indent="0" lvl="0" marL="0" rtl="0" algn="l">
              <a:lnSpc>
                <a:spcPct val="120000"/>
              </a:lnSpc>
              <a:spcBef>
                <a:spcPts val="1000"/>
              </a:spcBef>
              <a:spcAft>
                <a:spcPts val="1000"/>
              </a:spcAft>
              <a:buClr>
                <a:srgbClr val="000000"/>
              </a:buClr>
              <a:buFont typeface="Arial"/>
              <a:buNone/>
            </a:pPr>
            <a:r>
              <a:rPr lang="en-US" sz="1200">
                <a:solidFill>
                  <a:schemeClr val="dk1"/>
                </a:solidFill>
                <a:latin typeface="Calibri"/>
                <a:ea typeface="Calibri"/>
                <a:cs typeface="Calibri"/>
                <a:sym typeface="Calibri"/>
              </a:rPr>
              <a:t>Lembre-se que para identificar as métricas do seu funil de forma mais fácil e obter um parâmetro de comparação com o mercado, acesse a ferramenta </a:t>
            </a:r>
            <a:r>
              <a:rPr lang="en-US" sz="1200" u="sng">
                <a:solidFill>
                  <a:schemeClr val="accent2"/>
                </a:solidFill>
                <a:latin typeface="Calibri"/>
                <a:ea typeface="Calibri"/>
                <a:cs typeface="Calibri"/>
                <a:sym typeface="Calibri"/>
                <a:hlinkClick r:id="rId2"/>
              </a:rPr>
              <a:t>Benchmarking do Funil de Vendas</a:t>
            </a:r>
            <a:r>
              <a:rPr lang="en-US" sz="1200">
                <a:solidFill>
                  <a:schemeClr val="dk1"/>
                </a:solidFill>
                <a:latin typeface="Calibri"/>
                <a:ea typeface="Calibri"/>
                <a:cs typeface="Calibri"/>
                <a:sym typeface="Calibri"/>
              </a:rPr>
              <a:t>.</a:t>
            </a:r>
            <a:endParaRPr sz="1200">
              <a:latin typeface="Calibri"/>
              <a:ea typeface="Calibri"/>
              <a:cs typeface="Calibri"/>
              <a:sym typeface="Calibri"/>
            </a:endParaRPr>
          </a:p>
        </p:txBody>
      </p:sp>
      <p:sp>
        <p:nvSpPr>
          <p:cNvPr id="115" name="Google Shape;115;p1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fa980703_0_1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ffa980703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1200">
                <a:solidFill>
                  <a:schemeClr val="dk1"/>
                </a:solidFill>
                <a:latin typeface="Calibri"/>
                <a:ea typeface="Calibri"/>
                <a:cs typeface="Calibri"/>
                <a:sym typeface="Calibri"/>
              </a:rPr>
              <a:t>Além das métricas do funil de vendas, as métricas de aquisição também mostram muito sobre o desempenho das ações de Marketing Digital.</a:t>
            </a:r>
            <a:endParaRPr sz="1200">
              <a:solidFill>
                <a:schemeClr val="dk1"/>
              </a:solidFill>
              <a:latin typeface="Calibri"/>
              <a:ea typeface="Calibri"/>
              <a:cs typeface="Calibri"/>
              <a:sym typeface="Calibri"/>
            </a:endParaRPr>
          </a:p>
          <a:p>
            <a:pPr indent="0" lvl="0" marL="0" rtl="0" algn="l">
              <a:lnSpc>
                <a:spcPct val="120000"/>
              </a:lnSpc>
              <a:spcBef>
                <a:spcPts val="1000"/>
              </a:spcBef>
              <a:spcAft>
                <a:spcPts val="0"/>
              </a:spcAft>
              <a:buNone/>
            </a:pPr>
            <a:r>
              <a:rPr lang="en-US" sz="1200">
                <a:solidFill>
                  <a:schemeClr val="dk1"/>
                </a:solidFill>
                <a:latin typeface="Calibri"/>
                <a:ea typeface="Calibri"/>
                <a:cs typeface="Calibri"/>
                <a:sym typeface="Calibri"/>
              </a:rPr>
              <a:t>Abaixo, vamos explicar as métricas e trazer as perguntas que devem ser respondidas para otimizá-las:</a:t>
            </a:r>
            <a:endParaRPr sz="1200">
              <a:solidFill>
                <a:schemeClr val="dk1"/>
              </a:solidFill>
              <a:latin typeface="Calibri"/>
              <a:ea typeface="Calibri"/>
              <a:cs typeface="Calibri"/>
              <a:sym typeface="Calibri"/>
            </a:endParaRPr>
          </a:p>
          <a:p>
            <a:pPr indent="-304800" lvl="0" marL="457200" rtl="0" algn="l">
              <a:lnSpc>
                <a:spcPct val="120000"/>
              </a:lnSpc>
              <a:spcBef>
                <a:spcPts val="100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Ciclo de Vendas (Lead → Venda)</a:t>
            </a:r>
            <a:r>
              <a:rPr lang="en-US" sz="1200">
                <a:solidFill>
                  <a:schemeClr val="dk1"/>
                </a:solidFill>
                <a:latin typeface="Calibri"/>
                <a:ea typeface="Calibri"/>
                <a:cs typeface="Calibri"/>
                <a:sym typeface="Calibri"/>
              </a:rPr>
              <a:t>: Representa a quantidade média de dias necessários para um Lead se tornar uma venda. Esta métrica pode ser quebrada em ciclos de venda por canal de aquisição para saber quais canais possuem os maiores e menores ciclos, ou seja, os que trazem Leads menos ou mais preparados para a compra respectivamente.</a:t>
            </a:r>
            <a:endParaRPr sz="1200">
              <a:solidFill>
                <a:schemeClr val="dk1"/>
              </a:solidFill>
              <a:latin typeface="Calibri"/>
              <a:ea typeface="Calibri"/>
              <a:cs typeface="Calibri"/>
              <a:sym typeface="Calibri"/>
            </a:endParaRPr>
          </a:p>
          <a:p>
            <a:pPr indent="-304800" lvl="0" marL="457200" rtl="0" algn="l">
              <a:lnSpc>
                <a:spcPct val="120000"/>
              </a:lnSpc>
              <a:spcBef>
                <a:spcPts val="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Ciclo de Vendas (Oportunidade → Venda)</a:t>
            </a:r>
            <a:r>
              <a:rPr lang="en-US" sz="1200">
                <a:solidFill>
                  <a:schemeClr val="dk1"/>
                </a:solidFill>
                <a:latin typeface="Calibri"/>
                <a:ea typeface="Calibri"/>
                <a:cs typeface="Calibri"/>
                <a:sym typeface="Calibri"/>
              </a:rPr>
              <a:t>: Representa a quantidade média de dias necessários para uma oportunidade se tornar uma venda, ou seja, quanto tempo o Lead fica "na mão" do time de vendas desde que é passado pelo Marketing.</a:t>
            </a:r>
            <a:endParaRPr sz="1200">
              <a:solidFill>
                <a:schemeClr val="dk1"/>
              </a:solidFill>
              <a:latin typeface="Calibri"/>
              <a:ea typeface="Calibri"/>
              <a:cs typeface="Calibri"/>
              <a:sym typeface="Calibri"/>
            </a:endParaRPr>
          </a:p>
          <a:p>
            <a:pPr indent="-304800" lvl="0" marL="457200" rtl="0" algn="l">
              <a:lnSpc>
                <a:spcPct val="120000"/>
              </a:lnSpc>
              <a:spcBef>
                <a:spcPts val="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Custo de Vendas</a:t>
            </a:r>
            <a:r>
              <a:rPr lang="en-US" sz="1200">
                <a:solidFill>
                  <a:schemeClr val="dk1"/>
                </a:solidFill>
                <a:latin typeface="Calibri"/>
                <a:ea typeface="Calibri"/>
                <a:cs typeface="Calibri"/>
                <a:sym typeface="Calibri"/>
              </a:rPr>
              <a:t>: A principal métrica de negócio aqui é o CAC (Custo de Aquisição de Clientes). Representa quanto custa, diretamente, conquistar um novo cliente. É calculado a partir da soma de todos os gastos com Marketing e Vendas, dividido pelo número de novos clientes. O custo por Lead e por oportunidade segue a mesma lógica, porém dividindo a soma dos gastos pela quantidade de Leads e oportunidades gerados. Para calcular seu CAC e compará-lo com a média do seu mercado, veja como </a:t>
            </a:r>
            <a:r>
              <a:rPr lang="en-US" sz="1200" u="sng">
                <a:solidFill>
                  <a:schemeClr val="accent2"/>
                </a:solidFill>
                <a:latin typeface="Calibri"/>
                <a:ea typeface="Calibri"/>
                <a:cs typeface="Calibri"/>
                <a:sym typeface="Calibri"/>
                <a:hlinkClick r:id="rId2"/>
              </a:rPr>
              <a:t>calcular e como otimizar o CAC de sua empresa</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20000"/>
              </a:lnSpc>
              <a:spcBef>
                <a:spcPts val="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Valor por Lead, Oportunidade e Venda</a:t>
            </a:r>
            <a:r>
              <a:rPr lang="en-US" sz="1200">
                <a:solidFill>
                  <a:schemeClr val="dk1"/>
                </a:solidFill>
                <a:latin typeface="Calibri"/>
                <a:ea typeface="Calibri"/>
                <a:cs typeface="Calibri"/>
                <a:sym typeface="Calibri"/>
              </a:rPr>
              <a:t>: Representa quanto de receita cada Lead, oportunidade e venda trazem para sua empresa. Para calcular, some a receita trazida pelos novos clientes e divida pela quantidade de Leads, oportunidades e vendas.</a:t>
            </a:r>
            <a:endParaRPr sz="1200">
              <a:solidFill>
                <a:schemeClr val="dk1"/>
              </a:solidFill>
              <a:latin typeface="Calibri"/>
              <a:ea typeface="Calibri"/>
              <a:cs typeface="Calibri"/>
              <a:sym typeface="Calibri"/>
            </a:endParaRPr>
          </a:p>
          <a:p>
            <a:pPr indent="0" lvl="0" marL="0" rtl="0" algn="l">
              <a:lnSpc>
                <a:spcPct val="120000"/>
              </a:lnSpc>
              <a:spcBef>
                <a:spcPts val="1000"/>
              </a:spcBef>
              <a:spcAft>
                <a:spcPts val="0"/>
              </a:spcAft>
              <a:buNone/>
            </a:pPr>
            <a:r>
              <a:rPr lang="en-US" sz="1200">
                <a:solidFill>
                  <a:schemeClr val="dk1"/>
                </a:solidFill>
                <a:latin typeface="Calibri"/>
                <a:ea typeface="Calibri"/>
                <a:cs typeface="Calibri"/>
                <a:sym typeface="Calibri"/>
              </a:rPr>
              <a:t>Uma dica para ter essas métricas de forma mais fácil e integradas a todas as suas ações de Marketing é utilizar o </a:t>
            </a:r>
            <a:r>
              <a:rPr lang="en-US" sz="1200" u="sng">
                <a:solidFill>
                  <a:schemeClr val="accent2"/>
                </a:solidFill>
                <a:latin typeface="Calibri"/>
                <a:ea typeface="Calibri"/>
                <a:cs typeface="Calibri"/>
                <a:sym typeface="Calibri"/>
                <a:hlinkClick r:id="rId3"/>
              </a:rPr>
              <a:t>Marketing BI</a:t>
            </a:r>
            <a:r>
              <a:rPr lang="en-US" sz="1200">
                <a:solidFill>
                  <a:schemeClr val="dk1"/>
                </a:solidFill>
                <a:latin typeface="Calibri"/>
                <a:ea typeface="Calibri"/>
                <a:cs typeface="Calibri"/>
                <a:sym typeface="Calibri"/>
              </a:rPr>
              <a:t>, ferramenta de análise do </a:t>
            </a:r>
            <a:r>
              <a:rPr lang="en-US" sz="1200" u="sng">
                <a:solidFill>
                  <a:schemeClr val="accent2"/>
                </a:solidFill>
                <a:latin typeface="Calibri"/>
                <a:ea typeface="Calibri"/>
                <a:cs typeface="Calibri"/>
                <a:sym typeface="Calibri"/>
                <a:hlinkClick r:id="rId4"/>
              </a:rPr>
              <a:t>RD Station </a:t>
            </a:r>
            <a:r>
              <a:rPr lang="en-US" sz="1200" u="sng">
                <a:solidFill>
                  <a:schemeClr val="accent2"/>
                </a:solidFill>
                <a:latin typeface="Calibri"/>
                <a:ea typeface="Calibri"/>
                <a:cs typeface="Calibri"/>
                <a:sym typeface="Calibri"/>
                <a:hlinkClick r:id="rId5"/>
              </a:rPr>
              <a:t>Marketing</a:t>
            </a:r>
            <a:r>
              <a:rPr lang="en-US" sz="1200">
                <a:solidFill>
                  <a:schemeClr val="dk1"/>
                </a:solidFill>
                <a:latin typeface="Calibri"/>
                <a:ea typeface="Calibri"/>
                <a:cs typeface="Calibri"/>
                <a:sym typeface="Calibri"/>
              </a:rPr>
              <a:t>, nossa plataforma de Marketing Digital. Se você quer utiliza o </a:t>
            </a:r>
            <a:r>
              <a:rPr lang="en-US" sz="1200">
                <a:solidFill>
                  <a:schemeClr val="dk1"/>
                </a:solidFill>
                <a:latin typeface="Calibri"/>
                <a:ea typeface="Calibri"/>
                <a:cs typeface="Calibri"/>
                <a:sym typeface="Calibri"/>
              </a:rPr>
              <a:t>RD Station Marketing na prática</a:t>
            </a:r>
            <a:r>
              <a:rPr lang="en-US" sz="1200">
                <a:solidFill>
                  <a:schemeClr val="dk1"/>
                </a:solidFill>
                <a:latin typeface="Calibri"/>
                <a:ea typeface="Calibri"/>
                <a:cs typeface="Calibri"/>
                <a:sym typeface="Calibri"/>
              </a:rPr>
              <a:t>, o link para começar agora o seu teste gratuito é </a:t>
            </a:r>
            <a:r>
              <a:rPr lang="en-US" sz="1200" u="sng">
                <a:solidFill>
                  <a:schemeClr val="accent2"/>
                </a:solidFill>
                <a:latin typeface="Calibri"/>
                <a:ea typeface="Calibri"/>
                <a:cs typeface="Calibri"/>
                <a:sym typeface="Calibri"/>
                <a:hlinkClick r:id="rId6"/>
              </a:rPr>
              <a:t>este aqui</a:t>
            </a: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lnSpc>
                <a:spcPct val="120000"/>
              </a:lnSpc>
              <a:spcBef>
                <a:spcPts val="1000"/>
              </a:spcBef>
              <a:spcAft>
                <a:spcPts val="0"/>
              </a:spcAft>
              <a:buNone/>
            </a:pPr>
            <a:r>
              <a:rPr lang="en-US" sz="1200">
                <a:solidFill>
                  <a:schemeClr val="dk1"/>
                </a:solidFill>
                <a:latin typeface="Calibri"/>
                <a:ea typeface="Calibri"/>
                <a:cs typeface="Calibri"/>
                <a:sym typeface="Calibri"/>
              </a:rPr>
              <a:t>Algumas perguntas a serem respondidas a partir dessas métricas:</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O ciclo de vendas está dentro de um nível aceitável? Lembre-se de que um ciclo de, por exemplo, 150 dias, significa que um Lead gerado hoje irá levar aproximadamente 5 meses para se tornar um cliente.</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US" sz="1200">
                <a:latin typeface="Calibri"/>
                <a:ea typeface="Calibri"/>
                <a:cs typeface="Calibri"/>
                <a:sym typeface="Calibri"/>
              </a:rPr>
              <a:t>Um ciclo muito longo pode indicar uma oportunidade de melhoria no preparo deste Lead para a compra, seja com nutrição de Leads, lançamentos de novos materiais, etc.</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US" sz="1200">
                <a:latin typeface="Calibri"/>
                <a:ea typeface="Calibri"/>
                <a:cs typeface="Calibri"/>
                <a:sym typeface="Calibri"/>
              </a:rPr>
              <a:t>Se o ciclo de oportunidade para vendas estiver muito longo, pode indicar uma oportunidade de otimização no processo de vendas e/ou no </a:t>
            </a:r>
            <a:r>
              <a:rPr lang="en-US" sz="1200" u="sng">
                <a:solidFill>
                  <a:schemeClr val="accent2"/>
                </a:solidFill>
                <a:latin typeface="Calibri"/>
                <a:ea typeface="Calibri"/>
                <a:cs typeface="Calibri"/>
                <a:sym typeface="Calibri"/>
                <a:hlinkClick r:id="rId7"/>
              </a:rPr>
              <a:t>alinhamento entre as áreas de Marketing e Vendas</a:t>
            </a:r>
            <a:r>
              <a:rPr lang="en-US" sz="1200">
                <a:latin typeface="Calibri"/>
                <a:ea typeface="Calibri"/>
                <a:cs typeface="Calibri"/>
                <a:sym typeface="Calibri"/>
              </a:rPr>
              <a: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Os custos de aquisição estão dentro do esperado? Poderia ter sido gasto mais para gerar mais Leads dentro da faixa definida ou as ações precisam de otimização de investimento?</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US" sz="1200">
                <a:latin typeface="Calibri"/>
                <a:ea typeface="Calibri"/>
                <a:cs typeface="Calibri"/>
                <a:sym typeface="Calibri"/>
              </a:rPr>
              <a:t>Este é um assunto que renderia alguns materiais. Para fins de análise e melhorias, </a:t>
            </a:r>
            <a:r>
              <a:rPr lang="en-US" sz="1200" u="sng">
                <a:solidFill>
                  <a:schemeClr val="accent2"/>
                </a:solidFill>
                <a:latin typeface="Calibri"/>
                <a:ea typeface="Calibri"/>
                <a:cs typeface="Calibri"/>
                <a:sym typeface="Calibri"/>
                <a:hlinkClick r:id="rId8"/>
              </a:rPr>
              <a:t>neste post</a:t>
            </a:r>
            <a:r>
              <a:rPr lang="en-US" sz="1200">
                <a:latin typeface="Calibri"/>
                <a:ea typeface="Calibri"/>
                <a:cs typeface="Calibri"/>
                <a:sym typeface="Calibri"/>
              </a:rPr>
              <a:t> você encontra algumas dicas sobre o que otimizar no Marketing a partir do CAC.</a:t>
            </a:r>
            <a:endParaRPr sz="1200">
              <a:solidFill>
                <a:schemeClr val="dk1"/>
              </a:solidFill>
              <a:latin typeface="Calibri"/>
              <a:ea typeface="Calibri"/>
              <a:cs typeface="Calibri"/>
              <a:sym typeface="Calibri"/>
            </a:endParaRPr>
          </a:p>
        </p:txBody>
      </p:sp>
      <p:sp>
        <p:nvSpPr>
          <p:cNvPr id="122" name="Google Shape;122;gffa980703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fa98070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A partir daqui, o objetivo é desdobrar as análises para cada canal aquisição e entender o que gerou os resultados reportados na camada de negócios.</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É importante não se limitar apenas à quantidade de visitantes que chegam a partir de cada canal (como vemos muitas empresas fazerem), mas também medir quantos Leads, oportunidade e vendas foram resultados a partir de cada fonte.</a:t>
            </a:r>
            <a:endParaRPr sz="1200">
              <a:latin typeface="Calibri"/>
              <a:ea typeface="Calibri"/>
              <a:cs typeface="Calibri"/>
              <a:sym typeface="Calibri"/>
            </a:endParaRPr>
          </a:p>
          <a:p>
            <a:pPr indent="0" lvl="0" marL="0" rtl="0" algn="l">
              <a:spcBef>
                <a:spcPts val="1000"/>
              </a:spcBef>
              <a:spcAft>
                <a:spcPts val="1000"/>
              </a:spcAft>
              <a:buNone/>
            </a:pPr>
            <a:r>
              <a:rPr lang="en-US" sz="1200">
                <a:latin typeface="Calibri"/>
                <a:ea typeface="Calibri"/>
                <a:cs typeface="Calibri"/>
                <a:sym typeface="Calibri"/>
              </a:rPr>
              <a:t>Aqui neste material nós vamos listar os canais que consideramos os principais, comuns a todos os tipos de empresa. É possível que alguns deles não sejam relevantes para a sua, portanto não tenha medo de alterar e fazer da forma que sua empresa consiga tirar o maior número de insights.</a:t>
            </a:r>
            <a:endParaRPr sz="1200">
              <a:latin typeface="Calibri"/>
              <a:ea typeface="Calibri"/>
              <a:cs typeface="Calibri"/>
              <a:sym typeface="Calibri"/>
            </a:endParaRPr>
          </a:p>
        </p:txBody>
      </p:sp>
      <p:sp>
        <p:nvSpPr>
          <p:cNvPr id="131" name="Google Shape;131;gffa980703_0_8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1:notes"/>
          <p:cNvSpPr txBox="1"/>
          <p:nvPr>
            <p:ph idx="1" type="body"/>
          </p:nvPr>
        </p:nvSpPr>
        <p:spPr>
          <a:xfrm>
            <a:off x="7620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200">
                <a:latin typeface="Calibri"/>
                <a:ea typeface="Calibri"/>
                <a:cs typeface="Calibri"/>
                <a:sym typeface="Calibri"/>
              </a:rPr>
              <a:t>Aqui é possível mostrar a fundo quais canais trouxeram visitantes, Leads, oportunidades e vendas ao longo do tempo, assim como o ciclo de venda </a:t>
            </a:r>
            <a:r>
              <a:rPr lang="en-US" sz="1200">
                <a:latin typeface="Calibri"/>
                <a:ea typeface="Calibri"/>
                <a:cs typeface="Calibri"/>
                <a:sym typeface="Calibri"/>
              </a:rPr>
              <a:t>para</a:t>
            </a:r>
            <a:r>
              <a:rPr lang="en-US" sz="1200">
                <a:latin typeface="Calibri"/>
                <a:ea typeface="Calibri"/>
                <a:cs typeface="Calibri"/>
                <a:sym typeface="Calibri"/>
              </a:rPr>
              <a:t> Leads vindos de cada canal.</a:t>
            </a:r>
            <a:endParaRPr sz="1200">
              <a:latin typeface="Calibri"/>
              <a:ea typeface="Calibri"/>
              <a:cs typeface="Calibri"/>
              <a:sym typeface="Calibri"/>
            </a:endParaRPr>
          </a:p>
          <a:p>
            <a:pPr indent="0" lvl="0" marL="0" rtl="0" algn="l">
              <a:lnSpc>
                <a:spcPct val="115000"/>
              </a:lnSpc>
              <a:spcBef>
                <a:spcPts val="1000"/>
              </a:spcBef>
              <a:spcAft>
                <a:spcPts val="0"/>
              </a:spcAft>
              <a:buNone/>
            </a:pPr>
            <a:r>
              <a:rPr lang="en-US" sz="1200">
                <a:latin typeface="Calibri"/>
                <a:ea typeface="Calibri"/>
                <a:cs typeface="Calibri"/>
                <a:sym typeface="Calibri"/>
              </a:rPr>
              <a:t>Pense no quadro acima como sendo um funil de vendas para cada canal de aquisição. Essas informações serão importantes para saber o que está trazendo resultados de verdade, o que deve ser otimizado e até quais canais podem receber menos investimento e esforço por parte da sua empresa.</a:t>
            </a:r>
            <a:endParaRPr sz="1200">
              <a:latin typeface="Calibri"/>
              <a:ea typeface="Calibri"/>
              <a:cs typeface="Calibri"/>
              <a:sym typeface="Calibri"/>
            </a:endParaRPr>
          </a:p>
          <a:p>
            <a:pPr indent="0" lvl="0" marL="0" rtl="0" algn="l">
              <a:spcBef>
                <a:spcPts val="1000"/>
              </a:spcBef>
              <a:spcAft>
                <a:spcPts val="0"/>
              </a:spcAft>
              <a:buNone/>
            </a:pPr>
            <a:r>
              <a:rPr lang="en-US" sz="1200">
                <a:latin typeface="Calibri"/>
                <a:ea typeface="Calibri"/>
                <a:cs typeface="Calibri"/>
                <a:sym typeface="Calibri"/>
              </a:rPr>
              <a:t>Algumas perguntas a serem respondidas:</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US" sz="1200">
                <a:latin typeface="Calibri"/>
                <a:ea typeface="Calibri"/>
                <a:cs typeface="Calibri"/>
                <a:sym typeface="Calibri"/>
              </a:rPr>
              <a:t>Algum canal de aquisição foi o grande responsável pelo cumprimento da meta? Algum deles foi vilão?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Sua empresa é muito dependente de apenas um canal?</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n-US" sz="1200">
                <a:latin typeface="Calibri"/>
                <a:ea typeface="Calibri"/>
                <a:cs typeface="Calibri"/>
                <a:sym typeface="Calibri"/>
              </a:rPr>
              <a:t>Caso seja, existe algum outro que possa ser melhorado caso esse canal principal se torne caro ou dê algum problema que irá afetar as métricas?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Qual canal gera mais resultados a curto prazo? (menor ciclo de vendas)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Qual canal é mais promissor a médio-longo prazo? (maiores taxas de conversão, mesmo que tenham ciclo de venda maior)</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Existe alguma quebra grande de conversão em algum estágio que chame a atenção?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US" sz="1200">
                <a:latin typeface="Calibri"/>
                <a:ea typeface="Calibri"/>
                <a:cs typeface="Calibri"/>
                <a:sym typeface="Calibri"/>
              </a:rPr>
              <a:t>Há algum canal de aquisição com desempenho muito menor que os outros? Se sim, haveria alguma coisa a ser feita para aumentar sua contribuição?</a:t>
            </a:r>
            <a:endParaRPr sz="1200">
              <a:latin typeface="Calibri"/>
              <a:ea typeface="Calibri"/>
              <a:cs typeface="Calibri"/>
              <a:sym typeface="Calibri"/>
            </a:endParaRPr>
          </a:p>
          <a:p>
            <a:pPr indent="0" lvl="0" marL="0" rtl="0" algn="l">
              <a:lnSpc>
                <a:spcPct val="120000"/>
              </a:lnSpc>
              <a:spcBef>
                <a:spcPts val="1000"/>
              </a:spcBef>
              <a:spcAft>
                <a:spcPts val="1000"/>
              </a:spcAft>
              <a:buNone/>
            </a:pPr>
            <a:r>
              <a:rPr lang="en-US" sz="1200">
                <a:solidFill>
                  <a:schemeClr val="dk1"/>
                </a:solidFill>
                <a:latin typeface="Calibri"/>
                <a:ea typeface="Calibri"/>
                <a:cs typeface="Calibri"/>
                <a:sym typeface="Calibri"/>
              </a:rPr>
              <a:t>No </a:t>
            </a:r>
            <a:r>
              <a:rPr lang="en-US" sz="1200" u="sng">
                <a:solidFill>
                  <a:schemeClr val="accent2"/>
                </a:solidFill>
                <a:latin typeface="Calibri"/>
                <a:ea typeface="Calibri"/>
                <a:cs typeface="Calibri"/>
                <a:sym typeface="Calibri"/>
                <a:hlinkClick r:id="rId2"/>
              </a:rPr>
              <a:t>Marketing BI</a:t>
            </a:r>
            <a:r>
              <a:rPr lang="en-US" sz="1200">
                <a:solidFill>
                  <a:schemeClr val="dk1"/>
                </a:solidFill>
                <a:latin typeface="Calibri"/>
                <a:ea typeface="Calibri"/>
                <a:cs typeface="Calibri"/>
                <a:sym typeface="Calibri"/>
              </a:rPr>
              <a:t> do </a:t>
            </a:r>
            <a:r>
              <a:rPr lang="en-US" sz="1200">
                <a:solidFill>
                  <a:schemeClr val="dk1"/>
                </a:solidFill>
                <a:latin typeface="Calibri"/>
                <a:ea typeface="Calibri"/>
                <a:cs typeface="Calibri"/>
                <a:sym typeface="Calibri"/>
              </a:rPr>
              <a:t>RD Station Marketing </a:t>
            </a:r>
            <a:r>
              <a:rPr lang="en-US" sz="1200">
                <a:solidFill>
                  <a:schemeClr val="dk1"/>
                </a:solidFill>
                <a:latin typeface="Calibri"/>
                <a:ea typeface="Calibri"/>
                <a:cs typeface="Calibri"/>
                <a:sym typeface="Calibri"/>
              </a:rPr>
              <a:t>essas métricas são calculadas automaticamente conforme suas ações avançam ao longo do mês. Se você ainda não utiliza a solução</a:t>
            </a: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e quer trabalhar com o Marketing BI para encontrar essas informações, bem como o detalhamento por fonte de tráfego</a:t>
            </a:r>
            <a:r>
              <a:rPr lang="en-US" sz="1200">
                <a:solidFill>
                  <a:schemeClr val="dk1"/>
                </a:solidFill>
                <a:latin typeface="Calibri"/>
                <a:ea typeface="Calibri"/>
                <a:cs typeface="Calibri"/>
                <a:sym typeface="Calibri"/>
              </a:rPr>
              <a:t>, não perca tempo e comece agora o seu teste grátis </a:t>
            </a:r>
            <a:r>
              <a:rPr lang="en-US" sz="1200" u="sng">
                <a:solidFill>
                  <a:schemeClr val="accent2"/>
                </a:solidFill>
                <a:latin typeface="Calibri"/>
                <a:ea typeface="Calibri"/>
                <a:cs typeface="Calibri"/>
                <a:sym typeface="Calibri"/>
                <a:hlinkClick r:id="rId3"/>
              </a:rPr>
              <a:t>neste link</a:t>
            </a:r>
            <a:r>
              <a:rPr lang="en-US" sz="1200">
                <a:solidFill>
                  <a:schemeClr val="dk1"/>
                </a:solidFill>
                <a:latin typeface="Calibri"/>
                <a:ea typeface="Calibri"/>
                <a:cs typeface="Calibri"/>
                <a:sym typeface="Calibri"/>
              </a:rPr>
              <a:t>.</a:t>
            </a:r>
            <a:endParaRPr sz="1200">
              <a:latin typeface="Calibri"/>
              <a:ea typeface="Calibri"/>
              <a:cs typeface="Calibri"/>
              <a:sym typeface="Calibri"/>
            </a:endParaRPr>
          </a:p>
        </p:txBody>
      </p:sp>
      <p:sp>
        <p:nvSpPr>
          <p:cNvPr id="138" name="Google Shape;138;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a:t>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rdstation.com/"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240537"/>
            <a:ext cx="7772400" cy="1224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4" name="Google Shape;14;p2"/>
          <p:cNvSpPr txBox="1"/>
          <p:nvPr>
            <p:ph idx="1" type="body"/>
          </p:nvPr>
        </p:nvSpPr>
        <p:spPr>
          <a:xfrm>
            <a:off x="3432175" y="2581008"/>
            <a:ext cx="2279700" cy="252300"/>
          </a:xfrm>
          <a:prstGeom prst="rect">
            <a:avLst/>
          </a:prstGeom>
          <a:noFill/>
          <a:ln>
            <a:noFill/>
          </a:ln>
        </p:spPr>
        <p:txBody>
          <a:bodyPr anchorCtr="0" anchor="ctr" bIns="91425" lIns="91425" spcFirstLastPara="1" rIns="91425" wrap="square" tIns="91425">
            <a:noAutofit/>
          </a:bodyPr>
          <a:lstStyle>
            <a:lvl1pPr indent="-228600" lvl="0" marL="457200" rtl="0" algn="ctr">
              <a:spcBef>
                <a:spcPts val="480"/>
              </a:spcBef>
              <a:spcAft>
                <a:spcPts val="0"/>
              </a:spcAft>
              <a:buClr>
                <a:schemeClr val="lt1"/>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pic>
        <p:nvPicPr>
          <p:cNvPr id="15" name="Google Shape;15;p2"/>
          <p:cNvPicPr preferRelativeResize="0"/>
          <p:nvPr/>
        </p:nvPicPr>
        <p:blipFill>
          <a:blip r:embed="rId2">
            <a:alphaModFix/>
          </a:blip>
          <a:stretch>
            <a:fillRect/>
          </a:stretch>
        </p:blipFill>
        <p:spPr>
          <a:xfrm>
            <a:off x="-917925" y="0"/>
            <a:ext cx="10061917" cy="57150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CUSTOM">
    <p:spTree>
      <p:nvGrpSpPr>
        <p:cNvPr id="44" name="Shape 44"/>
        <p:cNvGrpSpPr/>
        <p:nvPr/>
      </p:nvGrpSpPr>
      <p:grpSpPr>
        <a:xfrm>
          <a:off x="0" y="0"/>
          <a:ext cx="0" cy="0"/>
          <a:chOff x="0" y="0"/>
          <a:chExt cx="0" cy="0"/>
        </a:xfrm>
      </p:grpSpPr>
      <p:sp>
        <p:nvSpPr>
          <p:cNvPr id="45" name="Google Shape;45;p11"/>
          <p:cNvSpPr txBox="1"/>
          <p:nvPr>
            <p:ph type="title"/>
          </p:nvPr>
        </p:nvSpPr>
        <p:spPr>
          <a:xfrm>
            <a:off x="457200" y="528507"/>
            <a:ext cx="8229600" cy="6390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12"/>
          <p:cNvSpPr txBox="1"/>
          <p:nvPr>
            <p:ph type="title"/>
          </p:nvPr>
        </p:nvSpPr>
        <p:spPr>
          <a:xfrm>
            <a:off x="457200" y="528507"/>
            <a:ext cx="8229600" cy="639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chemeClr val="accent2"/>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8" name="Google Shape;48;p12"/>
          <p:cNvSpPr txBox="1"/>
          <p:nvPr>
            <p:ph idx="1" type="body"/>
          </p:nvPr>
        </p:nvSpPr>
        <p:spPr>
          <a:xfrm>
            <a:off x="457200" y="1333501"/>
            <a:ext cx="4038600" cy="3771600"/>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9" name="Google Shape;49;p12"/>
          <p:cNvSpPr txBox="1"/>
          <p:nvPr>
            <p:ph idx="2" type="body"/>
          </p:nvPr>
        </p:nvSpPr>
        <p:spPr>
          <a:xfrm>
            <a:off x="4648200" y="1333501"/>
            <a:ext cx="4038600" cy="3771600"/>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0" name="Google Shape;50;p12"/>
          <p:cNvSpPr txBox="1"/>
          <p:nvPr>
            <p:ph idx="3" type="body"/>
          </p:nvPr>
        </p:nvSpPr>
        <p:spPr>
          <a:xfrm>
            <a:off x="457200" y="380320"/>
            <a:ext cx="8229600" cy="2463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Clr>
                <a:srgbClr val="959595"/>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1" name="Shape 51"/>
        <p:cNvGrpSpPr/>
        <p:nvPr/>
      </p:nvGrpSpPr>
      <p:grpSpPr>
        <a:xfrm>
          <a:off x="0" y="0"/>
          <a:ext cx="0" cy="0"/>
          <a:chOff x="0" y="0"/>
          <a:chExt cx="0" cy="0"/>
        </a:xfrm>
      </p:grpSpPr>
      <p:sp>
        <p:nvSpPr>
          <p:cNvPr id="52" name="Google Shape;52;p13"/>
          <p:cNvSpPr txBox="1"/>
          <p:nvPr>
            <p:ph type="title"/>
          </p:nvPr>
        </p:nvSpPr>
        <p:spPr>
          <a:xfrm>
            <a:off x="457200" y="528507"/>
            <a:ext cx="8229600" cy="639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chemeClr val="accent2"/>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Google Shape;53;p13"/>
          <p:cNvSpPr txBox="1"/>
          <p:nvPr>
            <p:ph idx="1" type="body"/>
          </p:nvPr>
        </p:nvSpPr>
        <p:spPr>
          <a:xfrm>
            <a:off x="457200" y="380320"/>
            <a:ext cx="8229600" cy="2463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Clr>
                <a:srgbClr val="959595"/>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light">
  <p:cSld name="blue light">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0" l="5004" r="4995" t="0"/>
          <a:stretch/>
        </p:blipFill>
        <p:spPr>
          <a:xfrm>
            <a:off x="0" y="0"/>
            <a:ext cx="9144000" cy="5715000"/>
          </a:xfrm>
          <a:prstGeom prst="rect">
            <a:avLst/>
          </a:prstGeom>
          <a:noFill/>
          <a:ln>
            <a:noFill/>
          </a:ln>
        </p:spPr>
      </p:pic>
      <p:sp>
        <p:nvSpPr>
          <p:cNvPr id="56" name="Google Shape;56;p14"/>
          <p:cNvSpPr txBox="1"/>
          <p:nvPr/>
        </p:nvSpPr>
        <p:spPr>
          <a:xfrm>
            <a:off x="457200" y="1964999"/>
            <a:ext cx="4923000" cy="2212500"/>
          </a:xfrm>
          <a:prstGeom prst="rect">
            <a:avLst/>
          </a:prstGeom>
          <a:noFill/>
          <a:ln>
            <a:noFill/>
          </a:ln>
        </p:spPr>
        <p:txBody>
          <a:bodyPr anchorCtr="0" anchor="b" bIns="45700" lIns="91425" spcFirstLastPara="1" rIns="91425" wrap="square" tIns="45700">
            <a:noAutofit/>
          </a:bodyPr>
          <a:lstStyle/>
          <a:p>
            <a:pPr indent="0" lvl="0" marL="0" marR="0" rtl="0" algn="l">
              <a:lnSpc>
                <a:spcPct val="140000"/>
              </a:lnSpc>
              <a:spcBef>
                <a:spcPts val="0"/>
              </a:spcBef>
              <a:spcAft>
                <a:spcPts val="0"/>
              </a:spcAft>
              <a:buClr>
                <a:schemeClr val="lt1"/>
              </a:buClr>
              <a:buFont typeface="Arial"/>
              <a:buNone/>
            </a:pPr>
            <a:r>
              <a:rPr b="1" i="0" lang="en-US" sz="1400" u="none" cap="none" strike="noStrike">
                <a:solidFill>
                  <a:schemeClr val="lt1"/>
                </a:solidFill>
                <a:latin typeface="Calibri"/>
                <a:ea typeface="Calibri"/>
                <a:cs typeface="Calibri"/>
                <a:sym typeface="Calibri"/>
              </a:rPr>
              <a:t>Prove o valor do seu trabalho com um relatório de marketing digital mensal completo e com métricas </a:t>
            </a:r>
            <a:r>
              <a:rPr b="1" lang="en-US">
                <a:solidFill>
                  <a:schemeClr val="lt1"/>
                </a:solidFill>
                <a:latin typeface="Calibri"/>
                <a:ea typeface="Calibri"/>
                <a:cs typeface="Calibri"/>
                <a:sym typeface="Calibri"/>
              </a:rPr>
              <a:t>que</a:t>
            </a:r>
            <a:r>
              <a:rPr b="1" i="0" lang="en-US" sz="1400" u="none" cap="none" strike="noStrike">
                <a:solidFill>
                  <a:schemeClr val="lt1"/>
                </a:solidFill>
                <a:latin typeface="Calibri"/>
                <a:ea typeface="Calibri"/>
                <a:cs typeface="Calibri"/>
                <a:sym typeface="Calibri"/>
              </a:rPr>
              <a:t> importam</a:t>
            </a:r>
            <a:r>
              <a:rPr b="0" i="0" lang="en-US" sz="1400" u="none" cap="none" strike="noStrike">
                <a:solidFill>
                  <a:schemeClr val="lt1"/>
                </a:solidFill>
                <a:latin typeface="Calibri"/>
                <a:ea typeface="Calibri"/>
                <a:cs typeface="Calibri"/>
                <a:sym typeface="Calibri"/>
              </a:rPr>
              <a:t>! O </a:t>
            </a:r>
            <a:r>
              <a:rPr lang="en-US">
                <a:solidFill>
                  <a:schemeClr val="lt1"/>
                </a:solidFill>
                <a:latin typeface="Calibri"/>
                <a:ea typeface="Calibri"/>
                <a:cs typeface="Calibri"/>
                <a:sym typeface="Calibri"/>
              </a:rPr>
              <a:t>RD Station Marketing </a:t>
            </a:r>
            <a:r>
              <a:rPr b="0" i="0" lang="en-US" sz="1400" u="none" cap="none" strike="noStrike">
                <a:solidFill>
                  <a:schemeClr val="lt1"/>
                </a:solidFill>
                <a:latin typeface="Calibri"/>
                <a:ea typeface="Calibri"/>
                <a:cs typeface="Calibri"/>
                <a:sym typeface="Calibri"/>
              </a:rPr>
              <a:t>é uma ferramenta integrada para a gestão e automação de marketing digital que facilita a análise de resultados e criação de relatórios. Obtenha facilmente todas as métricas desse template, economize tempo e garanta</a:t>
            </a:r>
            <a:r>
              <a:rPr lang="en-US">
                <a:solidFill>
                  <a:schemeClr val="lt1"/>
                </a:solidFill>
                <a:latin typeface="Calibri"/>
                <a:ea typeface="Calibri"/>
                <a:cs typeface="Calibri"/>
                <a:sym typeface="Calibri"/>
              </a:rPr>
              <a:t> os melhores resultados para sua empresa</a:t>
            </a:r>
            <a:r>
              <a:rPr b="0" i="0" lang="en-US" sz="1400" u="none" cap="none" strike="noStrike">
                <a:solidFill>
                  <a:schemeClr val="lt1"/>
                </a:solidFill>
                <a:latin typeface="Calibri"/>
                <a:ea typeface="Calibri"/>
                <a:cs typeface="Calibri"/>
                <a:sym typeface="Calibri"/>
              </a:rPr>
              <a:t>.</a:t>
            </a:r>
            <a:endParaRPr b="0" i="0" sz="1400" u="none" cap="none" strike="noStrike">
              <a:solidFill>
                <a:schemeClr val="lt1"/>
              </a:solidFill>
              <a:latin typeface="Calibri"/>
              <a:ea typeface="Calibri"/>
              <a:cs typeface="Calibri"/>
              <a:sym typeface="Calibri"/>
            </a:endParaRPr>
          </a:p>
        </p:txBody>
      </p:sp>
      <p:sp>
        <p:nvSpPr>
          <p:cNvPr id="57" name="Google Shape;57;p14"/>
          <p:cNvSpPr txBox="1"/>
          <p:nvPr/>
        </p:nvSpPr>
        <p:spPr>
          <a:xfrm>
            <a:off x="457200" y="528507"/>
            <a:ext cx="8229600" cy="63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Font typeface="Calibri"/>
              <a:buNone/>
            </a:pPr>
            <a:r>
              <a:rPr b="0" i="0" lang="en-US" sz="4000" u="none" cap="none" strike="noStrike">
                <a:solidFill>
                  <a:schemeClr val="lt1"/>
                </a:solidFill>
                <a:latin typeface="Calibri"/>
                <a:ea typeface="Calibri"/>
                <a:cs typeface="Calibri"/>
                <a:sym typeface="Calibri"/>
              </a:rPr>
              <a:t>CRIE RELATÓRIOS COM O </a:t>
            </a:r>
            <a:r>
              <a:rPr b="1" lang="en-US" sz="4000">
                <a:solidFill>
                  <a:schemeClr val="lt1"/>
                </a:solidFill>
                <a:latin typeface="Calibri"/>
                <a:ea typeface="Calibri"/>
                <a:cs typeface="Calibri"/>
                <a:sym typeface="Calibri"/>
              </a:rPr>
              <a:t>RD Station Marketing</a:t>
            </a:r>
            <a:endParaRPr/>
          </a:p>
        </p:txBody>
      </p:sp>
      <p:sp>
        <p:nvSpPr>
          <p:cNvPr id="58" name="Google Shape;58;p14"/>
          <p:cNvSpPr/>
          <p:nvPr/>
        </p:nvSpPr>
        <p:spPr>
          <a:xfrm>
            <a:off x="566500" y="4624200"/>
            <a:ext cx="3251100" cy="604500"/>
          </a:xfrm>
          <a:prstGeom prst="roundRect">
            <a:avLst>
              <a:gd fmla="val 16667" name="adj"/>
            </a:avLst>
          </a:prstGeom>
          <a:solidFill>
            <a:srgbClr val="F45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a:hlinkClick r:id="rId3"/>
          </p:cNvPr>
          <p:cNvSpPr txBox="1"/>
          <p:nvPr/>
        </p:nvSpPr>
        <p:spPr>
          <a:xfrm>
            <a:off x="566500" y="4621525"/>
            <a:ext cx="3251100" cy="60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Open Sans"/>
                <a:ea typeface="Open Sans"/>
                <a:cs typeface="Open Sans"/>
                <a:sym typeface="Open Sans"/>
              </a:rPr>
              <a:t>CONHEÇA O </a:t>
            </a:r>
            <a:r>
              <a:rPr b="1" lang="en-US">
                <a:solidFill>
                  <a:srgbClr val="FFFFFF"/>
                </a:solidFill>
                <a:latin typeface="Open Sans"/>
                <a:ea typeface="Open Sans"/>
                <a:cs typeface="Open Sans"/>
                <a:sym typeface="Open Sans"/>
              </a:rPr>
              <a:t>RD Station Marketing </a:t>
            </a:r>
            <a:endParaRPr b="1">
              <a:solidFill>
                <a:srgbClr val="FFFFFF"/>
              </a:solidFill>
              <a:latin typeface="Open Sans"/>
              <a:ea typeface="Open Sans"/>
              <a:cs typeface="Open Sans"/>
              <a:sym typeface="Open Sans"/>
            </a:endParaRPr>
          </a:p>
        </p:txBody>
      </p:sp>
      <p:grpSp>
        <p:nvGrpSpPr>
          <p:cNvPr id="60" name="Google Shape;60;p14"/>
          <p:cNvGrpSpPr/>
          <p:nvPr/>
        </p:nvGrpSpPr>
        <p:grpSpPr>
          <a:xfrm>
            <a:off x="5902425" y="2087175"/>
            <a:ext cx="4421575" cy="2604778"/>
            <a:chOff x="5887425" y="2087175"/>
            <a:chExt cx="4421575" cy="2604778"/>
          </a:xfrm>
        </p:grpSpPr>
        <p:sp>
          <p:nvSpPr>
            <p:cNvPr id="61" name="Google Shape;61;p14"/>
            <p:cNvSpPr/>
            <p:nvPr/>
          </p:nvSpPr>
          <p:spPr>
            <a:xfrm>
              <a:off x="5887425" y="2087175"/>
              <a:ext cx="3915000" cy="163500"/>
            </a:xfrm>
            <a:prstGeom prst="round2SameRect">
              <a:avLst>
                <a:gd fmla="val 41238" name="adj1"/>
                <a:gd fmla="val 0" name="adj2"/>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5952325" y="2134575"/>
              <a:ext cx="56700" cy="567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046825" y="2134575"/>
              <a:ext cx="56700" cy="56700"/>
            </a:xfrm>
            <a:prstGeom prst="ellipse">
              <a:avLst/>
            </a:prstGeom>
            <a:no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4"/>
            <p:cNvPicPr preferRelativeResize="0"/>
            <p:nvPr/>
          </p:nvPicPr>
          <p:blipFill>
            <a:blip r:embed="rId4">
              <a:alphaModFix/>
            </a:blip>
            <a:stretch>
              <a:fillRect/>
            </a:stretch>
          </p:blipFill>
          <p:spPr>
            <a:xfrm>
              <a:off x="5891800" y="2237175"/>
              <a:ext cx="4417200" cy="2454778"/>
            </a:xfrm>
            <a:prstGeom prst="rect">
              <a:avLst/>
            </a:prstGeom>
            <a:noFill/>
            <a:ln cap="flat" cmpd="sng" w="9525">
              <a:solidFill>
                <a:srgbClr val="FFFFFF"/>
              </a:solidFill>
              <a:prstDash val="solid"/>
              <a:round/>
              <a:headEnd len="sm" w="sm" type="none"/>
              <a:tailEnd len="sm" w="sm" type="none"/>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gradFill>
          <a:gsLst>
            <a:gs pos="0">
              <a:schemeClr val="accent2"/>
            </a:gs>
            <a:gs pos="100000">
              <a:schemeClr val="accent6"/>
            </a:gs>
          </a:gsLst>
          <a:lin ang="0" scaled="0"/>
        </a:gra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722313" y="3672418"/>
            <a:ext cx="7772400" cy="11352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cxnSp>
        <p:nvCxnSpPr>
          <p:cNvPr id="19" name="Google Shape;19;p4"/>
          <p:cNvCxnSpPr/>
          <p:nvPr/>
        </p:nvCxnSpPr>
        <p:spPr>
          <a:xfrm>
            <a:off x="859776" y="4468286"/>
            <a:ext cx="504900" cy="0"/>
          </a:xfrm>
          <a:prstGeom prst="straightConnector1">
            <a:avLst/>
          </a:prstGeom>
          <a:noFill/>
          <a:ln cap="flat" cmpd="sng" w="25400">
            <a:solidFill>
              <a:schemeClr val="lt2"/>
            </a:solidFill>
            <a:prstDash val="solid"/>
            <a:round/>
            <a:headEnd len="sm" w="sm" type="none"/>
            <a:tailEnd len="sm" w="sm" type="none"/>
          </a:ln>
        </p:spPr>
      </p:cxnSp>
      <p:sp>
        <p:nvSpPr>
          <p:cNvPr id="20" name="Google Shape;20;p4"/>
          <p:cNvSpPr txBox="1"/>
          <p:nvPr>
            <p:ph idx="1" type="body"/>
          </p:nvPr>
        </p:nvSpPr>
        <p:spPr>
          <a:xfrm>
            <a:off x="722313" y="3501685"/>
            <a:ext cx="7772400" cy="276900"/>
          </a:xfrm>
          <a:prstGeom prst="rect">
            <a:avLst/>
          </a:prstGeom>
          <a:noFill/>
          <a:ln>
            <a:noFill/>
          </a:ln>
        </p:spPr>
        <p:txBody>
          <a:bodyPr anchorCtr="0" anchor="b" bIns="91425" lIns="91425" spcFirstLastPara="1" rIns="91425" wrap="square" tIns="91425">
            <a:noAutofit/>
          </a:bodyPr>
          <a:lstStyle>
            <a:lvl1pPr indent="-228600" lvl="0" marL="457200" rtl="0">
              <a:spcBef>
                <a:spcPts val="480"/>
              </a:spcBef>
              <a:spcAft>
                <a:spcPts val="0"/>
              </a:spcAft>
              <a:buClr>
                <a:srgbClr val="EDEDED"/>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pic>
        <p:nvPicPr>
          <p:cNvPr id="21" name="Google Shape;21;p4"/>
          <p:cNvPicPr preferRelativeResize="0"/>
          <p:nvPr/>
        </p:nvPicPr>
        <p:blipFill>
          <a:blip r:embed="rId2">
            <a:alphaModFix/>
          </a:blip>
          <a:stretch>
            <a:fillRect/>
          </a:stretch>
        </p:blipFill>
        <p:spPr>
          <a:xfrm>
            <a:off x="-917900" y="0"/>
            <a:ext cx="10061903" cy="57150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5"/>
          <p:cNvSpPr txBox="1"/>
          <p:nvPr>
            <p:ph type="title"/>
          </p:nvPr>
        </p:nvSpPr>
        <p:spPr>
          <a:xfrm>
            <a:off x="457200" y="528507"/>
            <a:ext cx="8229600" cy="639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chemeClr val="accent2"/>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 name="Google Shape;24;p5"/>
          <p:cNvSpPr txBox="1"/>
          <p:nvPr>
            <p:ph idx="1" type="body"/>
          </p:nvPr>
        </p:nvSpPr>
        <p:spPr>
          <a:xfrm>
            <a:off x="457200" y="2019379"/>
            <a:ext cx="8229600" cy="3227700"/>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chemeClr val="dk2"/>
              </a:buClr>
              <a:buSzPts val="1400"/>
              <a:buFont typeface="Arial"/>
              <a:buChar char="•"/>
              <a:defRPr/>
            </a:lvl1pPr>
            <a:lvl2pPr indent="-317500" lvl="1" marL="914400" rtl="0" algn="l">
              <a:spcBef>
                <a:spcPts val="400"/>
              </a:spcBef>
              <a:spcAft>
                <a:spcPts val="0"/>
              </a:spcAft>
              <a:buClr>
                <a:schemeClr val="dk2"/>
              </a:buClr>
              <a:buSzPts val="1400"/>
              <a:buFont typeface="Arial"/>
              <a:buChar char="–"/>
              <a:defRPr/>
            </a:lvl2pPr>
            <a:lvl3pPr indent="-317500" lvl="2" marL="1371600" rtl="0" algn="l">
              <a:spcBef>
                <a:spcPts val="360"/>
              </a:spcBef>
              <a:spcAft>
                <a:spcPts val="0"/>
              </a:spcAft>
              <a:buClr>
                <a:schemeClr val="dk2"/>
              </a:buClr>
              <a:buSzPts val="1400"/>
              <a:buFont typeface="Arial"/>
              <a:buChar char="•"/>
              <a:defRPr/>
            </a:lvl3pPr>
            <a:lvl4pPr indent="-317500" lvl="3" marL="1828800" rtl="0" algn="l">
              <a:spcBef>
                <a:spcPts val="320"/>
              </a:spcBef>
              <a:spcAft>
                <a:spcPts val="0"/>
              </a:spcAft>
              <a:buClr>
                <a:schemeClr val="dk2"/>
              </a:buClr>
              <a:buSzPts val="1400"/>
              <a:buFont typeface="Arial"/>
              <a:buChar char="–"/>
              <a:defRPr/>
            </a:lvl4pPr>
            <a:lvl5pPr indent="-317500" lvl="4" marL="2286000" rtl="0" algn="l">
              <a:spcBef>
                <a:spcPts val="320"/>
              </a:spcBef>
              <a:spcAft>
                <a:spcPts val="0"/>
              </a:spcAft>
              <a:buClr>
                <a:schemeClr val="dk2"/>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cxnSp>
        <p:nvCxnSpPr>
          <p:cNvPr id="25" name="Google Shape;25;p5"/>
          <p:cNvCxnSpPr/>
          <p:nvPr/>
        </p:nvCxnSpPr>
        <p:spPr>
          <a:xfrm>
            <a:off x="591589" y="1285770"/>
            <a:ext cx="504900" cy="0"/>
          </a:xfrm>
          <a:prstGeom prst="straightConnector1">
            <a:avLst/>
          </a:prstGeom>
          <a:noFill/>
          <a:ln cap="flat" cmpd="sng" w="25400">
            <a:solidFill>
              <a:srgbClr val="0000FF"/>
            </a:solidFill>
            <a:prstDash val="solid"/>
            <a:round/>
            <a:headEnd len="sm" w="sm" type="none"/>
            <a:tailEnd len="sm" w="sm" type="none"/>
          </a:ln>
        </p:spPr>
      </p:cxnSp>
      <p:sp>
        <p:nvSpPr>
          <p:cNvPr id="26" name="Google Shape;26;p5"/>
          <p:cNvSpPr txBox="1"/>
          <p:nvPr>
            <p:ph idx="2" type="body"/>
          </p:nvPr>
        </p:nvSpPr>
        <p:spPr>
          <a:xfrm>
            <a:off x="457200" y="380320"/>
            <a:ext cx="8229600" cy="2463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Clr>
                <a:srgbClr val="959595"/>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27" name="Shape 27"/>
        <p:cNvGrpSpPr/>
        <p:nvPr/>
      </p:nvGrpSpPr>
      <p:grpSpPr>
        <a:xfrm>
          <a:off x="0" y="0"/>
          <a:ext cx="0" cy="0"/>
          <a:chOff x="0" y="0"/>
          <a:chExt cx="0" cy="0"/>
        </a:xfrm>
      </p:grpSpPr>
      <p:sp>
        <p:nvSpPr>
          <p:cNvPr id="28" name="Google Shape;28;p6"/>
          <p:cNvSpPr txBox="1"/>
          <p:nvPr>
            <p:ph type="title"/>
          </p:nvPr>
        </p:nvSpPr>
        <p:spPr>
          <a:xfrm>
            <a:off x="457200" y="528507"/>
            <a:ext cx="8229600" cy="639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chemeClr val="accent2"/>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457200" y="2366818"/>
            <a:ext cx="8229600" cy="2880300"/>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chemeClr val="dk2"/>
              </a:buClr>
              <a:buSzPts val="1400"/>
              <a:buFont typeface="Arial"/>
              <a:buChar char="•"/>
              <a:defRPr/>
            </a:lvl1pPr>
            <a:lvl2pPr indent="-317500" lvl="1" marL="914400" rtl="0" algn="l">
              <a:spcBef>
                <a:spcPts val="400"/>
              </a:spcBef>
              <a:spcAft>
                <a:spcPts val="0"/>
              </a:spcAft>
              <a:buClr>
                <a:schemeClr val="dk2"/>
              </a:buClr>
              <a:buSzPts val="1400"/>
              <a:buFont typeface="Arial"/>
              <a:buChar char="–"/>
              <a:defRPr/>
            </a:lvl2pPr>
            <a:lvl3pPr indent="-317500" lvl="2" marL="1371600" rtl="0" algn="l">
              <a:spcBef>
                <a:spcPts val="360"/>
              </a:spcBef>
              <a:spcAft>
                <a:spcPts val="0"/>
              </a:spcAft>
              <a:buClr>
                <a:schemeClr val="dk2"/>
              </a:buClr>
              <a:buSzPts val="1400"/>
              <a:buFont typeface="Arial"/>
              <a:buChar char="•"/>
              <a:defRPr/>
            </a:lvl3pPr>
            <a:lvl4pPr indent="-317500" lvl="3" marL="1828800" rtl="0" algn="l">
              <a:spcBef>
                <a:spcPts val="320"/>
              </a:spcBef>
              <a:spcAft>
                <a:spcPts val="0"/>
              </a:spcAft>
              <a:buClr>
                <a:schemeClr val="dk2"/>
              </a:buClr>
              <a:buSzPts val="1400"/>
              <a:buFont typeface="Arial"/>
              <a:buChar char="–"/>
              <a:defRPr/>
            </a:lvl4pPr>
            <a:lvl5pPr indent="-317500" lvl="4" marL="2286000" rtl="0" algn="l">
              <a:spcBef>
                <a:spcPts val="320"/>
              </a:spcBef>
              <a:spcAft>
                <a:spcPts val="0"/>
              </a:spcAft>
              <a:buClr>
                <a:schemeClr val="dk2"/>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cxnSp>
        <p:nvCxnSpPr>
          <p:cNvPr id="30" name="Google Shape;30;p6"/>
          <p:cNvCxnSpPr/>
          <p:nvPr/>
        </p:nvCxnSpPr>
        <p:spPr>
          <a:xfrm>
            <a:off x="591589" y="1701403"/>
            <a:ext cx="504900" cy="0"/>
          </a:xfrm>
          <a:prstGeom prst="straightConnector1">
            <a:avLst/>
          </a:prstGeom>
          <a:noFill/>
          <a:ln cap="flat" cmpd="sng" w="25400">
            <a:solidFill>
              <a:srgbClr val="0000FF"/>
            </a:solidFill>
            <a:prstDash val="solid"/>
            <a:round/>
            <a:headEnd len="sm" w="sm" type="none"/>
            <a:tailEnd len="sm" w="sm" type="none"/>
          </a:ln>
        </p:spPr>
      </p:cxnSp>
      <p:sp>
        <p:nvSpPr>
          <p:cNvPr id="31" name="Google Shape;31;p6"/>
          <p:cNvSpPr txBox="1"/>
          <p:nvPr>
            <p:ph idx="2" type="body"/>
          </p:nvPr>
        </p:nvSpPr>
        <p:spPr>
          <a:xfrm>
            <a:off x="468745" y="1167449"/>
            <a:ext cx="8206500" cy="4461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Clr>
                <a:srgbClr val="75B500"/>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2" name="Google Shape;32;p6"/>
          <p:cNvSpPr txBox="1"/>
          <p:nvPr>
            <p:ph idx="3" type="body"/>
          </p:nvPr>
        </p:nvSpPr>
        <p:spPr>
          <a:xfrm>
            <a:off x="457200" y="380320"/>
            <a:ext cx="8229600" cy="2463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Clr>
                <a:srgbClr val="959595"/>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dk1"/>
        </a:solidFill>
      </p:bgPr>
    </p:bg>
    <p:spTree>
      <p:nvGrpSpPr>
        <p:cNvPr id="33" name="Shape 3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ong title)">
  <p:cSld name="Section Header (long title)">
    <p:bg>
      <p:bgPr>
        <a:gradFill>
          <a:gsLst>
            <a:gs pos="0">
              <a:schemeClr val="accent2"/>
            </a:gs>
            <a:gs pos="100000">
              <a:schemeClr val="accent6"/>
            </a:gs>
          </a:gsLst>
          <a:lin ang="0" scaled="0"/>
        </a:gra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589263" y="2065409"/>
            <a:ext cx="7772400" cy="17826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6" name="Google Shape;36;p8"/>
          <p:cNvSpPr txBox="1"/>
          <p:nvPr>
            <p:ph idx="1" type="body"/>
          </p:nvPr>
        </p:nvSpPr>
        <p:spPr>
          <a:xfrm>
            <a:off x="722313" y="2855231"/>
            <a:ext cx="7772400" cy="276900"/>
          </a:xfrm>
          <a:prstGeom prst="rect">
            <a:avLst/>
          </a:prstGeom>
          <a:noFill/>
          <a:ln>
            <a:noFill/>
          </a:ln>
        </p:spPr>
        <p:txBody>
          <a:bodyPr anchorCtr="0" anchor="b" bIns="91425" lIns="91425" spcFirstLastPara="1" rIns="91425" wrap="square" tIns="91425">
            <a:noAutofit/>
          </a:bodyPr>
          <a:lstStyle>
            <a:lvl1pPr indent="-228600" lvl="0" marL="457200" rtl="0">
              <a:spcBef>
                <a:spcPts val="480"/>
              </a:spcBef>
              <a:spcAft>
                <a:spcPts val="0"/>
              </a:spcAft>
              <a:buClr>
                <a:srgbClr val="EDEDED"/>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pic>
        <p:nvPicPr>
          <p:cNvPr id="37" name="Google Shape;37;p8"/>
          <p:cNvPicPr preferRelativeResize="0"/>
          <p:nvPr/>
        </p:nvPicPr>
        <p:blipFill>
          <a:blip r:embed="rId2">
            <a:alphaModFix/>
          </a:blip>
          <a:stretch>
            <a:fillRect/>
          </a:stretch>
        </p:blipFill>
        <p:spPr>
          <a:xfrm>
            <a:off x="-917900" y="0"/>
            <a:ext cx="10061903" cy="57150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8" name="Shape 38"/>
        <p:cNvGrpSpPr/>
        <p:nvPr/>
      </p:nvGrpSpPr>
      <p:grpSpPr>
        <a:xfrm>
          <a:off x="0" y="0"/>
          <a:ext cx="0" cy="0"/>
          <a:chOff x="0" y="0"/>
          <a:chExt cx="0" cy="0"/>
        </a:xfrm>
      </p:grpSpPr>
      <p:sp>
        <p:nvSpPr>
          <p:cNvPr id="39" name="Google Shape;39;p9"/>
          <p:cNvSpPr txBox="1"/>
          <p:nvPr>
            <p:ph type="title"/>
          </p:nvPr>
        </p:nvSpPr>
        <p:spPr>
          <a:xfrm>
            <a:off x="457200" y="528507"/>
            <a:ext cx="8229600" cy="639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chemeClr val="accent2"/>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9"/>
          <p:cNvSpPr txBox="1"/>
          <p:nvPr>
            <p:ph idx="1" type="body"/>
          </p:nvPr>
        </p:nvSpPr>
        <p:spPr>
          <a:xfrm>
            <a:off x="457200" y="380320"/>
            <a:ext cx="8229600" cy="2463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Clr>
                <a:srgbClr val="959595"/>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1" name="Shape 41"/>
        <p:cNvGrpSpPr/>
        <p:nvPr/>
      </p:nvGrpSpPr>
      <p:grpSpPr>
        <a:xfrm>
          <a:off x="0" y="0"/>
          <a:ext cx="0" cy="0"/>
          <a:chOff x="0" y="0"/>
          <a:chExt cx="0" cy="0"/>
        </a:xfrm>
      </p:grpSpPr>
      <p:sp>
        <p:nvSpPr>
          <p:cNvPr id="42" name="Google Shape;42;p10"/>
          <p:cNvSpPr txBox="1"/>
          <p:nvPr>
            <p:ph type="title"/>
          </p:nvPr>
        </p:nvSpPr>
        <p:spPr>
          <a:xfrm>
            <a:off x="457200" y="528507"/>
            <a:ext cx="8229600" cy="639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chemeClr val="accent2"/>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3" name="Google Shape;43;p10"/>
          <p:cNvSpPr txBox="1"/>
          <p:nvPr>
            <p:ph idx="1" type="body"/>
          </p:nvPr>
        </p:nvSpPr>
        <p:spPr>
          <a:xfrm>
            <a:off x="457200" y="380320"/>
            <a:ext cx="8229600" cy="2463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Clr>
                <a:srgbClr val="959595"/>
              </a:buClr>
              <a:buSzPts val="1400"/>
              <a:buFont typeface="Calibri"/>
              <a:buNone/>
              <a:defRPr/>
            </a:lvl1pPr>
            <a:lvl2pPr indent="-317500" lvl="1" marL="914400" rtl="0">
              <a:spcBef>
                <a:spcPts val="400"/>
              </a:spcBef>
              <a:spcAft>
                <a:spcPts val="0"/>
              </a:spcAft>
              <a:buSzPts val="1400"/>
              <a:buChar char="–"/>
              <a:defRPr/>
            </a:lvl2pPr>
            <a:lvl3pPr indent="-317500" lvl="2" marL="1371600" rtl="0">
              <a:spcBef>
                <a:spcPts val="36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528507"/>
            <a:ext cx="8229600" cy="639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accent2"/>
              </a:buClr>
              <a:buSzPts val="1400"/>
              <a:buFont typeface="Open Sans"/>
              <a:buNone/>
              <a:defRPr>
                <a:latin typeface="Open Sans"/>
                <a:ea typeface="Open Sans"/>
                <a:cs typeface="Open Sans"/>
                <a:sym typeface="Open Sans"/>
              </a:defRPr>
            </a:lvl1pPr>
            <a:lvl2pPr indent="-88900" lvl="1" marL="0" marR="0" rtl="0" algn="l">
              <a:spcBef>
                <a:spcPts val="0"/>
              </a:spcBef>
              <a:spcAft>
                <a:spcPts val="0"/>
              </a:spcAft>
              <a:buSzPts val="1400"/>
              <a:buFont typeface="Open Sans"/>
              <a:buChar char="○"/>
              <a:defRPr>
                <a:latin typeface="Open Sans"/>
                <a:ea typeface="Open Sans"/>
                <a:cs typeface="Open Sans"/>
                <a:sym typeface="Open Sans"/>
              </a:defRPr>
            </a:lvl2pPr>
            <a:lvl3pPr indent="-88900" lvl="2" marL="0" marR="0" rtl="0" algn="l">
              <a:spcBef>
                <a:spcPts val="0"/>
              </a:spcBef>
              <a:spcAft>
                <a:spcPts val="0"/>
              </a:spcAft>
              <a:buSzPts val="1400"/>
              <a:buFont typeface="Open Sans"/>
              <a:buChar char="■"/>
              <a:defRPr>
                <a:latin typeface="Open Sans"/>
                <a:ea typeface="Open Sans"/>
                <a:cs typeface="Open Sans"/>
                <a:sym typeface="Open Sans"/>
              </a:defRPr>
            </a:lvl3pPr>
            <a:lvl4pPr indent="-88900" lvl="3" marL="0" marR="0" rtl="0" algn="l">
              <a:spcBef>
                <a:spcPts val="0"/>
              </a:spcBef>
              <a:spcAft>
                <a:spcPts val="0"/>
              </a:spcAft>
              <a:buSzPts val="1400"/>
              <a:buFont typeface="Open Sans"/>
              <a:buChar char="●"/>
              <a:defRPr>
                <a:latin typeface="Open Sans"/>
                <a:ea typeface="Open Sans"/>
                <a:cs typeface="Open Sans"/>
                <a:sym typeface="Open Sans"/>
              </a:defRPr>
            </a:lvl4pPr>
            <a:lvl5pPr indent="-88900" lvl="4" marL="0" marR="0" rtl="0" algn="l">
              <a:spcBef>
                <a:spcPts val="0"/>
              </a:spcBef>
              <a:spcAft>
                <a:spcPts val="0"/>
              </a:spcAft>
              <a:buSzPts val="1400"/>
              <a:buFont typeface="Open Sans"/>
              <a:buChar char="○"/>
              <a:defRPr>
                <a:latin typeface="Open Sans"/>
                <a:ea typeface="Open Sans"/>
                <a:cs typeface="Open Sans"/>
                <a:sym typeface="Open Sans"/>
              </a:defRPr>
            </a:lvl5pPr>
            <a:lvl6pPr indent="-88900" lvl="5" marL="0" marR="0" rtl="0" algn="l">
              <a:spcBef>
                <a:spcPts val="0"/>
              </a:spcBef>
              <a:spcAft>
                <a:spcPts val="0"/>
              </a:spcAft>
              <a:buSzPts val="1400"/>
              <a:buFont typeface="Open Sans"/>
              <a:buChar char="■"/>
              <a:defRPr>
                <a:latin typeface="Open Sans"/>
                <a:ea typeface="Open Sans"/>
                <a:cs typeface="Open Sans"/>
                <a:sym typeface="Open Sans"/>
              </a:defRPr>
            </a:lvl6pPr>
            <a:lvl7pPr indent="-88900" lvl="6" marL="0" marR="0" rtl="0" algn="l">
              <a:spcBef>
                <a:spcPts val="0"/>
              </a:spcBef>
              <a:spcAft>
                <a:spcPts val="0"/>
              </a:spcAft>
              <a:buSzPts val="1400"/>
              <a:buFont typeface="Open Sans"/>
              <a:buChar char="●"/>
              <a:defRPr>
                <a:latin typeface="Open Sans"/>
                <a:ea typeface="Open Sans"/>
                <a:cs typeface="Open Sans"/>
                <a:sym typeface="Open Sans"/>
              </a:defRPr>
            </a:lvl7pPr>
            <a:lvl8pPr indent="-88900" lvl="7" marL="0" marR="0" rtl="0" algn="l">
              <a:spcBef>
                <a:spcPts val="0"/>
              </a:spcBef>
              <a:spcAft>
                <a:spcPts val="0"/>
              </a:spcAft>
              <a:buSzPts val="1400"/>
              <a:buFont typeface="Open Sans"/>
              <a:buChar char="○"/>
              <a:defRPr>
                <a:latin typeface="Open Sans"/>
                <a:ea typeface="Open Sans"/>
                <a:cs typeface="Open Sans"/>
                <a:sym typeface="Open Sans"/>
              </a:defRPr>
            </a:lvl8pPr>
            <a:lvl9pPr indent="-88900" lvl="8" marL="0" marR="0" rtl="0" algn="l">
              <a:spcBef>
                <a:spcPts val="0"/>
              </a:spcBef>
              <a:spcAft>
                <a:spcPts val="0"/>
              </a:spcAft>
              <a:buSzPts val="1400"/>
              <a:buFont typeface="Open Sans"/>
              <a:buChar char="■"/>
              <a:defRPr>
                <a:latin typeface="Open Sans"/>
                <a:ea typeface="Open Sans"/>
                <a:cs typeface="Open Sans"/>
                <a:sym typeface="Open Sans"/>
              </a:defRPr>
            </a:lvl9pPr>
          </a:lstStyle>
          <a:p/>
        </p:txBody>
      </p:sp>
      <p:sp>
        <p:nvSpPr>
          <p:cNvPr id="11" name="Google Shape;11;p1"/>
          <p:cNvSpPr txBox="1"/>
          <p:nvPr>
            <p:ph idx="1" type="body"/>
          </p:nvPr>
        </p:nvSpPr>
        <p:spPr>
          <a:xfrm>
            <a:off x="457200" y="2019379"/>
            <a:ext cx="8229600" cy="32277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80"/>
              </a:spcBef>
              <a:spcAft>
                <a:spcPts val="0"/>
              </a:spcAft>
              <a:buClr>
                <a:schemeClr val="dk2"/>
              </a:buClr>
              <a:buSzPts val="1400"/>
              <a:buFont typeface="Open Sans"/>
              <a:buChar char="•"/>
              <a:defRPr>
                <a:latin typeface="Open Sans"/>
                <a:ea typeface="Open Sans"/>
                <a:cs typeface="Open Sans"/>
                <a:sym typeface="Open Sans"/>
              </a:defRPr>
            </a:lvl1pPr>
            <a:lvl2pPr indent="-317500" lvl="1" marL="914400" marR="0" rtl="0" algn="l">
              <a:spcBef>
                <a:spcPts val="400"/>
              </a:spcBef>
              <a:spcAft>
                <a:spcPts val="0"/>
              </a:spcAft>
              <a:buClr>
                <a:schemeClr val="dk2"/>
              </a:buClr>
              <a:buSzPts val="1400"/>
              <a:buFont typeface="Open Sans"/>
              <a:buChar char="–"/>
              <a:defRPr>
                <a:latin typeface="Open Sans"/>
                <a:ea typeface="Open Sans"/>
                <a:cs typeface="Open Sans"/>
                <a:sym typeface="Open Sans"/>
              </a:defRPr>
            </a:lvl2pPr>
            <a:lvl3pPr indent="-317500" lvl="2" marL="1371600" marR="0" rtl="0" algn="l">
              <a:spcBef>
                <a:spcPts val="360"/>
              </a:spcBef>
              <a:spcAft>
                <a:spcPts val="0"/>
              </a:spcAft>
              <a:buClr>
                <a:schemeClr val="dk2"/>
              </a:buClr>
              <a:buSzPts val="1400"/>
              <a:buFont typeface="Open Sans"/>
              <a:buChar char="•"/>
              <a:defRPr>
                <a:latin typeface="Open Sans"/>
                <a:ea typeface="Open Sans"/>
                <a:cs typeface="Open Sans"/>
                <a:sym typeface="Open Sans"/>
              </a:defRPr>
            </a:lvl3pPr>
            <a:lvl4pPr indent="-317500" lvl="3" marL="1828800" marR="0" rtl="0" algn="l">
              <a:spcBef>
                <a:spcPts val="320"/>
              </a:spcBef>
              <a:spcAft>
                <a:spcPts val="0"/>
              </a:spcAft>
              <a:buClr>
                <a:schemeClr val="dk2"/>
              </a:buClr>
              <a:buSzPts val="1400"/>
              <a:buFont typeface="Open Sans"/>
              <a:buChar char="–"/>
              <a:defRPr>
                <a:latin typeface="Open Sans"/>
                <a:ea typeface="Open Sans"/>
                <a:cs typeface="Open Sans"/>
                <a:sym typeface="Open Sans"/>
              </a:defRPr>
            </a:lvl4pPr>
            <a:lvl5pPr indent="-317500" lvl="4" marL="2286000" marR="0" rtl="0" algn="l">
              <a:spcBef>
                <a:spcPts val="320"/>
              </a:spcBef>
              <a:spcAft>
                <a:spcPts val="0"/>
              </a:spcAft>
              <a:buClr>
                <a:schemeClr val="dk2"/>
              </a:buClr>
              <a:buSzPts val="1400"/>
              <a:buFont typeface="Open Sans"/>
              <a:buChar char="»"/>
              <a:defRPr>
                <a:latin typeface="Open Sans"/>
                <a:ea typeface="Open Sans"/>
                <a:cs typeface="Open Sans"/>
                <a:sym typeface="Open Sans"/>
              </a:defRPr>
            </a:lvl5pPr>
            <a:lvl6pPr indent="-317500" lvl="5" marL="2743200" marR="0" rtl="0" algn="l">
              <a:spcBef>
                <a:spcPts val="400"/>
              </a:spcBef>
              <a:spcAft>
                <a:spcPts val="0"/>
              </a:spcAft>
              <a:buClr>
                <a:schemeClr val="dk1"/>
              </a:buClr>
              <a:buSzPts val="1400"/>
              <a:buFont typeface="Open Sans"/>
              <a:buChar char="•"/>
              <a:defRPr>
                <a:latin typeface="Open Sans"/>
                <a:ea typeface="Open Sans"/>
                <a:cs typeface="Open Sans"/>
                <a:sym typeface="Open Sans"/>
              </a:defRPr>
            </a:lvl6pPr>
            <a:lvl7pPr indent="-317500" lvl="6" marL="3200400" marR="0" rtl="0" algn="l">
              <a:spcBef>
                <a:spcPts val="400"/>
              </a:spcBef>
              <a:spcAft>
                <a:spcPts val="0"/>
              </a:spcAft>
              <a:buClr>
                <a:schemeClr val="dk1"/>
              </a:buClr>
              <a:buSzPts val="1400"/>
              <a:buFont typeface="Open Sans"/>
              <a:buChar char="•"/>
              <a:defRPr>
                <a:latin typeface="Open Sans"/>
                <a:ea typeface="Open Sans"/>
                <a:cs typeface="Open Sans"/>
                <a:sym typeface="Open Sans"/>
              </a:defRPr>
            </a:lvl7pPr>
            <a:lvl8pPr indent="-317500" lvl="7" marL="3657600" marR="0" rtl="0" algn="l">
              <a:spcBef>
                <a:spcPts val="400"/>
              </a:spcBef>
              <a:spcAft>
                <a:spcPts val="0"/>
              </a:spcAft>
              <a:buClr>
                <a:schemeClr val="dk1"/>
              </a:buClr>
              <a:buSzPts val="1400"/>
              <a:buFont typeface="Open Sans"/>
              <a:buChar char="•"/>
              <a:defRPr>
                <a:latin typeface="Open Sans"/>
                <a:ea typeface="Open Sans"/>
                <a:cs typeface="Open Sans"/>
                <a:sym typeface="Open Sans"/>
              </a:defRPr>
            </a:lvl8pPr>
            <a:lvl9pPr indent="-317500" lvl="8" marL="4114800" marR="0" rtl="0" algn="l">
              <a:spcBef>
                <a:spcPts val="400"/>
              </a:spcBef>
              <a:spcAft>
                <a:spcPts val="0"/>
              </a:spcAft>
              <a:buClr>
                <a:schemeClr val="dk1"/>
              </a:buClr>
              <a:buSzPts val="1400"/>
              <a:buFont typeface="Open Sans"/>
              <a:buChar char="•"/>
              <a:defRPr>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resultadosdigitais.com.br/materiais-educativos/ebook-relacionamento-com-email-marketing/" TargetMode="External"/><Relationship Id="rId4" Type="http://schemas.openxmlformats.org/officeDocument/2006/relationships/hyperlink" Target="http://materiais.resultadosdigitais.com.br/marketing-digital-para-empreendedores" TargetMode="External"/><Relationship Id="rId5" Type="http://schemas.openxmlformats.org/officeDocument/2006/relationships/hyperlink" Target="https://materiais.resultadosdigitais.com.br/guia-do-instagram-para-negocios-atualizado" TargetMode="External"/><Relationship Id="rId6" Type="http://schemas.openxmlformats.org/officeDocument/2006/relationships/hyperlink" Target="https://materiais.resultadosdigitais.com.br/como-montar-planejamento-de-marketing-digital" TargetMode="External"/><Relationship Id="rId7" Type="http://schemas.openxmlformats.org/officeDocument/2006/relationships/hyperlink" Target="https://materiais.resultadosdigitais.com.br/ebook-landing-pages-exempl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hyperlink" Target="https://app.rdstation.com.br/signup?trial_origin=relatorio_mensal_de_marketing_digital_fina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resultadosdigitais.com.br/"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289397" y="740884"/>
            <a:ext cx="4621500" cy="1224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Calibri"/>
              <a:buNone/>
            </a:pPr>
            <a:r>
              <a:rPr b="1" i="0" lang="en-US" sz="4400" u="none" cap="none" strike="noStrike">
                <a:solidFill>
                  <a:srgbClr val="FFFFFF"/>
                </a:solidFill>
                <a:latin typeface="Calibri"/>
                <a:ea typeface="Calibri"/>
                <a:cs typeface="Calibri"/>
                <a:sym typeface="Calibri"/>
              </a:rPr>
              <a:t>R</a:t>
            </a:r>
            <a:r>
              <a:rPr b="1" lang="en-US" sz="4400">
                <a:solidFill>
                  <a:srgbClr val="FFFFFF"/>
                </a:solidFill>
                <a:latin typeface="Calibri"/>
                <a:ea typeface="Calibri"/>
                <a:cs typeface="Calibri"/>
                <a:sym typeface="Calibri"/>
              </a:rPr>
              <a:t>elatório Mensal</a:t>
            </a:r>
            <a:br>
              <a:rPr b="1" i="0" lang="en-US" sz="4400" u="none" cap="none" strike="noStrike">
                <a:solidFill>
                  <a:srgbClr val="FFFFFF"/>
                </a:solidFill>
                <a:latin typeface="Calibri"/>
                <a:ea typeface="Calibri"/>
                <a:cs typeface="Calibri"/>
                <a:sym typeface="Calibri"/>
              </a:rPr>
            </a:br>
            <a:r>
              <a:rPr lang="en-US" sz="3600">
                <a:solidFill>
                  <a:srgbClr val="FFFFFF"/>
                </a:solidFill>
                <a:latin typeface="Calibri"/>
                <a:ea typeface="Calibri"/>
                <a:cs typeface="Calibri"/>
                <a:sym typeface="Calibri"/>
              </a:rPr>
              <a:t>de Marketing Digital</a:t>
            </a:r>
            <a:endParaRPr i="0" sz="3600" u="none" cap="none" strike="noStrike">
              <a:solidFill>
                <a:srgbClr val="FFFFFF"/>
              </a:solidFill>
              <a:latin typeface="Calibri"/>
              <a:ea typeface="Calibri"/>
              <a:cs typeface="Calibri"/>
              <a:sym typeface="Calibri"/>
            </a:endParaRPr>
          </a:p>
        </p:txBody>
      </p:sp>
      <p:sp>
        <p:nvSpPr>
          <p:cNvPr id="70" name="Google Shape;70;p15"/>
          <p:cNvSpPr txBox="1"/>
          <p:nvPr>
            <p:ph idx="1" type="body"/>
          </p:nvPr>
        </p:nvSpPr>
        <p:spPr>
          <a:xfrm>
            <a:off x="-259393" y="2081367"/>
            <a:ext cx="2279700" cy="25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a:buNone/>
            </a:pPr>
            <a:r>
              <a:rPr b="1" lang="en-US" sz="1200">
                <a:solidFill>
                  <a:srgbClr val="FFFFFF"/>
                </a:solidFill>
                <a:latin typeface="Calibri"/>
                <a:ea typeface="Calibri"/>
                <a:cs typeface="Calibri"/>
                <a:sym typeface="Calibri"/>
              </a:rPr>
              <a:t>Janeiro </a:t>
            </a:r>
            <a:r>
              <a:rPr b="1" lang="en-US" sz="1200">
                <a:solidFill>
                  <a:srgbClr val="FFFFFF"/>
                </a:solidFill>
                <a:latin typeface="Calibri"/>
                <a:ea typeface="Calibri"/>
                <a:cs typeface="Calibri"/>
                <a:sym typeface="Calibri"/>
              </a:rPr>
              <a:t>de 2020</a:t>
            </a:r>
            <a:endParaRPr b="1" i="0" sz="1200" u="none" cap="none" strike="noStrike">
              <a:solidFill>
                <a:srgbClr val="FFFFFF"/>
              </a:solidFill>
              <a:latin typeface="Calibri"/>
              <a:ea typeface="Calibri"/>
              <a:cs typeface="Calibri"/>
              <a:sym typeface="Calibri"/>
            </a:endParaRPr>
          </a:p>
        </p:txBody>
      </p:sp>
      <p:pic>
        <p:nvPicPr>
          <p:cNvPr id="71" name="Google Shape;71;p15"/>
          <p:cNvPicPr preferRelativeResize="0"/>
          <p:nvPr/>
        </p:nvPicPr>
        <p:blipFill>
          <a:blip r:embed="rId3">
            <a:alphaModFix/>
          </a:blip>
          <a:stretch>
            <a:fillRect/>
          </a:stretch>
        </p:blipFill>
        <p:spPr>
          <a:xfrm>
            <a:off x="-183193" y="4448733"/>
            <a:ext cx="2412600" cy="295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193562" y="311376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CANAL: BUSCA ORGÂNICA</a:t>
            </a:r>
            <a:endParaRPr b="1" i="0" sz="4000" u="none" cap="none" strike="noStrike">
              <a:solidFill>
                <a:schemeClr val="lt2"/>
              </a:solidFill>
              <a:latin typeface="Calibri"/>
              <a:ea typeface="Calibri"/>
              <a:cs typeface="Calibri"/>
              <a:sym typeface="Calibri"/>
            </a:endParaRPr>
          </a:p>
        </p:txBody>
      </p:sp>
      <p:sp>
        <p:nvSpPr>
          <p:cNvPr id="190" name="Google Shape;190;p24"/>
          <p:cNvSpPr txBox="1"/>
          <p:nvPr>
            <p:ph idx="1" type="body"/>
          </p:nvPr>
        </p:nvSpPr>
        <p:spPr>
          <a:xfrm>
            <a:off x="-193562" y="294303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457200" y="528507"/>
            <a:ext cx="8229600" cy="6389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EVOLUÇÃO</a:t>
            </a:r>
            <a:endParaRPr b="0" i="0" sz="4000" u="none" cap="none" strike="noStrike">
              <a:solidFill>
                <a:srgbClr val="0000FF"/>
              </a:solidFill>
              <a:latin typeface="Calibri"/>
              <a:ea typeface="Calibri"/>
              <a:cs typeface="Calibri"/>
              <a:sym typeface="Calibri"/>
            </a:endParaRPr>
          </a:p>
        </p:txBody>
      </p:sp>
      <p:sp>
        <p:nvSpPr>
          <p:cNvPr id="196" name="Google Shape;196;p25"/>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pic>
        <p:nvPicPr>
          <p:cNvPr id="197" name="Google Shape;197;p25" title="Gráfico"/>
          <p:cNvPicPr preferRelativeResize="0"/>
          <p:nvPr/>
        </p:nvPicPr>
        <p:blipFill>
          <a:blip r:embed="rId3">
            <a:alphaModFix/>
          </a:blip>
          <a:stretch>
            <a:fillRect/>
          </a:stretch>
        </p:blipFill>
        <p:spPr>
          <a:xfrm>
            <a:off x="1179500" y="1303150"/>
            <a:ext cx="6859980" cy="4242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PALAVRAS-CHAVE</a:t>
            </a:r>
            <a:endParaRPr b="0" i="0" sz="4000" u="none" cap="none" strike="noStrike">
              <a:solidFill>
                <a:srgbClr val="0000FF"/>
              </a:solidFill>
              <a:latin typeface="Calibri"/>
              <a:ea typeface="Calibri"/>
              <a:cs typeface="Calibri"/>
              <a:sym typeface="Calibri"/>
            </a:endParaRPr>
          </a:p>
        </p:txBody>
      </p:sp>
      <p:sp>
        <p:nvSpPr>
          <p:cNvPr id="203" name="Google Shape;203;p26"/>
          <p:cNvSpPr txBox="1"/>
          <p:nvPr>
            <p:ph idx="1" type="body"/>
          </p:nvPr>
        </p:nvSpPr>
        <p:spPr>
          <a:xfrm>
            <a:off x="457200" y="2019379"/>
            <a:ext cx="8229600" cy="3227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400"/>
              <a:buFont typeface="Arial"/>
              <a:buChar char="•"/>
            </a:pPr>
            <a:r>
              <a:rPr b="1" i="0" lang="en-US" sz="2400" u="none" cap="none" strike="noStrike">
                <a:solidFill>
                  <a:schemeClr val="dk2"/>
                </a:solidFill>
                <a:latin typeface="Calibri"/>
                <a:ea typeface="Calibri"/>
                <a:cs typeface="Calibri"/>
                <a:sym typeface="Calibri"/>
              </a:rPr>
              <a:t>XX</a:t>
            </a:r>
            <a:r>
              <a:rPr b="0" i="0" lang="en-US" sz="2400" u="none" cap="none" strike="noStrike">
                <a:solidFill>
                  <a:schemeClr val="dk2"/>
                </a:solidFill>
                <a:latin typeface="Calibri"/>
                <a:ea typeface="Calibri"/>
                <a:cs typeface="Calibri"/>
                <a:sym typeface="Calibri"/>
              </a:rPr>
              <a:t> </a:t>
            </a:r>
            <a:r>
              <a:rPr lang="en-US" sz="2400">
                <a:solidFill>
                  <a:schemeClr val="dk2"/>
                </a:solidFill>
                <a:latin typeface="Calibri"/>
                <a:ea typeface="Calibri"/>
                <a:cs typeface="Calibri"/>
                <a:sym typeface="Calibri"/>
              </a:rPr>
              <a:t>termos </a:t>
            </a:r>
            <a:r>
              <a:rPr b="0" i="0" lang="en-US" sz="2400" u="none" cap="none" strike="noStrike">
                <a:solidFill>
                  <a:schemeClr val="dk2"/>
                </a:solidFill>
                <a:latin typeface="Calibri"/>
                <a:ea typeface="Calibri"/>
                <a:cs typeface="Calibri"/>
                <a:sym typeface="Calibri"/>
              </a:rPr>
              <a:t>nas 3 primeiras posições</a:t>
            </a:r>
            <a:endParaRPr sz="2400">
              <a:solidFill>
                <a:schemeClr val="dk2"/>
              </a:solidFill>
              <a:latin typeface="Calibri"/>
              <a:ea typeface="Calibri"/>
              <a:cs typeface="Calibri"/>
              <a:sym typeface="Calibri"/>
            </a:endParaRPr>
          </a:p>
          <a:p>
            <a:pPr indent="-311150" lvl="1" marL="742950" marR="0" rtl="0" algn="l">
              <a:spcBef>
                <a:spcPts val="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+20% comparado ao mês passado</a:t>
            </a:r>
            <a:endParaRPr sz="2400">
              <a:solidFill>
                <a:schemeClr val="dk2"/>
              </a:solidFill>
              <a:latin typeface="Calibri"/>
              <a:ea typeface="Calibri"/>
              <a:cs typeface="Calibri"/>
              <a:sym typeface="Calibri"/>
            </a:endParaRPr>
          </a:p>
          <a:p>
            <a:pPr indent="-342900" lvl="0" marL="342900" marR="0" rtl="0" algn="l">
              <a:spcBef>
                <a:spcPts val="480"/>
              </a:spcBef>
              <a:spcAft>
                <a:spcPts val="0"/>
              </a:spcAft>
              <a:buClr>
                <a:schemeClr val="dk2"/>
              </a:buClr>
              <a:buSzPts val="2400"/>
              <a:buFont typeface="Arial"/>
              <a:buChar char="•"/>
            </a:pPr>
            <a:r>
              <a:rPr b="1" i="0" lang="en-US" sz="2400" u="none" cap="none" strike="noStrike">
                <a:solidFill>
                  <a:schemeClr val="dk2"/>
                </a:solidFill>
                <a:latin typeface="Calibri"/>
                <a:ea typeface="Calibri"/>
                <a:cs typeface="Calibri"/>
                <a:sym typeface="Calibri"/>
              </a:rPr>
              <a:t>XX</a:t>
            </a:r>
            <a:r>
              <a:rPr b="0" i="0" lang="en-US" sz="2400" u="none" cap="none" strike="noStrike">
                <a:solidFill>
                  <a:schemeClr val="dk2"/>
                </a:solidFill>
                <a:latin typeface="Calibri"/>
                <a:ea typeface="Calibri"/>
                <a:cs typeface="Calibri"/>
                <a:sym typeface="Calibri"/>
              </a:rPr>
              <a:t> na primeira página do Google</a:t>
            </a:r>
            <a:endParaRPr b="0" i="0" sz="2400" u="none" cap="none" strike="noStrike">
              <a:solidFill>
                <a:schemeClr val="dk2"/>
              </a:solidFill>
              <a:latin typeface="Calibri"/>
              <a:ea typeface="Calibri"/>
              <a:cs typeface="Calibri"/>
              <a:sym typeface="Calibri"/>
            </a:endParaRPr>
          </a:p>
          <a:p>
            <a:pPr indent="-311150" lvl="1" marL="742950" rtl="0" algn="l">
              <a:spcBef>
                <a:spcPts val="0"/>
              </a:spcBef>
              <a:spcAft>
                <a:spcPts val="0"/>
              </a:spcAft>
              <a:buSzPts val="2400"/>
              <a:buFont typeface="Calibri"/>
              <a:buChar char="–"/>
            </a:pPr>
            <a:r>
              <a:rPr lang="en-US" sz="2400">
                <a:solidFill>
                  <a:schemeClr val="dk2"/>
                </a:solidFill>
                <a:latin typeface="Calibri"/>
                <a:ea typeface="Calibri"/>
                <a:cs typeface="Calibri"/>
                <a:sym typeface="Calibri"/>
              </a:rPr>
              <a:t>+20% comparado ao mês passado</a:t>
            </a:r>
            <a:endParaRPr sz="2400">
              <a:solidFill>
                <a:schemeClr val="dk2"/>
              </a:solidFill>
              <a:latin typeface="Calibri"/>
              <a:ea typeface="Calibri"/>
              <a:cs typeface="Calibri"/>
              <a:sym typeface="Calibri"/>
            </a:endParaRPr>
          </a:p>
          <a:p>
            <a:pPr indent="-342900" lvl="0" marL="342900" marR="0" rtl="0" algn="l">
              <a:spcBef>
                <a:spcPts val="480"/>
              </a:spcBef>
              <a:spcAft>
                <a:spcPts val="0"/>
              </a:spcAft>
              <a:buClr>
                <a:schemeClr val="dk2"/>
              </a:buClr>
              <a:buSzPts val="2400"/>
              <a:buFont typeface="Arial"/>
              <a:buChar char="•"/>
            </a:pPr>
            <a:r>
              <a:rPr b="1" i="0" lang="en-US" sz="2400" u="none" cap="none" strike="noStrike">
                <a:solidFill>
                  <a:schemeClr val="dk2"/>
                </a:solidFill>
                <a:latin typeface="Calibri"/>
                <a:ea typeface="Calibri"/>
                <a:cs typeface="Calibri"/>
                <a:sym typeface="Calibri"/>
              </a:rPr>
              <a:t>XX</a:t>
            </a:r>
            <a:r>
              <a:rPr b="0" i="0" lang="en-US" sz="2400" u="none" cap="none" strike="noStrike">
                <a:solidFill>
                  <a:schemeClr val="dk2"/>
                </a:solidFill>
                <a:latin typeface="Calibri"/>
                <a:ea typeface="Calibri"/>
                <a:cs typeface="Calibri"/>
                <a:sym typeface="Calibri"/>
              </a:rPr>
              <a:t> </a:t>
            </a:r>
            <a:r>
              <a:rPr lang="en-US" sz="2400">
                <a:solidFill>
                  <a:schemeClr val="dk2"/>
                </a:solidFill>
                <a:latin typeface="Calibri"/>
                <a:ea typeface="Calibri"/>
                <a:cs typeface="Calibri"/>
                <a:sym typeface="Calibri"/>
              </a:rPr>
              <a:t>ganharam posições</a:t>
            </a:r>
            <a:r>
              <a:rPr b="0" i="0" lang="en-US" sz="2400" u="none" cap="none" strike="noStrike">
                <a:solidFill>
                  <a:schemeClr val="dk2"/>
                </a:solidFill>
                <a:latin typeface="Calibri"/>
                <a:ea typeface="Calibri"/>
                <a:cs typeface="Calibri"/>
                <a:sym typeface="Calibri"/>
              </a:rPr>
              <a:t> e </a:t>
            </a:r>
            <a:r>
              <a:rPr b="1" i="0" lang="en-US" sz="2400" u="none" cap="none" strike="noStrike">
                <a:solidFill>
                  <a:schemeClr val="dk2"/>
                </a:solidFill>
                <a:latin typeface="Calibri"/>
                <a:ea typeface="Calibri"/>
                <a:cs typeface="Calibri"/>
                <a:sym typeface="Calibri"/>
              </a:rPr>
              <a:t>YY</a:t>
            </a:r>
            <a:r>
              <a:rPr b="0" i="0" lang="en-US" sz="2400" u="none" cap="none" strike="noStrike">
                <a:solidFill>
                  <a:schemeClr val="dk2"/>
                </a:solidFill>
                <a:latin typeface="Calibri"/>
                <a:ea typeface="Calibri"/>
                <a:cs typeface="Calibri"/>
                <a:sym typeface="Calibri"/>
              </a:rPr>
              <a:t> perderam posi</a:t>
            </a:r>
            <a:r>
              <a:rPr lang="en-US" sz="2400">
                <a:solidFill>
                  <a:schemeClr val="dk2"/>
                </a:solidFill>
                <a:latin typeface="Calibri"/>
                <a:ea typeface="Calibri"/>
                <a:cs typeface="Calibri"/>
                <a:sym typeface="Calibri"/>
              </a:rPr>
              <a:t>ções</a:t>
            </a:r>
            <a:r>
              <a:rPr b="0" i="0" lang="en-US" sz="2400" u="none" cap="none" strike="noStrike">
                <a:solidFill>
                  <a:schemeClr val="dk2"/>
                </a:solidFill>
                <a:latin typeface="Calibri"/>
                <a:ea typeface="Calibri"/>
                <a:cs typeface="Calibri"/>
                <a:sym typeface="Calibri"/>
              </a:rPr>
              <a:t> em relação ao mês anterior</a:t>
            </a:r>
            <a:endParaRPr b="0" i="0" sz="2400" u="none" cap="none" strike="noStrike">
              <a:solidFill>
                <a:schemeClr val="dk2"/>
              </a:solidFill>
              <a:latin typeface="Calibri"/>
              <a:ea typeface="Calibri"/>
              <a:cs typeface="Calibri"/>
              <a:sym typeface="Calibri"/>
            </a:endParaRPr>
          </a:p>
        </p:txBody>
      </p:sp>
      <p:sp>
        <p:nvSpPr>
          <p:cNvPr id="204" name="Google Shape;204;p26"/>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VARIAÇÕES NO RANKING</a:t>
            </a:r>
            <a:endParaRPr b="0" i="0" sz="4000" u="none" cap="none" strike="noStrike">
              <a:solidFill>
                <a:srgbClr val="0000FF"/>
              </a:solidFill>
              <a:latin typeface="Calibri"/>
              <a:ea typeface="Calibri"/>
              <a:cs typeface="Calibri"/>
              <a:sym typeface="Calibri"/>
            </a:endParaRPr>
          </a:p>
        </p:txBody>
      </p:sp>
      <p:graphicFrame>
        <p:nvGraphicFramePr>
          <p:cNvPr id="211" name="Google Shape;211;p27"/>
          <p:cNvGraphicFramePr/>
          <p:nvPr/>
        </p:nvGraphicFramePr>
        <p:xfrm>
          <a:off x="457200" y="2019379"/>
          <a:ext cx="3000000" cy="3000000"/>
        </p:xfrm>
        <a:graphic>
          <a:graphicData uri="http://schemas.openxmlformats.org/drawingml/2006/table">
            <a:tbl>
              <a:tblPr bandRow="1" firstRow="1">
                <a:noFill/>
                <a:tableStyleId>{95D1A52F-A692-498D-A842-37C5DE9D28C3}</a:tableStyleId>
              </a:tblPr>
              <a:tblGrid>
                <a:gridCol w="2768900"/>
                <a:gridCol w="1846175"/>
                <a:gridCol w="1785300"/>
                <a:gridCol w="1829200"/>
              </a:tblGrid>
              <a:tr h="370850">
                <a:tc>
                  <a:txBody>
                    <a:bodyPr/>
                    <a:lstStyle/>
                    <a:p>
                      <a:pPr indent="0" lvl="0" marL="0" marR="0" rtl="0" algn="l">
                        <a:spcBef>
                          <a:spcPts val="0"/>
                        </a:spcBef>
                        <a:spcAft>
                          <a:spcPts val="0"/>
                        </a:spcAft>
                        <a:buNone/>
                      </a:pPr>
                      <a:r>
                        <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VOLUME</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RANKING</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MELHOR PÁGINA</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email marketing</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a:t>
                      </a:r>
                      <a:r>
                        <a:rPr lang="en-US" sz="1600" u="none" cap="none" strike="noStrike"/>
                        <a:t>0.000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sng">
                          <a:solidFill>
                            <a:srgbClr val="4D67EA"/>
                          </a:solidFill>
                          <a:hlinkClick r:id="rId3"/>
                        </a:rPr>
                        <a:t>link</a:t>
                      </a:r>
                      <a:endParaRPr sz="1600" u="none" cap="none" strike="noStrike">
                        <a:solidFill>
                          <a:srgbClr val="4D67EA"/>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marketing digital empreendedores</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18</a:t>
                      </a:r>
                      <a:r>
                        <a:rPr lang="en-US" sz="1600" u="none" cap="none" strike="noStrike"/>
                        <a:t>.000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5</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u="sng">
                          <a:solidFill>
                            <a:srgbClr val="4D67EA"/>
                          </a:solidFill>
                          <a:hlinkClick r:id="rId4"/>
                        </a:rPr>
                        <a:t>link</a:t>
                      </a:r>
                      <a:endParaRPr>
                        <a:solidFill>
                          <a:srgbClr val="4D67EA"/>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a:t>instagram para negócios</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a:t>
                      </a:r>
                      <a:r>
                        <a:rPr lang="en-US" sz="1600"/>
                        <a:t>2</a:t>
                      </a:r>
                      <a:r>
                        <a:rPr lang="en-US" sz="1600" u="none" cap="none" strike="noStrike"/>
                        <a:t>.000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u="sng">
                          <a:solidFill>
                            <a:srgbClr val="4D67EA"/>
                          </a:solidFill>
                          <a:hlinkClick r:id="rId5"/>
                        </a:rPr>
                        <a:t>link</a:t>
                      </a:r>
                      <a:endParaRPr>
                        <a:solidFill>
                          <a:srgbClr val="4D67EA"/>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planejamento de marketing</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a:t>
                      </a:r>
                      <a:r>
                        <a:rPr lang="en-US" sz="1600"/>
                        <a:t>1</a:t>
                      </a:r>
                      <a:r>
                        <a:rPr lang="en-US" sz="1600" u="none" cap="none" strike="noStrike"/>
                        <a:t>.000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u="sng">
                          <a:solidFill>
                            <a:srgbClr val="4D67EA"/>
                          </a:solidFill>
                          <a:hlinkClick r:id="rId6"/>
                        </a:rPr>
                        <a:t>link</a:t>
                      </a:r>
                      <a:endParaRPr>
                        <a:solidFill>
                          <a:srgbClr val="4D67EA"/>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a:t>landing pages que convertem muito</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u="sng">
                          <a:solidFill>
                            <a:srgbClr val="4D67EA"/>
                          </a:solidFill>
                          <a:hlinkClick r:id="rId7"/>
                        </a:rPr>
                        <a:t>link</a:t>
                      </a:r>
                      <a:endParaRPr>
                        <a:solidFill>
                          <a:srgbClr val="4D67EA"/>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a:t>...</a:t>
                      </a:r>
                      <a:endParaRPr/>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a:t>...</a:t>
                      </a:r>
                      <a:endParaRPr sz="16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a:t>...</a:t>
                      </a:r>
                      <a:endParaRPr sz="1600"/>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rtl="0" algn="ctr">
                        <a:spcBef>
                          <a:spcPts val="0"/>
                        </a:spcBef>
                        <a:spcAft>
                          <a:spcPts val="0"/>
                        </a:spcAft>
                        <a:buNone/>
                      </a:pPr>
                      <a:r>
                        <a:rPr lang="en-US" sz="1600">
                          <a:solidFill>
                            <a:schemeClr val="accent2"/>
                          </a:solidFill>
                        </a:rPr>
                        <a:t>...</a:t>
                      </a:r>
                      <a:endParaRPr sz="1600">
                        <a:solidFill>
                          <a:schemeClr val="accent2"/>
                        </a:solidFill>
                        <a:latin typeface="Calibri"/>
                        <a:ea typeface="Calibri"/>
                        <a:cs typeface="Calibri"/>
                        <a:sym typeface="Calibri"/>
                      </a:endParaRPr>
                    </a:p>
                  </a:txBody>
                  <a:tcPr marT="45725" marB="45725" marR="91450" marL="91450">
                    <a:lnT cap="flat" cmpd="sng" w="12700">
                      <a:solidFill>
                        <a:srgbClr val="C4C4C4"/>
                      </a:solidFill>
                      <a:prstDash val="solid"/>
                      <a:round/>
                      <a:headEnd len="sm" w="sm" type="none"/>
                      <a:tailEnd len="sm" w="sm" type="none"/>
                    </a:lnT>
                  </a:tcPr>
                </a:tc>
              </a:tr>
            </a:tbl>
          </a:graphicData>
        </a:graphic>
      </p:graphicFrame>
      <p:sp>
        <p:nvSpPr>
          <p:cNvPr id="212" name="Google Shape;212;p27"/>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CANAL: MÍDIA PAGA</a:t>
            </a:r>
            <a:endParaRPr b="1" i="0" sz="4000" u="none" cap="none" strike="noStrike">
              <a:solidFill>
                <a:schemeClr val="lt2"/>
              </a:solidFill>
              <a:latin typeface="Calibri"/>
              <a:ea typeface="Calibri"/>
              <a:cs typeface="Calibri"/>
              <a:sym typeface="Calibri"/>
            </a:endParaRPr>
          </a:p>
        </p:txBody>
      </p:sp>
      <p:sp>
        <p:nvSpPr>
          <p:cNvPr id="218" name="Google Shape;218;p28"/>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ANÚNCIOS NO GOOGLE ADS</a:t>
            </a:r>
            <a:endParaRPr b="0" i="0" sz="4000" u="none" cap="none" strike="noStrike">
              <a:solidFill>
                <a:srgbClr val="0000FF"/>
              </a:solidFill>
              <a:latin typeface="Calibri"/>
              <a:ea typeface="Calibri"/>
              <a:cs typeface="Calibri"/>
              <a:sym typeface="Calibri"/>
            </a:endParaRPr>
          </a:p>
        </p:txBody>
      </p:sp>
      <p:graphicFrame>
        <p:nvGraphicFramePr>
          <p:cNvPr id="225" name="Google Shape;225;p29"/>
          <p:cNvGraphicFramePr/>
          <p:nvPr/>
        </p:nvGraphicFramePr>
        <p:xfrm>
          <a:off x="176550" y="2019379"/>
          <a:ext cx="3000000" cy="3000000"/>
        </p:xfrm>
        <a:graphic>
          <a:graphicData uri="http://schemas.openxmlformats.org/drawingml/2006/table">
            <a:tbl>
              <a:tblPr bandRow="1" firstRow="1">
                <a:noFill/>
                <a:tableStyleId>{95D1A52F-A692-498D-A842-37C5DE9D28C3}</a:tableStyleId>
              </a:tblPr>
              <a:tblGrid>
                <a:gridCol w="1064775"/>
                <a:gridCol w="1264050"/>
                <a:gridCol w="1287150"/>
                <a:gridCol w="1287150"/>
                <a:gridCol w="1320925"/>
                <a:gridCol w="1320925"/>
                <a:gridCol w="1320925"/>
              </a:tblGrid>
              <a:tr h="370850">
                <a:tc>
                  <a:txBody>
                    <a:bodyPr/>
                    <a:lstStyle/>
                    <a:p>
                      <a:pPr indent="0" lvl="0" marL="0" rtl="0" algn="l">
                        <a:spcBef>
                          <a:spcPts val="0"/>
                        </a:spcBef>
                        <a:spcAft>
                          <a:spcPts val="0"/>
                        </a:spcAft>
                        <a:buNone/>
                      </a:pPr>
                      <a:r>
                        <a:rPr lang="en-US" sz="1200">
                          <a:solidFill>
                            <a:srgbClr val="939393"/>
                          </a:solidFill>
                        </a:rPr>
                        <a:t>CAMPANHA</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LEADS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VENDAS</a:t>
                      </a:r>
                      <a:endParaRPr sz="1200" u="none" cap="none" strike="noStrike">
                        <a:solidFill>
                          <a:srgbClr val="939393"/>
                        </a:solidFill>
                      </a:endParaRPr>
                    </a:p>
                  </a:txBody>
                  <a:tcPr marT="45725" marB="45725" marR="91450" marL="91450">
                    <a:lnR cap="flat" cmpd="sng" w="9525">
                      <a:solidFill>
                        <a:srgbClr val="000000">
                          <a:alpha val="0"/>
                        </a:srgbClr>
                      </a:solidFill>
                      <a:prstDash val="solid"/>
                      <a:round/>
                      <a:headEnd len="sm" w="sm" type="none"/>
                      <a:tailEnd len="sm" w="sm" type="none"/>
                    </a:lnR>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INVESTIMENTO</a:t>
                      </a:r>
                      <a:endParaRPr sz="1200" u="none" cap="none" strike="noStrike">
                        <a:solidFill>
                          <a:srgbClr val="939393"/>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CUSTO POR LEAD</a:t>
                      </a:r>
                      <a:endParaRPr sz="1200" u="none" cap="none" strike="noStrike">
                        <a:solidFill>
                          <a:srgbClr val="939393"/>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RECEITA DAS VENDAS</a:t>
                      </a:r>
                      <a:endParaRPr sz="1200" u="none" cap="none" strike="noStrike">
                        <a:solidFill>
                          <a:srgbClr val="939393"/>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ROI</a:t>
                      </a:r>
                      <a:endParaRPr sz="1200">
                        <a:solidFill>
                          <a:srgbClr val="939393"/>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Material X</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5.000</a:t>
                      </a:r>
                      <a:endParaRPr b="1"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50</a:t>
                      </a:r>
                      <a:endParaRPr sz="1600" u="none" cap="none" strike="noStrike"/>
                    </a:p>
                  </a:txBody>
                  <a:tcPr marT="45725" marB="45725" marR="91450" marL="91450">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0000FF"/>
                          </a:solidFill>
                        </a:rPr>
                        <a:t>R$</a:t>
                      </a:r>
                      <a:r>
                        <a:rPr lang="en-US" sz="1600">
                          <a:solidFill>
                            <a:srgbClr val="0000FF"/>
                          </a:solidFill>
                        </a:rPr>
                        <a:t>10.000</a:t>
                      </a:r>
                      <a:endParaRPr sz="1600" u="none" cap="none" strike="noStrike">
                        <a:solidFill>
                          <a:srgbClr val="0000FF"/>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R$2</a:t>
                      </a:r>
                      <a:endParaRPr sz="16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R$20.000</a:t>
                      </a:r>
                      <a:endParaRPr sz="1600" u="none" cap="none" strike="noStrike">
                        <a:solidFill>
                          <a:srgbClr val="4D67EA"/>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Oferta Y</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3.000</a:t>
                      </a:r>
                      <a:endParaRPr b="1"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60</a:t>
                      </a:r>
                      <a:endParaRPr sz="1600" u="none" cap="none" strike="noStrike"/>
                    </a:p>
                  </a:txBody>
                  <a:tcPr marT="45725" marB="45725" marR="91450" marL="91450">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0000FF"/>
                          </a:solidFill>
                        </a:rPr>
                        <a:t>R$</a:t>
                      </a:r>
                      <a:r>
                        <a:rPr lang="en-US" sz="1600">
                          <a:solidFill>
                            <a:srgbClr val="0000FF"/>
                          </a:solidFill>
                        </a:rPr>
                        <a:t>9.000</a:t>
                      </a:r>
                      <a:endParaRPr sz="1600" u="none" cap="none" strike="noStrike">
                        <a:solidFill>
                          <a:srgbClr val="0000FF"/>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R$3</a:t>
                      </a:r>
                      <a:endParaRPr sz="16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R$27.000</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26" name="Google Shape;226;p29"/>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457200" y="528507"/>
            <a:ext cx="8229600" cy="6389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ANÚNCIOS NO GOOGLE ADS</a:t>
            </a:r>
            <a:endParaRPr b="0" i="0" sz="4000" u="none" cap="none" strike="noStrike">
              <a:solidFill>
                <a:srgbClr val="0000FF"/>
              </a:solidFill>
              <a:latin typeface="Calibri"/>
              <a:ea typeface="Calibri"/>
              <a:cs typeface="Calibri"/>
              <a:sym typeface="Calibri"/>
            </a:endParaRPr>
          </a:p>
        </p:txBody>
      </p:sp>
      <p:sp>
        <p:nvSpPr>
          <p:cNvPr id="232" name="Google Shape;232;p30"/>
          <p:cNvSpPr txBox="1"/>
          <p:nvPr>
            <p:ph idx="1" type="body"/>
          </p:nvPr>
        </p:nvSpPr>
        <p:spPr>
          <a:xfrm>
            <a:off x="457200" y="2019379"/>
            <a:ext cx="8229600" cy="322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8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Diminuímos em 20% o custo por Lead</a:t>
            </a:r>
            <a:endParaRPr sz="2400">
              <a:solidFill>
                <a:schemeClr val="dk2"/>
              </a:solidFill>
              <a:latin typeface="Calibri"/>
              <a:ea typeface="Calibri"/>
              <a:cs typeface="Calibri"/>
              <a:sym typeface="Calibri"/>
            </a:endParaRPr>
          </a:p>
          <a:p>
            <a:pPr indent="-342900" lvl="0" marL="342900" marR="0" rtl="0" algn="l">
              <a:spcBef>
                <a:spcPts val="480"/>
              </a:spcBef>
              <a:spcAft>
                <a:spcPts val="0"/>
              </a:spcAft>
              <a:buClr>
                <a:schemeClr val="dk2"/>
              </a:buClr>
              <a:buSzPts val="2400"/>
              <a:buFont typeface="Calibri"/>
              <a:buChar char="•"/>
            </a:pPr>
            <a:r>
              <a:rPr lang="en-US" sz="2400">
                <a:solidFill>
                  <a:schemeClr val="dk2"/>
                </a:solidFill>
                <a:latin typeface="Calibri"/>
                <a:ea typeface="Calibri"/>
                <a:cs typeface="Calibri"/>
                <a:sym typeface="Calibri"/>
              </a:rPr>
              <a:t>Investimos R$XX e geramos R$YY de receita. ROI de ZZ</a:t>
            </a:r>
            <a:endParaRPr sz="2400">
              <a:solidFill>
                <a:schemeClr val="dk2"/>
              </a:solidFill>
              <a:latin typeface="Calibri"/>
              <a:ea typeface="Calibri"/>
              <a:cs typeface="Calibri"/>
              <a:sym typeface="Calibri"/>
            </a:endParaRPr>
          </a:p>
        </p:txBody>
      </p:sp>
      <p:sp>
        <p:nvSpPr>
          <p:cNvPr id="233" name="Google Shape;233;p30"/>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ANÚNCIOS NO FACEBOOK ADS</a:t>
            </a:r>
            <a:endParaRPr b="0" i="0" sz="4000" u="none" cap="none" strike="noStrike">
              <a:solidFill>
                <a:srgbClr val="0000FF"/>
              </a:solidFill>
              <a:latin typeface="Calibri"/>
              <a:ea typeface="Calibri"/>
              <a:cs typeface="Calibri"/>
              <a:sym typeface="Calibri"/>
            </a:endParaRPr>
          </a:p>
        </p:txBody>
      </p:sp>
      <p:sp>
        <p:nvSpPr>
          <p:cNvPr id="240" name="Google Shape;240;p31"/>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graphicFrame>
        <p:nvGraphicFramePr>
          <p:cNvPr id="241" name="Google Shape;241;p31"/>
          <p:cNvGraphicFramePr/>
          <p:nvPr/>
        </p:nvGraphicFramePr>
        <p:xfrm>
          <a:off x="176550" y="2019379"/>
          <a:ext cx="3000000" cy="3000000"/>
        </p:xfrm>
        <a:graphic>
          <a:graphicData uri="http://schemas.openxmlformats.org/drawingml/2006/table">
            <a:tbl>
              <a:tblPr bandRow="1" firstRow="1">
                <a:noFill/>
                <a:tableStyleId>{95D1A52F-A692-498D-A842-37C5DE9D28C3}</a:tableStyleId>
              </a:tblPr>
              <a:tblGrid>
                <a:gridCol w="1064775"/>
                <a:gridCol w="1264050"/>
                <a:gridCol w="1287150"/>
                <a:gridCol w="1287150"/>
                <a:gridCol w="1320925"/>
                <a:gridCol w="1320925"/>
                <a:gridCol w="1320925"/>
              </a:tblGrid>
              <a:tr h="370850">
                <a:tc>
                  <a:txBody>
                    <a:bodyPr/>
                    <a:lstStyle/>
                    <a:p>
                      <a:pPr indent="0" lvl="0" marL="0" rtl="0" algn="l">
                        <a:spcBef>
                          <a:spcPts val="0"/>
                        </a:spcBef>
                        <a:spcAft>
                          <a:spcPts val="0"/>
                        </a:spcAft>
                        <a:buNone/>
                      </a:pPr>
                      <a:r>
                        <a:rPr lang="en-US" sz="1200">
                          <a:solidFill>
                            <a:srgbClr val="939393"/>
                          </a:solidFill>
                        </a:rPr>
                        <a:t>CAMPANHA</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LEADS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VENDAS</a:t>
                      </a:r>
                      <a:endParaRPr sz="1200" u="none" cap="none" strike="noStrike">
                        <a:solidFill>
                          <a:srgbClr val="939393"/>
                        </a:solidFill>
                      </a:endParaRPr>
                    </a:p>
                  </a:txBody>
                  <a:tcPr marT="45725" marB="45725" marR="91450" marL="91450">
                    <a:lnR cap="flat" cmpd="sng" w="9525">
                      <a:solidFill>
                        <a:srgbClr val="000000">
                          <a:alpha val="0"/>
                        </a:srgbClr>
                      </a:solidFill>
                      <a:prstDash val="solid"/>
                      <a:round/>
                      <a:headEnd len="sm" w="sm" type="none"/>
                      <a:tailEnd len="sm" w="sm" type="none"/>
                    </a:lnR>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INVESTIMENTO</a:t>
                      </a:r>
                      <a:endParaRPr sz="1200" u="none" cap="none" strike="noStrike">
                        <a:solidFill>
                          <a:srgbClr val="939393"/>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CUSTO POR LEAD</a:t>
                      </a:r>
                      <a:endParaRPr sz="1200" u="none" cap="none" strike="noStrike">
                        <a:solidFill>
                          <a:srgbClr val="939393"/>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RECEITA DAS VENDAS</a:t>
                      </a:r>
                      <a:endParaRPr sz="1200" u="none" cap="none" strike="noStrike">
                        <a:solidFill>
                          <a:srgbClr val="939393"/>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ROI</a:t>
                      </a:r>
                      <a:endParaRPr sz="1200">
                        <a:solidFill>
                          <a:srgbClr val="939393"/>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Material X</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5.000</a:t>
                      </a:r>
                      <a:endParaRPr b="1"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50</a:t>
                      </a:r>
                      <a:endParaRPr sz="1600" u="none" cap="none" strike="noStrike"/>
                    </a:p>
                  </a:txBody>
                  <a:tcPr marT="45725" marB="45725" marR="91450" marL="91450">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4D67EA"/>
                          </a:solidFill>
                        </a:rPr>
                        <a:t>R$</a:t>
                      </a:r>
                      <a:r>
                        <a:rPr lang="en-US" sz="1600">
                          <a:solidFill>
                            <a:srgbClr val="4D67EA"/>
                          </a:solidFill>
                        </a:rPr>
                        <a:t>10.000</a:t>
                      </a:r>
                      <a:endParaRPr sz="1600" u="none" cap="none" strike="noStrike">
                        <a:solidFill>
                          <a:srgbClr val="4D67EA"/>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R$2</a:t>
                      </a:r>
                      <a:endParaRPr sz="16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R$20.000</a:t>
                      </a:r>
                      <a:endParaRPr sz="1600" u="none" cap="none" strike="noStrike">
                        <a:solidFill>
                          <a:srgbClr val="4D67EA"/>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Oferta Y</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3.000</a:t>
                      </a:r>
                      <a:endParaRPr b="1"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60</a:t>
                      </a:r>
                      <a:endParaRPr sz="1600" u="none" cap="none" strike="noStrike"/>
                    </a:p>
                  </a:txBody>
                  <a:tcPr marT="45725" marB="45725" marR="91450" marL="91450">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4D67EA"/>
                          </a:solidFill>
                        </a:rPr>
                        <a:t>R$</a:t>
                      </a:r>
                      <a:r>
                        <a:rPr lang="en-US" sz="1600">
                          <a:solidFill>
                            <a:srgbClr val="4D67EA"/>
                          </a:solidFill>
                        </a:rPr>
                        <a:t>9.000</a:t>
                      </a:r>
                      <a:endParaRPr sz="1600" u="none" cap="none" strike="noStrike">
                        <a:solidFill>
                          <a:srgbClr val="4D67EA"/>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R$3</a:t>
                      </a:r>
                      <a:endParaRPr sz="16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a:t>R$27.000</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a:t>
                      </a:r>
                      <a:endParaRPr sz="16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4C4C4"/>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ANÚNCIOS NO </a:t>
            </a:r>
            <a:r>
              <a:rPr lang="en-US" sz="4000">
                <a:solidFill>
                  <a:srgbClr val="0000FF"/>
                </a:solidFill>
                <a:latin typeface="Calibri"/>
                <a:ea typeface="Calibri"/>
                <a:cs typeface="Calibri"/>
                <a:sym typeface="Calibri"/>
              </a:rPr>
              <a:t>FACEBOOK ADS</a:t>
            </a:r>
            <a:endParaRPr b="0" i="0" sz="4000" u="none" cap="none" strike="noStrike">
              <a:solidFill>
                <a:srgbClr val="0000FF"/>
              </a:solidFill>
              <a:latin typeface="Calibri"/>
              <a:ea typeface="Calibri"/>
              <a:cs typeface="Calibri"/>
              <a:sym typeface="Calibri"/>
            </a:endParaRPr>
          </a:p>
        </p:txBody>
      </p:sp>
      <p:sp>
        <p:nvSpPr>
          <p:cNvPr id="247" name="Google Shape;247;p32"/>
          <p:cNvSpPr txBox="1"/>
          <p:nvPr>
            <p:ph idx="1" type="body"/>
          </p:nvPr>
        </p:nvSpPr>
        <p:spPr>
          <a:xfrm>
            <a:off x="457200" y="2019379"/>
            <a:ext cx="8229600" cy="3227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8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Diminuímos em 20% o custo por Lead</a:t>
            </a:r>
            <a:endParaRPr sz="2400">
              <a:solidFill>
                <a:schemeClr val="dk2"/>
              </a:solidFill>
              <a:latin typeface="Calibri"/>
              <a:ea typeface="Calibri"/>
              <a:cs typeface="Calibri"/>
              <a:sym typeface="Calibri"/>
            </a:endParaRPr>
          </a:p>
          <a:p>
            <a:pPr indent="-342900" lvl="0" marL="342900" marR="0" rtl="0" algn="l">
              <a:spcBef>
                <a:spcPts val="480"/>
              </a:spcBef>
              <a:spcAft>
                <a:spcPts val="0"/>
              </a:spcAft>
              <a:buClr>
                <a:schemeClr val="dk2"/>
              </a:buClr>
              <a:buSzPts val="2400"/>
              <a:buFont typeface="Calibri"/>
              <a:buChar char="•"/>
            </a:pPr>
            <a:r>
              <a:rPr lang="en-US" sz="2400">
                <a:solidFill>
                  <a:schemeClr val="dk2"/>
                </a:solidFill>
                <a:latin typeface="Calibri"/>
                <a:ea typeface="Calibri"/>
                <a:cs typeface="Calibri"/>
                <a:sym typeface="Calibri"/>
              </a:rPr>
              <a:t>Investimos R$XX e geramos R$YY de receita. ROI de ZZ</a:t>
            </a:r>
            <a:endParaRPr sz="2400">
              <a:solidFill>
                <a:schemeClr val="dk2"/>
              </a:solidFill>
              <a:latin typeface="Calibri"/>
              <a:ea typeface="Calibri"/>
              <a:cs typeface="Calibri"/>
              <a:sym typeface="Calibri"/>
            </a:endParaRPr>
          </a:p>
        </p:txBody>
      </p:sp>
      <p:sp>
        <p:nvSpPr>
          <p:cNvPr id="248" name="Google Shape;248;p32"/>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CANAL: LINKS DE OUTROS SITES</a:t>
            </a:r>
            <a:endParaRPr b="1" i="0" sz="4000" u="none" cap="none" strike="noStrike">
              <a:solidFill>
                <a:schemeClr val="lt2"/>
              </a:solidFill>
              <a:latin typeface="Calibri"/>
              <a:ea typeface="Calibri"/>
              <a:cs typeface="Calibri"/>
              <a:sym typeface="Calibri"/>
            </a:endParaRPr>
          </a:p>
        </p:txBody>
      </p:sp>
      <p:sp>
        <p:nvSpPr>
          <p:cNvPr id="254" name="Google Shape;254;p33"/>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742650" y="520650"/>
            <a:ext cx="7658700" cy="45213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lang="en-US">
                <a:solidFill>
                  <a:schemeClr val="accent4"/>
                </a:solidFill>
                <a:latin typeface="Calibri"/>
                <a:ea typeface="Calibri"/>
                <a:cs typeface="Calibri"/>
                <a:sym typeface="Calibri"/>
              </a:rPr>
              <a:t>Nós acreditamos que uma das coisas mais importantes para garantir o crescimento sustentável para qualquer empresa é fazer análises e melhorias constantes, desde a análise do próprio negócio até as ações pontuais e recorrentes.</a:t>
            </a:r>
            <a:endParaRPr>
              <a:solidFill>
                <a:schemeClr val="accent4"/>
              </a:solidFill>
              <a:latin typeface="Calibri"/>
              <a:ea typeface="Calibri"/>
              <a:cs typeface="Calibri"/>
              <a:sym typeface="Calibri"/>
            </a:endParaRPr>
          </a:p>
          <a:p>
            <a:pPr indent="0" lvl="0" marL="0" marR="0" rtl="0" algn="l">
              <a:lnSpc>
                <a:spcPct val="120000"/>
              </a:lnSpc>
              <a:spcBef>
                <a:spcPts val="1000"/>
              </a:spcBef>
              <a:spcAft>
                <a:spcPts val="0"/>
              </a:spcAft>
              <a:buNone/>
            </a:pPr>
            <a:r>
              <a:rPr lang="en-US" sz="1200">
                <a:solidFill>
                  <a:schemeClr val="accent4"/>
                </a:solidFill>
                <a:latin typeface="Calibri"/>
                <a:ea typeface="Calibri"/>
                <a:cs typeface="Calibri"/>
                <a:sym typeface="Calibri"/>
              </a:rPr>
              <a:t>Esta foi uma das coisas que nos permitiram</a:t>
            </a:r>
            <a:r>
              <a:rPr lang="en-US" sz="1200">
                <a:latin typeface="Calibri"/>
                <a:ea typeface="Calibri"/>
                <a:cs typeface="Calibri"/>
                <a:sym typeface="Calibri"/>
              </a:rPr>
              <a:t> crescer 30 vezes em 3 anos.</a:t>
            </a:r>
            <a:endParaRPr sz="1200">
              <a:latin typeface="Calibri"/>
              <a:ea typeface="Calibri"/>
              <a:cs typeface="Calibri"/>
              <a:sym typeface="Calibri"/>
            </a:endParaRPr>
          </a:p>
          <a:p>
            <a:pPr indent="0" lvl="0" marL="0" marR="0" rtl="0" algn="l">
              <a:lnSpc>
                <a:spcPct val="120000"/>
              </a:lnSpc>
              <a:spcBef>
                <a:spcPts val="1000"/>
              </a:spcBef>
              <a:spcAft>
                <a:spcPts val="0"/>
              </a:spcAft>
              <a:buNone/>
            </a:pPr>
            <a:r>
              <a:rPr lang="en-US" sz="1200">
                <a:solidFill>
                  <a:schemeClr val="accent4"/>
                </a:solidFill>
                <a:latin typeface="Calibri"/>
                <a:ea typeface="Calibri"/>
                <a:cs typeface="Calibri"/>
                <a:sym typeface="Calibri"/>
              </a:rPr>
              <a:t>Para te ajudar neste objetivo, criamos esse modelo de relatório mensal que serve como um guia para reportar as principais métricas de Marketing Digital e decidir o que otimizar no mês seguinte.</a:t>
            </a:r>
            <a:endParaRPr sz="1200">
              <a:solidFill>
                <a:schemeClr val="accent4"/>
              </a:solidFill>
              <a:latin typeface="Calibri"/>
              <a:ea typeface="Calibri"/>
              <a:cs typeface="Calibri"/>
              <a:sym typeface="Calibri"/>
            </a:endParaRPr>
          </a:p>
          <a:p>
            <a:pPr indent="0" lvl="0" marL="0" marR="0" rtl="0" algn="l">
              <a:lnSpc>
                <a:spcPct val="120000"/>
              </a:lnSpc>
              <a:spcBef>
                <a:spcPts val="1000"/>
              </a:spcBef>
              <a:spcAft>
                <a:spcPts val="0"/>
              </a:spcAft>
              <a:buNone/>
            </a:pPr>
            <a:r>
              <a:rPr lang="en-US" sz="1200">
                <a:solidFill>
                  <a:schemeClr val="accent4"/>
                </a:solidFill>
                <a:latin typeface="Calibri"/>
                <a:ea typeface="Calibri"/>
                <a:cs typeface="Calibri"/>
                <a:sym typeface="Calibri"/>
              </a:rPr>
              <a:t>Algumas dicas para aproveitá-lo melhor:</a:t>
            </a:r>
            <a:endParaRPr sz="1200">
              <a:solidFill>
                <a:schemeClr val="accent4"/>
              </a:solidFill>
              <a:latin typeface="Calibri"/>
              <a:ea typeface="Calibri"/>
              <a:cs typeface="Calibri"/>
              <a:sym typeface="Calibri"/>
            </a:endParaRPr>
          </a:p>
          <a:p>
            <a:pPr indent="-304800" lvl="0" marL="457200" rtl="0" algn="l">
              <a:lnSpc>
                <a:spcPct val="120000"/>
              </a:lnSpc>
              <a:spcBef>
                <a:spcPts val="1000"/>
              </a:spcBef>
              <a:spcAft>
                <a:spcPts val="0"/>
              </a:spcAft>
              <a:buClr>
                <a:schemeClr val="accent4"/>
              </a:buClr>
              <a:buSzPts val="1200"/>
              <a:buFont typeface="Calibri"/>
              <a:buChar char="●"/>
            </a:pPr>
            <a:r>
              <a:rPr lang="en-US" sz="1200">
                <a:solidFill>
                  <a:schemeClr val="dk2"/>
                </a:solidFill>
                <a:latin typeface="Calibri"/>
                <a:ea typeface="Calibri"/>
                <a:cs typeface="Calibri"/>
                <a:sym typeface="Calibri"/>
              </a:rPr>
              <a:t>Ative as notas do apresentador pressionando </a:t>
            </a:r>
            <a:r>
              <a:rPr b="1" lang="en-US" sz="1200">
                <a:solidFill>
                  <a:schemeClr val="dk2"/>
                </a:solidFill>
                <a:latin typeface="Calibri"/>
                <a:ea typeface="Calibri"/>
                <a:cs typeface="Calibri"/>
                <a:sym typeface="Calibri"/>
              </a:rPr>
              <a:t>Ctrl + Alt + Shift + S (Windows)</a:t>
            </a:r>
            <a:r>
              <a:rPr lang="en-US" sz="1200">
                <a:solidFill>
                  <a:schemeClr val="dk2"/>
                </a:solidFill>
                <a:latin typeface="Calibri"/>
                <a:ea typeface="Calibri"/>
                <a:cs typeface="Calibri"/>
                <a:sym typeface="Calibri"/>
              </a:rPr>
              <a:t> ou </a:t>
            </a:r>
            <a:r>
              <a:rPr b="1" lang="en-US" sz="1200">
                <a:solidFill>
                  <a:schemeClr val="dk2"/>
                </a:solidFill>
                <a:latin typeface="Calibri"/>
                <a:ea typeface="Calibri"/>
                <a:cs typeface="Calibri"/>
                <a:sym typeface="Calibri"/>
              </a:rPr>
              <a:t>⌘ + Option + Shift + S (Mac)</a:t>
            </a:r>
            <a:r>
              <a:rPr lang="en-US" sz="1200">
                <a:solidFill>
                  <a:schemeClr val="dk2"/>
                </a:solidFill>
                <a:latin typeface="Calibri"/>
                <a:ea typeface="Calibri"/>
                <a:cs typeface="Calibri"/>
                <a:sym typeface="Calibri"/>
              </a:rPr>
              <a:t>. Nessas notas você verá diversas observações sobre cada etapa da análise.</a:t>
            </a:r>
            <a:endParaRPr sz="1200">
              <a:solidFill>
                <a:schemeClr val="accent4"/>
              </a:solidFill>
              <a:latin typeface="Calibri"/>
              <a:ea typeface="Calibri"/>
              <a:cs typeface="Calibri"/>
              <a:sym typeface="Calibri"/>
            </a:endParaRPr>
          </a:p>
          <a:p>
            <a:pPr indent="-304800" lvl="0" marL="457200" marR="0" rtl="0" algn="l">
              <a:lnSpc>
                <a:spcPct val="120000"/>
              </a:lnSpc>
              <a:spcBef>
                <a:spcPts val="0"/>
              </a:spcBef>
              <a:spcAft>
                <a:spcPts val="0"/>
              </a:spcAft>
              <a:buClr>
                <a:schemeClr val="accent4"/>
              </a:buClr>
              <a:buSzPts val="1200"/>
              <a:buFont typeface="Calibri"/>
              <a:buChar char="●"/>
            </a:pPr>
            <a:r>
              <a:rPr b="1" lang="en-US" sz="1200">
                <a:solidFill>
                  <a:schemeClr val="accent4"/>
                </a:solidFill>
                <a:latin typeface="Calibri"/>
                <a:ea typeface="Calibri"/>
                <a:cs typeface="Calibri"/>
                <a:sym typeface="Calibri"/>
              </a:rPr>
              <a:t>Edite-o como quiser</a:t>
            </a:r>
            <a:r>
              <a:rPr lang="en-US" sz="1200">
                <a:solidFill>
                  <a:schemeClr val="accent4"/>
                </a:solidFill>
                <a:latin typeface="Calibri"/>
                <a:ea typeface="Calibri"/>
                <a:cs typeface="Calibri"/>
                <a:sym typeface="Calibri"/>
              </a:rPr>
              <a:t>, mudando cores, adicionando informações que você acha relevante e apagando o que achar necessário.</a:t>
            </a:r>
            <a:endParaRPr sz="1200">
              <a:solidFill>
                <a:schemeClr val="accent4"/>
              </a:solidFill>
              <a:latin typeface="Calibri"/>
              <a:ea typeface="Calibri"/>
              <a:cs typeface="Calibri"/>
              <a:sym typeface="Calibri"/>
            </a:endParaRPr>
          </a:p>
          <a:p>
            <a:pPr indent="-304800" lvl="0" marL="457200" marR="0" rtl="0" algn="l">
              <a:lnSpc>
                <a:spcPct val="120000"/>
              </a:lnSpc>
              <a:spcBef>
                <a:spcPts val="0"/>
              </a:spcBef>
              <a:spcAft>
                <a:spcPts val="0"/>
              </a:spcAft>
              <a:buClr>
                <a:schemeClr val="accent4"/>
              </a:buClr>
              <a:buSzPts val="1200"/>
              <a:buFont typeface="Calibri"/>
              <a:buChar char="●"/>
            </a:pPr>
            <a:r>
              <a:rPr b="1" lang="en-US" sz="1200">
                <a:solidFill>
                  <a:schemeClr val="accent4"/>
                </a:solidFill>
                <a:latin typeface="Calibri"/>
                <a:ea typeface="Calibri"/>
                <a:cs typeface="Calibri"/>
                <a:sym typeface="Calibri"/>
              </a:rPr>
              <a:t>Não tente otimizar tudo de uma vez todos os meses</a:t>
            </a:r>
            <a:r>
              <a:rPr lang="en-US" sz="1200">
                <a:solidFill>
                  <a:schemeClr val="accent4"/>
                </a:solidFill>
                <a:latin typeface="Calibri"/>
                <a:ea typeface="Calibri"/>
                <a:cs typeface="Calibri"/>
                <a:sym typeface="Calibri"/>
              </a:rPr>
              <a:t>. Defina prioridades para análise e otimização e execute-as, medindo o retorno de cada ação.</a:t>
            </a:r>
            <a:endParaRPr b="0" i="1" sz="1200" u="none" cap="none" strike="noStrike">
              <a:solidFill>
                <a:schemeClr val="dk1"/>
              </a:solidFill>
              <a:latin typeface="Calibri"/>
              <a:ea typeface="Calibri"/>
              <a:cs typeface="Calibri"/>
              <a:sym typeface="Calibri"/>
            </a:endParaRPr>
          </a:p>
          <a:p>
            <a:pPr indent="0" lvl="0" marL="0" marR="0" rtl="0" algn="l">
              <a:lnSpc>
                <a:spcPct val="120000"/>
              </a:lnSpc>
              <a:spcBef>
                <a:spcPts val="1000"/>
              </a:spcBef>
              <a:spcAft>
                <a:spcPts val="1000"/>
              </a:spcAft>
              <a:buNone/>
            </a:pPr>
            <a:r>
              <a:rPr b="1" i="0" lang="en-US" sz="1200" u="none" cap="none" strike="noStrike">
                <a:solidFill>
                  <a:schemeClr val="dk1"/>
                </a:solidFill>
                <a:latin typeface="Calibri"/>
                <a:ea typeface="Calibri"/>
                <a:cs typeface="Calibri"/>
                <a:sym typeface="Calibri"/>
              </a:rPr>
              <a:t>Bons resultados!</a:t>
            </a:r>
            <a:endParaRPr sz="1200">
              <a:latin typeface="Calibri"/>
              <a:ea typeface="Calibri"/>
              <a:cs typeface="Calibri"/>
              <a:sym typeface="Calibri"/>
            </a:endParaRPr>
          </a:p>
        </p:txBody>
      </p:sp>
      <p:pic>
        <p:nvPicPr>
          <p:cNvPr id="77" name="Google Shape;77;p16"/>
          <p:cNvPicPr preferRelativeResize="0"/>
          <p:nvPr/>
        </p:nvPicPr>
        <p:blipFill>
          <a:blip r:embed="rId3">
            <a:alphaModFix/>
          </a:blip>
          <a:stretch>
            <a:fillRect/>
          </a:stretch>
        </p:blipFill>
        <p:spPr>
          <a:xfrm>
            <a:off x="841850" y="5049674"/>
            <a:ext cx="2078000" cy="254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EVOLUÇÃO</a:t>
            </a:r>
            <a:endParaRPr b="0" i="0" sz="4000" u="none" cap="none" strike="noStrike">
              <a:solidFill>
                <a:srgbClr val="0000FF"/>
              </a:solidFill>
              <a:latin typeface="Calibri"/>
              <a:ea typeface="Calibri"/>
              <a:cs typeface="Calibri"/>
              <a:sym typeface="Calibri"/>
            </a:endParaRPr>
          </a:p>
        </p:txBody>
      </p:sp>
      <p:sp>
        <p:nvSpPr>
          <p:cNvPr id="260" name="Google Shape;260;p34"/>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pic>
        <p:nvPicPr>
          <p:cNvPr id="261" name="Google Shape;261;p34" title="Gráfico"/>
          <p:cNvPicPr preferRelativeResize="0"/>
          <p:nvPr/>
        </p:nvPicPr>
        <p:blipFill>
          <a:blip r:embed="rId3">
            <a:alphaModFix/>
          </a:blip>
          <a:stretch>
            <a:fillRect/>
          </a:stretch>
        </p:blipFill>
        <p:spPr>
          <a:xfrm>
            <a:off x="957688" y="1286875"/>
            <a:ext cx="7303627" cy="4517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SITES QUE TROUXERAM TRÁFEGO</a:t>
            </a:r>
            <a:endParaRPr b="0" i="0" sz="4000" u="none" cap="none" strike="noStrike">
              <a:solidFill>
                <a:srgbClr val="0000FF"/>
              </a:solidFill>
              <a:latin typeface="Calibri"/>
              <a:ea typeface="Calibri"/>
              <a:cs typeface="Calibri"/>
              <a:sym typeface="Calibri"/>
            </a:endParaRPr>
          </a:p>
        </p:txBody>
      </p:sp>
      <p:graphicFrame>
        <p:nvGraphicFramePr>
          <p:cNvPr id="268" name="Google Shape;268;p35"/>
          <p:cNvGraphicFramePr/>
          <p:nvPr/>
        </p:nvGraphicFramePr>
        <p:xfrm>
          <a:off x="457200" y="2019379"/>
          <a:ext cx="3000000" cy="3000000"/>
        </p:xfrm>
        <a:graphic>
          <a:graphicData uri="http://schemas.openxmlformats.org/drawingml/2006/table">
            <a:tbl>
              <a:tblPr bandRow="1" firstRow="1">
                <a:noFill/>
                <a:tableStyleId>{95D1A52F-A692-498D-A842-37C5DE9D28C3}</a:tableStyleId>
              </a:tblPr>
              <a:tblGrid>
                <a:gridCol w="2275300"/>
                <a:gridCol w="1517075"/>
                <a:gridCol w="1467050"/>
                <a:gridCol w="1467050"/>
                <a:gridCol w="1503125"/>
              </a:tblGrid>
              <a:tr h="370850">
                <a:tc>
                  <a:txBody>
                    <a:bodyPr/>
                    <a:lstStyle/>
                    <a:p>
                      <a:pPr indent="0" lvl="0" marL="0" marR="0" rtl="0" algn="l">
                        <a:spcBef>
                          <a:spcPts val="0"/>
                        </a:spcBef>
                        <a:spcAft>
                          <a:spcPts val="0"/>
                        </a:spcAft>
                        <a:buNone/>
                      </a:pPr>
                      <a:r>
                        <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VISITANTES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CONVERSÕES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VENDAS</a:t>
                      </a:r>
                      <a:endParaRPr sz="1200">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TAXA DE CONVERSÃO</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sitex.com.br</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a:t>
                      </a:r>
                      <a:r>
                        <a:rPr lang="en-US" sz="1600" u="none" cap="none" strike="noStrike"/>
                        <a:t>0.000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20</a:t>
                      </a:r>
                      <a:endParaRPr sz="1600"/>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4D67EA"/>
                          </a:solidFill>
                        </a:rPr>
                        <a:t>10%</a:t>
                      </a:r>
                      <a:endParaRPr sz="1600" u="none" cap="none" strike="noStrike">
                        <a:solidFill>
                          <a:srgbClr val="4D67EA"/>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sitey.com.br</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18</a:t>
                      </a:r>
                      <a:r>
                        <a:rPr lang="en-US" sz="1600" u="none" cap="none" strike="noStrike"/>
                        <a:t>.000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180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18</a:t>
                      </a:r>
                      <a:endParaRPr sz="1600"/>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4D67EA"/>
                          </a:solidFill>
                          <a:latin typeface="Calibri"/>
                          <a:ea typeface="Calibri"/>
                          <a:cs typeface="Calibri"/>
                          <a:sym typeface="Calibri"/>
                        </a:rPr>
                        <a:t>10%</a:t>
                      </a:r>
                      <a:endParaRPr>
                        <a:solidFill>
                          <a:srgbClr val="4D67EA"/>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a:t>sitez.com.br</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a:t>
                      </a:r>
                      <a:r>
                        <a:rPr lang="en-US" sz="1600"/>
                        <a:t>2</a:t>
                      </a:r>
                      <a:r>
                        <a:rPr lang="en-US" sz="1600" u="none" cap="none" strike="noStrike"/>
                        <a:t>.000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120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12</a:t>
                      </a:r>
                      <a:endParaRPr sz="1600"/>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4D67EA"/>
                          </a:solidFill>
                          <a:latin typeface="Calibri"/>
                          <a:ea typeface="Calibri"/>
                          <a:cs typeface="Calibri"/>
                          <a:sym typeface="Calibri"/>
                        </a:rPr>
                        <a:t>10%</a:t>
                      </a:r>
                      <a:endParaRPr>
                        <a:solidFill>
                          <a:srgbClr val="4D67EA"/>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rtl="0" algn="l">
                        <a:spcBef>
                          <a:spcPts val="0"/>
                        </a:spcBef>
                        <a:spcAft>
                          <a:spcPts val="0"/>
                        </a:spcAft>
                        <a:buNone/>
                      </a:pPr>
                      <a:r>
                        <a:rPr lang="en-US"/>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a:t>...</a:t>
                      </a:r>
                      <a:endParaRPr sz="16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a:t>...</a:t>
                      </a:r>
                      <a:endParaRPr sz="16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600"/>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rtl="0" algn="ctr">
                        <a:spcBef>
                          <a:spcPts val="0"/>
                        </a:spcBef>
                        <a:spcAft>
                          <a:spcPts val="0"/>
                        </a:spcAft>
                        <a:buNone/>
                      </a:pPr>
                      <a:r>
                        <a:rPr lang="en-US" sz="1600">
                          <a:solidFill>
                            <a:schemeClr val="accent2"/>
                          </a:solidFill>
                        </a:rPr>
                        <a:t>...</a:t>
                      </a:r>
                      <a:endParaRPr/>
                    </a:p>
                  </a:txBody>
                  <a:tcPr marT="45725" marB="45725" marR="91450" marL="91450">
                    <a:lnT cap="flat" cmpd="sng" w="12700">
                      <a:solidFill>
                        <a:srgbClr val="C4C4C4"/>
                      </a:solidFill>
                      <a:prstDash val="solid"/>
                      <a:round/>
                      <a:headEnd len="sm" w="sm" type="none"/>
                      <a:tailEnd len="sm" w="sm" type="none"/>
                    </a:lnT>
                  </a:tcPr>
                </a:tc>
              </a:tr>
            </a:tbl>
          </a:graphicData>
        </a:graphic>
      </p:graphicFrame>
      <p:sp>
        <p:nvSpPr>
          <p:cNvPr id="269" name="Google Shape;269;p35"/>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CANAL: SOCIAL</a:t>
            </a:r>
            <a:endParaRPr b="1" i="0" sz="4000" u="none" cap="none" strike="noStrike">
              <a:solidFill>
                <a:schemeClr val="lt2"/>
              </a:solidFill>
              <a:latin typeface="Calibri"/>
              <a:ea typeface="Calibri"/>
              <a:cs typeface="Calibri"/>
              <a:sym typeface="Calibri"/>
            </a:endParaRPr>
          </a:p>
        </p:txBody>
      </p:sp>
      <p:sp>
        <p:nvSpPr>
          <p:cNvPr id="275" name="Google Shape;275;p36"/>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RESULTADOS: </a:t>
            </a:r>
            <a:r>
              <a:rPr b="0" i="0" lang="en-US" sz="4000" u="none" cap="none" strike="noStrike">
                <a:solidFill>
                  <a:srgbClr val="0000FF"/>
                </a:solidFill>
                <a:latin typeface="Calibri"/>
                <a:ea typeface="Calibri"/>
                <a:cs typeface="Calibri"/>
                <a:sym typeface="Calibri"/>
              </a:rPr>
              <a:t>MÍDIAS SOCIAIS</a:t>
            </a:r>
            <a:endParaRPr b="0" i="0" sz="4000" u="none" cap="none" strike="noStrike">
              <a:solidFill>
                <a:srgbClr val="0000FF"/>
              </a:solidFill>
              <a:latin typeface="Calibri"/>
              <a:ea typeface="Calibri"/>
              <a:cs typeface="Calibri"/>
              <a:sym typeface="Calibri"/>
            </a:endParaRPr>
          </a:p>
        </p:txBody>
      </p:sp>
      <p:graphicFrame>
        <p:nvGraphicFramePr>
          <p:cNvPr id="282" name="Google Shape;282;p37"/>
          <p:cNvGraphicFramePr/>
          <p:nvPr/>
        </p:nvGraphicFramePr>
        <p:xfrm>
          <a:off x="457200" y="2019379"/>
          <a:ext cx="3000000" cy="3000000"/>
        </p:xfrm>
        <a:graphic>
          <a:graphicData uri="http://schemas.openxmlformats.org/drawingml/2006/table">
            <a:tbl>
              <a:tblPr bandRow="1" firstRow="1">
                <a:noFill/>
                <a:tableStyleId>{95D1A52F-A692-498D-A842-37C5DE9D28C3}</a:tableStyleId>
              </a:tblPr>
              <a:tblGrid>
                <a:gridCol w="1400300"/>
                <a:gridCol w="1662325"/>
                <a:gridCol w="1692675"/>
                <a:gridCol w="1737125"/>
                <a:gridCol w="1737125"/>
              </a:tblGrid>
              <a:tr h="370850">
                <a:tc>
                  <a:txBody>
                    <a:bodyPr/>
                    <a:lstStyle/>
                    <a:p>
                      <a:pPr indent="0" lvl="0" marL="0" marR="0" rtl="0" algn="l">
                        <a:spcBef>
                          <a:spcPts val="0"/>
                        </a:spcBef>
                        <a:spcAft>
                          <a:spcPts val="0"/>
                        </a:spcAft>
                        <a:buNone/>
                      </a:pPr>
                      <a:r>
                        <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VISITANTES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LEADS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VENDAS</a:t>
                      </a:r>
                      <a:endParaRPr sz="1200">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RECEITA EM VENDAS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FACEBOOK</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772FC6"/>
                          </a:solidFill>
                        </a:rPr>
                        <a:t>10</a:t>
                      </a:r>
                      <a:endParaRPr sz="1600" u="none" cap="none" strike="noStrike">
                        <a:solidFill>
                          <a:srgbClr val="772FC6"/>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772FC6"/>
                          </a:solidFill>
                        </a:rPr>
                        <a:t>R$XXXX,XX</a:t>
                      </a:r>
                      <a:endParaRPr sz="1600" u="none" cap="none" strike="noStrike">
                        <a:solidFill>
                          <a:srgbClr val="772FC6"/>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TWITTER</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5.000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500</a:t>
                      </a:r>
                      <a:endParaRPr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772FC6"/>
                          </a:solidFill>
                        </a:rPr>
                        <a:t>5</a:t>
                      </a:r>
                      <a:endParaRPr sz="1600" u="none" cap="none" strike="noStrike">
                        <a:solidFill>
                          <a:srgbClr val="772FC6"/>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772FC6"/>
                          </a:solidFill>
                        </a:rPr>
                        <a:t>R$XXXX,XX</a:t>
                      </a:r>
                      <a:endParaRPr sz="1600" u="none" cap="none" strike="noStrike">
                        <a:solidFill>
                          <a:srgbClr val="772FC6"/>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r>
            </a:tbl>
          </a:graphicData>
        </a:graphic>
      </p:graphicFrame>
      <p:sp>
        <p:nvSpPr>
          <p:cNvPr id="283" name="Google Shape;283;p37"/>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ALCANCE</a:t>
            </a:r>
            <a:endParaRPr b="0" i="0" sz="4000" u="none" cap="none" strike="noStrike">
              <a:solidFill>
                <a:srgbClr val="0000FF"/>
              </a:solidFill>
              <a:latin typeface="Calibri"/>
              <a:ea typeface="Calibri"/>
              <a:cs typeface="Calibri"/>
              <a:sym typeface="Calibri"/>
            </a:endParaRPr>
          </a:p>
        </p:txBody>
      </p:sp>
      <p:graphicFrame>
        <p:nvGraphicFramePr>
          <p:cNvPr id="290" name="Google Shape;290;p38"/>
          <p:cNvGraphicFramePr/>
          <p:nvPr/>
        </p:nvGraphicFramePr>
        <p:xfrm>
          <a:off x="457200" y="1980819"/>
          <a:ext cx="3000000" cy="3000000"/>
        </p:xfrm>
        <a:graphic>
          <a:graphicData uri="http://schemas.openxmlformats.org/drawingml/2006/table">
            <a:tbl>
              <a:tblPr bandRow="1" firstRow="1">
                <a:noFill/>
                <a:tableStyleId>{95D1A52F-A692-498D-A842-37C5DE9D28C3}</a:tableStyleId>
              </a:tblPr>
              <a:tblGrid>
                <a:gridCol w="2743200"/>
                <a:gridCol w="2743200"/>
                <a:gridCol w="2743200"/>
              </a:tblGrid>
              <a:tr h="325700">
                <a:tc>
                  <a:txBody>
                    <a:bodyPr/>
                    <a:lstStyle/>
                    <a:p>
                      <a:pPr indent="0" lvl="0" marL="0" marR="0" rtl="0" algn="l">
                        <a:spcBef>
                          <a:spcPts val="0"/>
                        </a:spcBef>
                        <a:spcAft>
                          <a:spcPts val="0"/>
                        </a:spcAft>
                        <a:buNone/>
                      </a:pPr>
                      <a:r>
                        <a:t/>
                      </a:r>
                      <a:endParaRPr sz="1400" u="none" cap="none" strike="noStrike">
                        <a:solidFill>
                          <a:schemeClr val="dk1"/>
                        </a:solidFill>
                      </a:endParaRPr>
                    </a:p>
                  </a:txBody>
                  <a:tcPr marT="38100" marB="38100" marR="91450" marL="91450">
                    <a:lnB cap="flat" cmpd="sng" w="12700">
                      <a:solidFill>
                        <a:srgbClr val="C4C4C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939393"/>
                        </a:buClr>
                        <a:buFont typeface="Calibri"/>
                        <a:buNone/>
                      </a:pPr>
                      <a:r>
                        <a:rPr lang="en-US" sz="1200">
                          <a:solidFill>
                            <a:srgbClr val="939393"/>
                          </a:solidFill>
                        </a:rPr>
                        <a:t>FEVEREIRO/2019</a:t>
                      </a:r>
                      <a:endParaRPr/>
                    </a:p>
                  </a:txBody>
                  <a:tcPr marT="38100" marB="38100"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JANEIRO</a:t>
                      </a:r>
                      <a:r>
                        <a:rPr lang="en-US" sz="1200" u="none" cap="none" strike="noStrike">
                          <a:solidFill>
                            <a:srgbClr val="939393"/>
                          </a:solidFill>
                        </a:rPr>
                        <a:t>/201</a:t>
                      </a:r>
                      <a:r>
                        <a:rPr lang="en-US" sz="1200">
                          <a:solidFill>
                            <a:srgbClr val="939393"/>
                          </a:solidFill>
                        </a:rPr>
                        <a:t>9</a:t>
                      </a:r>
                      <a:endParaRPr sz="1200" u="none" cap="none" strike="noStrike">
                        <a:solidFill>
                          <a:srgbClr val="939393"/>
                        </a:solidFill>
                      </a:endParaRPr>
                    </a:p>
                  </a:txBody>
                  <a:tcPr marT="38100" marB="38100" marR="91450" marL="91450">
                    <a:lnB cap="flat" cmpd="sng" w="12700">
                      <a:solidFill>
                        <a:srgbClr val="C4C4C4"/>
                      </a:solidFill>
                      <a:prstDash val="solid"/>
                      <a:round/>
                      <a:headEnd len="sm" w="sm" type="none"/>
                      <a:tailEnd len="sm" w="sm" type="none"/>
                    </a:lnB>
                  </a:tcPr>
                </a:tc>
              </a:tr>
              <a:tr h="291400">
                <a:tc rowSpan="2">
                  <a:txBody>
                    <a:bodyPr/>
                    <a:lstStyle/>
                    <a:p>
                      <a:pPr indent="0" lvl="0" marL="0" marR="0" rtl="0" algn="l">
                        <a:spcBef>
                          <a:spcPts val="0"/>
                        </a:spcBef>
                        <a:spcAft>
                          <a:spcPts val="0"/>
                        </a:spcAft>
                        <a:buNone/>
                      </a:pPr>
                      <a:r>
                        <a:rPr lang="en-US" sz="1400" u="none" cap="none" strike="noStrike">
                          <a:solidFill>
                            <a:schemeClr val="dk1"/>
                          </a:solidFill>
                        </a:rPr>
                        <a:t>SEGUIDORES NO FACEBOOK</a:t>
                      </a:r>
                      <a:endParaRPr sz="14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rowSpan="2">
                  <a:txBody>
                    <a:bodyPr/>
                    <a:lstStyle/>
                    <a:p>
                      <a:pPr indent="0" lvl="0" marL="0" marR="0" rtl="0" algn="ctr">
                        <a:spcBef>
                          <a:spcPts val="0"/>
                        </a:spcBef>
                        <a:spcAft>
                          <a:spcPts val="0"/>
                        </a:spcAft>
                        <a:buNone/>
                      </a:pPr>
                      <a:r>
                        <a:rPr b="1" lang="en-US" sz="1600" u="none" cap="none" strike="noStrike">
                          <a:solidFill>
                            <a:schemeClr val="dk1"/>
                          </a:solidFill>
                        </a:rPr>
                        <a:t>100.000</a:t>
                      </a:r>
                      <a:endParaRPr b="1" sz="16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lnSpc>
                          <a:spcPct val="120000"/>
                        </a:lnSpc>
                        <a:spcBef>
                          <a:spcPts val="0"/>
                        </a:spcBef>
                        <a:spcAft>
                          <a:spcPts val="0"/>
                        </a:spcAft>
                        <a:buNone/>
                      </a:pPr>
                      <a:r>
                        <a:rPr b="1" lang="en-US" sz="1200" u="none" cap="none" strike="noStrike">
                          <a:solidFill>
                            <a:srgbClr val="588800"/>
                          </a:solidFill>
                        </a:rPr>
                        <a:t>▴</a:t>
                      </a:r>
                      <a:r>
                        <a:rPr b="1" lang="en-US" sz="1400" u="none" cap="none" strike="noStrike">
                          <a:solidFill>
                            <a:srgbClr val="588800"/>
                          </a:solidFill>
                        </a:rPr>
                        <a:t> 5%</a:t>
                      </a:r>
                      <a:endParaRPr b="1" sz="1400" u="none" cap="none" strike="noStrike">
                        <a:solidFill>
                          <a:srgbClr val="588800"/>
                        </a:solidFill>
                      </a:endParaRPr>
                    </a:p>
                  </a:txBody>
                  <a:tcPr marT="38100" marB="38100" marR="91450" marL="91450" anchor="ctr">
                    <a:lnT cap="flat" cmpd="sng" w="12700">
                      <a:solidFill>
                        <a:srgbClr val="C4C4C4"/>
                      </a:solidFill>
                      <a:prstDash val="solid"/>
                      <a:round/>
                      <a:headEnd len="sm" w="sm" type="none"/>
                      <a:tailEnd len="sm" w="sm" type="none"/>
                    </a:lnT>
                  </a:tcPr>
                </a:tc>
              </a:tr>
              <a:tr h="239975">
                <a:tc vMerge="1"/>
                <a:tc vMerge="1"/>
                <a:tc>
                  <a:txBody>
                    <a:bodyPr/>
                    <a:lstStyle/>
                    <a:p>
                      <a:pPr indent="0" lvl="0" marL="0" marR="0" rtl="0" algn="ctr">
                        <a:spcBef>
                          <a:spcPts val="0"/>
                        </a:spcBef>
                        <a:spcAft>
                          <a:spcPts val="0"/>
                        </a:spcAft>
                        <a:buNone/>
                      </a:pPr>
                      <a:r>
                        <a:rPr lang="en-US" sz="1100" u="none" cap="none" strike="noStrike">
                          <a:solidFill>
                            <a:srgbClr val="939393"/>
                          </a:solidFill>
                        </a:rPr>
                        <a:t>100</a:t>
                      </a:r>
                      <a:endParaRPr sz="1400" u="none" cap="none" strike="noStrike">
                        <a:solidFill>
                          <a:srgbClr val="939393"/>
                        </a:solidFill>
                      </a:endParaRPr>
                    </a:p>
                  </a:txBody>
                  <a:tcPr marT="38100" marB="38100" marR="91450" marL="91450" anchor="ctr">
                    <a:lnB cap="flat" cmpd="sng" w="12700">
                      <a:solidFill>
                        <a:srgbClr val="C4C4C4"/>
                      </a:solidFill>
                      <a:prstDash val="solid"/>
                      <a:round/>
                      <a:headEnd len="sm" w="sm" type="none"/>
                      <a:tailEnd len="sm" w="sm" type="none"/>
                    </a:lnB>
                  </a:tcPr>
                </a:tc>
              </a:tr>
              <a:tr h="291400">
                <a:tc rowSpan="2">
                  <a:txBody>
                    <a:bodyPr/>
                    <a:lstStyle/>
                    <a:p>
                      <a:pPr indent="0" lvl="0" marL="0" marR="0" rtl="0" algn="l">
                        <a:spcBef>
                          <a:spcPts val="0"/>
                        </a:spcBef>
                        <a:spcAft>
                          <a:spcPts val="0"/>
                        </a:spcAft>
                        <a:buNone/>
                      </a:pPr>
                      <a:r>
                        <a:rPr lang="en-US" sz="1400" u="none" cap="none" strike="noStrike">
                          <a:solidFill>
                            <a:schemeClr val="dk1"/>
                          </a:solidFill>
                        </a:rPr>
                        <a:t>SEGUIDORES NO TWITTER</a:t>
                      </a:r>
                      <a:endParaRPr sz="14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rowSpan="2">
                  <a:txBody>
                    <a:bodyPr/>
                    <a:lstStyle/>
                    <a:p>
                      <a:pPr indent="0" lvl="0" marL="0" marR="0" rtl="0" algn="ctr">
                        <a:spcBef>
                          <a:spcPts val="0"/>
                        </a:spcBef>
                        <a:spcAft>
                          <a:spcPts val="0"/>
                        </a:spcAft>
                        <a:buNone/>
                      </a:pPr>
                      <a:r>
                        <a:rPr b="1" lang="en-US" sz="1600" u="none" cap="none" strike="noStrike">
                          <a:solidFill>
                            <a:schemeClr val="dk1"/>
                          </a:solidFill>
                        </a:rPr>
                        <a:t>100</a:t>
                      </a:r>
                      <a:endParaRPr b="1" sz="16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lnSpc>
                          <a:spcPct val="120000"/>
                        </a:lnSpc>
                        <a:spcBef>
                          <a:spcPts val="0"/>
                        </a:spcBef>
                        <a:spcAft>
                          <a:spcPts val="0"/>
                        </a:spcAft>
                        <a:buNone/>
                      </a:pPr>
                      <a:r>
                        <a:rPr b="1" lang="en-US" sz="1200" u="none" cap="none" strike="noStrike">
                          <a:solidFill>
                            <a:srgbClr val="800000"/>
                          </a:solidFill>
                        </a:rPr>
                        <a:t>▾</a:t>
                      </a:r>
                      <a:r>
                        <a:rPr b="1" lang="en-US" sz="1400" u="none" cap="none" strike="noStrike">
                          <a:solidFill>
                            <a:srgbClr val="800000"/>
                          </a:solidFill>
                        </a:rPr>
                        <a:t> 10%</a:t>
                      </a:r>
                      <a:endParaRPr b="1" sz="1400" u="none" cap="none" strike="noStrike">
                        <a:solidFill>
                          <a:srgbClr val="800000"/>
                        </a:solidFill>
                      </a:endParaRPr>
                    </a:p>
                  </a:txBody>
                  <a:tcPr marT="38100" marB="38100" marR="91450" marL="91450" anchor="ctr">
                    <a:lnT cap="flat" cmpd="sng" w="12700">
                      <a:solidFill>
                        <a:srgbClr val="C4C4C4"/>
                      </a:solidFill>
                      <a:prstDash val="solid"/>
                      <a:round/>
                      <a:headEnd len="sm" w="sm" type="none"/>
                      <a:tailEnd len="sm" w="sm" type="none"/>
                    </a:lnT>
                  </a:tcPr>
                </a:tc>
              </a:tr>
              <a:tr h="257125">
                <a:tc vMerge="1"/>
                <a:tc vMerge="1"/>
                <a:tc>
                  <a:txBody>
                    <a:bodyPr/>
                    <a:lstStyle/>
                    <a:p>
                      <a:pPr indent="0" lvl="0" marL="0" marR="0" rtl="0" algn="ctr">
                        <a:spcBef>
                          <a:spcPts val="0"/>
                        </a:spcBef>
                        <a:spcAft>
                          <a:spcPts val="0"/>
                        </a:spcAft>
                        <a:buNone/>
                      </a:pPr>
                      <a:r>
                        <a:rPr lang="en-US" sz="1100" u="none" cap="none" strike="noStrike">
                          <a:solidFill>
                            <a:srgbClr val="939393"/>
                          </a:solidFill>
                        </a:rPr>
                        <a:t>100</a:t>
                      </a:r>
                      <a:endParaRPr sz="1400" u="none" cap="none" strike="noStrike">
                        <a:solidFill>
                          <a:srgbClr val="939393"/>
                        </a:solidFill>
                      </a:endParaRPr>
                    </a:p>
                  </a:txBody>
                  <a:tcPr marT="38100" marB="38100" marR="91450" marL="91450" anchor="ctr">
                    <a:lnB cap="flat" cmpd="sng" w="12700">
                      <a:solidFill>
                        <a:srgbClr val="C4C4C4"/>
                      </a:solidFill>
                      <a:prstDash val="solid"/>
                      <a:round/>
                      <a:headEnd len="sm" w="sm" type="none"/>
                      <a:tailEnd len="sm" w="sm" type="none"/>
                    </a:lnB>
                  </a:tcPr>
                </a:tc>
              </a:tr>
              <a:tr h="291400">
                <a:tc rowSpan="2">
                  <a:txBody>
                    <a:bodyPr/>
                    <a:lstStyle/>
                    <a:p>
                      <a:pPr indent="0" lvl="0" marL="0" marR="0" rtl="0" algn="l">
                        <a:spcBef>
                          <a:spcPts val="0"/>
                        </a:spcBef>
                        <a:spcAft>
                          <a:spcPts val="0"/>
                        </a:spcAft>
                        <a:buNone/>
                      </a:pPr>
                      <a:r>
                        <a:rPr lang="en-US" sz="1400" u="none" cap="none" strike="noStrike">
                          <a:solidFill>
                            <a:schemeClr val="dk1"/>
                          </a:solidFill>
                        </a:rPr>
                        <a:t>SEGUIDORES REDE SOCIAL X</a:t>
                      </a:r>
                      <a:endParaRPr sz="14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tcPr>
                </a:tc>
                <a:tc rowSpan="2">
                  <a:txBody>
                    <a:bodyPr/>
                    <a:lstStyle/>
                    <a:p>
                      <a:pPr indent="0" lvl="0" marL="0" marR="0" rtl="0" algn="ctr">
                        <a:spcBef>
                          <a:spcPts val="0"/>
                        </a:spcBef>
                        <a:spcAft>
                          <a:spcPts val="0"/>
                        </a:spcAft>
                        <a:buNone/>
                      </a:pPr>
                      <a:r>
                        <a:rPr b="1" lang="en-US" sz="1600" u="none" cap="none" strike="noStrike">
                          <a:solidFill>
                            <a:schemeClr val="dk1"/>
                          </a:solidFill>
                        </a:rPr>
                        <a:t>1.000</a:t>
                      </a:r>
                      <a:endParaRPr b="1" sz="16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tcPr>
                </a:tc>
                <a:tc>
                  <a:txBody>
                    <a:bodyPr/>
                    <a:lstStyle/>
                    <a:p>
                      <a:pPr indent="0" lvl="0" marL="0" marR="0" rtl="0" algn="ctr">
                        <a:lnSpc>
                          <a:spcPct val="120000"/>
                        </a:lnSpc>
                        <a:spcBef>
                          <a:spcPts val="0"/>
                        </a:spcBef>
                        <a:spcAft>
                          <a:spcPts val="0"/>
                        </a:spcAft>
                        <a:buNone/>
                      </a:pPr>
                      <a:r>
                        <a:rPr b="1" lang="en-US" sz="1200" u="none" cap="none" strike="noStrike">
                          <a:solidFill>
                            <a:srgbClr val="588800"/>
                          </a:solidFill>
                        </a:rPr>
                        <a:t>▴</a:t>
                      </a:r>
                      <a:r>
                        <a:rPr b="1" lang="en-US" sz="1400" u="none" cap="none" strike="noStrike">
                          <a:solidFill>
                            <a:srgbClr val="588800"/>
                          </a:solidFill>
                        </a:rPr>
                        <a:t> 100%</a:t>
                      </a:r>
                      <a:endParaRPr b="1" sz="1400" u="none" cap="none" strike="noStrike">
                        <a:solidFill>
                          <a:srgbClr val="588800"/>
                        </a:solidFill>
                      </a:endParaRPr>
                    </a:p>
                  </a:txBody>
                  <a:tcPr marT="38100" marB="38100" marR="91450" marL="91450" anchor="ctr">
                    <a:lnT cap="flat" cmpd="sng" w="12700">
                      <a:solidFill>
                        <a:srgbClr val="C4C4C4"/>
                      </a:solidFill>
                      <a:prstDash val="solid"/>
                      <a:round/>
                      <a:headEnd len="sm" w="sm" type="none"/>
                      <a:tailEnd len="sm" w="sm" type="none"/>
                    </a:lnT>
                  </a:tcPr>
                </a:tc>
              </a:tr>
              <a:tr h="257125">
                <a:tc vMerge="1"/>
                <a:tc vMerge="1"/>
                <a:tc>
                  <a:txBody>
                    <a:bodyPr/>
                    <a:lstStyle/>
                    <a:p>
                      <a:pPr indent="0" lvl="0" marL="0" marR="0" rtl="0" algn="ctr">
                        <a:spcBef>
                          <a:spcPts val="0"/>
                        </a:spcBef>
                        <a:spcAft>
                          <a:spcPts val="0"/>
                        </a:spcAft>
                        <a:buNone/>
                      </a:pPr>
                      <a:r>
                        <a:rPr lang="en-US" sz="1100" u="none" cap="none" strike="noStrike">
                          <a:solidFill>
                            <a:srgbClr val="939393"/>
                          </a:solidFill>
                        </a:rPr>
                        <a:t>0</a:t>
                      </a:r>
                      <a:endParaRPr sz="1100" u="none" cap="none" strike="noStrike">
                        <a:solidFill>
                          <a:srgbClr val="939393"/>
                        </a:solidFill>
                      </a:endParaRPr>
                    </a:p>
                  </a:txBody>
                  <a:tcPr marT="38100" marB="38100" marR="91450" marL="91450" anchor="ctr"/>
                </a:tc>
              </a:tr>
            </a:tbl>
          </a:graphicData>
        </a:graphic>
      </p:graphicFrame>
      <p:sp>
        <p:nvSpPr>
          <p:cNvPr id="291" name="Google Shape;291;p38"/>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457200" y="528507"/>
            <a:ext cx="8229600" cy="6389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KPIS DIRETOS DE PERFORMANCE</a:t>
            </a:r>
            <a:endParaRPr b="0" i="0" sz="4000" u="none" cap="none" strike="noStrike">
              <a:solidFill>
                <a:srgbClr val="0000FF"/>
              </a:solidFill>
              <a:latin typeface="Calibri"/>
              <a:ea typeface="Calibri"/>
              <a:cs typeface="Calibri"/>
              <a:sym typeface="Calibri"/>
            </a:endParaRPr>
          </a:p>
        </p:txBody>
      </p:sp>
      <p:sp>
        <p:nvSpPr>
          <p:cNvPr id="298" name="Google Shape;298;p39"/>
          <p:cNvSpPr txBox="1"/>
          <p:nvPr>
            <p:ph idx="1" type="body"/>
          </p:nvPr>
        </p:nvSpPr>
        <p:spPr>
          <a:xfrm>
            <a:off x="468745" y="1167449"/>
            <a:ext cx="8206510" cy="44606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B500"/>
              </a:buClr>
              <a:buFont typeface="Arial"/>
              <a:buNone/>
            </a:pPr>
            <a:r>
              <a:rPr b="0" i="0" lang="en-US" sz="2400" u="none" cap="none" strike="noStrike">
                <a:solidFill>
                  <a:srgbClr val="61439B"/>
                </a:solidFill>
                <a:latin typeface="Calibri"/>
                <a:ea typeface="Calibri"/>
                <a:cs typeface="Calibri"/>
                <a:sym typeface="Calibri"/>
              </a:rPr>
              <a:t>Facebook</a:t>
            </a:r>
            <a:endParaRPr b="0" i="0" sz="2400" u="none" cap="none" strike="noStrike">
              <a:solidFill>
                <a:srgbClr val="61439B"/>
              </a:solidFill>
              <a:latin typeface="Calibri"/>
              <a:ea typeface="Calibri"/>
              <a:cs typeface="Calibri"/>
              <a:sym typeface="Calibri"/>
            </a:endParaRPr>
          </a:p>
        </p:txBody>
      </p:sp>
      <p:sp>
        <p:nvSpPr>
          <p:cNvPr id="299" name="Google Shape;299;p39"/>
          <p:cNvSpPr/>
          <p:nvPr/>
        </p:nvSpPr>
        <p:spPr>
          <a:xfrm>
            <a:off x="457201" y="2509118"/>
            <a:ext cx="1728316" cy="1728316"/>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30</a:t>
            </a:r>
            <a:endParaRPr b="0" i="0" sz="1800" u="none" cap="none" strike="noStrike">
              <a:solidFill>
                <a:schemeClr val="lt1"/>
              </a:solidFill>
              <a:latin typeface="Calibri"/>
              <a:ea typeface="Calibri"/>
              <a:cs typeface="Calibri"/>
              <a:sym typeface="Calibri"/>
            </a:endParaRPr>
          </a:p>
        </p:txBody>
      </p:sp>
      <p:sp>
        <p:nvSpPr>
          <p:cNvPr id="300" name="Google Shape;300;p39"/>
          <p:cNvSpPr/>
          <p:nvPr/>
        </p:nvSpPr>
        <p:spPr>
          <a:xfrm>
            <a:off x="2636403" y="2509117"/>
            <a:ext cx="1728316" cy="1728316"/>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654</a:t>
            </a:r>
            <a:endParaRPr/>
          </a:p>
        </p:txBody>
      </p:sp>
      <p:sp>
        <p:nvSpPr>
          <p:cNvPr id="301" name="Google Shape;301;p39"/>
          <p:cNvSpPr/>
          <p:nvPr/>
        </p:nvSpPr>
        <p:spPr>
          <a:xfrm>
            <a:off x="4815605" y="2509117"/>
            <a:ext cx="1710155" cy="1710155"/>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321</a:t>
            </a:r>
            <a:endParaRPr/>
          </a:p>
        </p:txBody>
      </p:sp>
      <p:sp>
        <p:nvSpPr>
          <p:cNvPr id="302" name="Google Shape;302;p39"/>
          <p:cNvSpPr/>
          <p:nvPr/>
        </p:nvSpPr>
        <p:spPr>
          <a:xfrm>
            <a:off x="6976645" y="2509117"/>
            <a:ext cx="1710155" cy="1710155"/>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98</a:t>
            </a:r>
            <a:endParaRPr/>
          </a:p>
        </p:txBody>
      </p:sp>
      <p:sp>
        <p:nvSpPr>
          <p:cNvPr id="303" name="Google Shape;303;p39"/>
          <p:cNvSpPr txBox="1"/>
          <p:nvPr/>
        </p:nvSpPr>
        <p:spPr>
          <a:xfrm>
            <a:off x="457201" y="4333642"/>
            <a:ext cx="1728316"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POSTAGENS</a:t>
            </a:r>
            <a:endParaRPr b="0" i="0" sz="1200" u="none" cap="none" strike="noStrike">
              <a:solidFill>
                <a:srgbClr val="939393"/>
              </a:solidFill>
              <a:latin typeface="Calibri"/>
              <a:ea typeface="Calibri"/>
              <a:cs typeface="Calibri"/>
              <a:sym typeface="Calibri"/>
            </a:endParaRPr>
          </a:p>
        </p:txBody>
      </p:sp>
      <p:sp>
        <p:nvSpPr>
          <p:cNvPr id="304" name="Google Shape;304;p39"/>
          <p:cNvSpPr txBox="1"/>
          <p:nvPr/>
        </p:nvSpPr>
        <p:spPr>
          <a:xfrm>
            <a:off x="2636403" y="4333642"/>
            <a:ext cx="1728316"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COMENTÁRIOS</a:t>
            </a:r>
            <a:endParaRPr b="0" i="0" sz="1200" u="none" cap="none" strike="noStrike">
              <a:solidFill>
                <a:srgbClr val="939393"/>
              </a:solidFill>
              <a:latin typeface="Calibri"/>
              <a:ea typeface="Calibri"/>
              <a:cs typeface="Calibri"/>
              <a:sym typeface="Calibri"/>
            </a:endParaRPr>
          </a:p>
        </p:txBody>
      </p:sp>
      <p:sp>
        <p:nvSpPr>
          <p:cNvPr id="305" name="Google Shape;305;p39"/>
          <p:cNvSpPr txBox="1"/>
          <p:nvPr/>
        </p:nvSpPr>
        <p:spPr>
          <a:xfrm>
            <a:off x="4815605" y="4333642"/>
            <a:ext cx="1728316"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CURTIDAS</a:t>
            </a:r>
            <a:endParaRPr b="0" i="0" sz="1200" u="none" cap="none" strike="noStrike">
              <a:solidFill>
                <a:srgbClr val="939393"/>
              </a:solidFill>
              <a:latin typeface="Calibri"/>
              <a:ea typeface="Calibri"/>
              <a:cs typeface="Calibri"/>
              <a:sym typeface="Calibri"/>
            </a:endParaRPr>
          </a:p>
        </p:txBody>
      </p:sp>
      <p:sp>
        <p:nvSpPr>
          <p:cNvPr id="306" name="Google Shape;306;p39"/>
          <p:cNvSpPr txBox="1"/>
          <p:nvPr/>
        </p:nvSpPr>
        <p:spPr>
          <a:xfrm>
            <a:off x="6994807" y="4333642"/>
            <a:ext cx="1728316"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COMPARTILHAMENTOS</a:t>
            </a:r>
            <a:endParaRPr b="0" i="0" sz="1200" u="none" cap="none" strike="noStrike">
              <a:solidFill>
                <a:srgbClr val="939393"/>
              </a:solidFill>
              <a:latin typeface="Calibri"/>
              <a:ea typeface="Calibri"/>
              <a:cs typeface="Calibri"/>
              <a:sym typeface="Calibri"/>
            </a:endParaRPr>
          </a:p>
        </p:txBody>
      </p:sp>
      <p:sp>
        <p:nvSpPr>
          <p:cNvPr id="307" name="Google Shape;307;p39"/>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idx="1" type="body"/>
          </p:nvPr>
        </p:nvSpPr>
        <p:spPr>
          <a:xfrm>
            <a:off x="468745" y="1167449"/>
            <a:ext cx="8206510" cy="44606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B500"/>
              </a:buClr>
              <a:buFont typeface="Arial"/>
              <a:buNone/>
            </a:pPr>
            <a:r>
              <a:rPr b="0" i="0" lang="en-US" sz="2400" u="none" cap="none" strike="noStrike">
                <a:solidFill>
                  <a:srgbClr val="61439B"/>
                </a:solidFill>
                <a:latin typeface="Calibri"/>
                <a:ea typeface="Calibri"/>
                <a:cs typeface="Calibri"/>
                <a:sym typeface="Calibri"/>
              </a:rPr>
              <a:t>Twitter</a:t>
            </a:r>
            <a:endParaRPr b="0" i="0" sz="2400" u="none" cap="none" strike="noStrike">
              <a:solidFill>
                <a:srgbClr val="61439B"/>
              </a:solidFill>
              <a:latin typeface="Calibri"/>
              <a:ea typeface="Calibri"/>
              <a:cs typeface="Calibri"/>
              <a:sym typeface="Calibri"/>
            </a:endParaRPr>
          </a:p>
        </p:txBody>
      </p:sp>
      <p:sp>
        <p:nvSpPr>
          <p:cNvPr id="314" name="Google Shape;314;p40"/>
          <p:cNvSpPr/>
          <p:nvPr/>
        </p:nvSpPr>
        <p:spPr>
          <a:xfrm>
            <a:off x="457201" y="2509118"/>
            <a:ext cx="1728316" cy="1728316"/>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60</a:t>
            </a:r>
            <a:endParaRPr b="0" i="0" sz="1800" u="none" cap="none" strike="noStrike">
              <a:solidFill>
                <a:schemeClr val="lt1"/>
              </a:solidFill>
              <a:latin typeface="Calibri"/>
              <a:ea typeface="Calibri"/>
              <a:cs typeface="Calibri"/>
              <a:sym typeface="Calibri"/>
            </a:endParaRPr>
          </a:p>
        </p:txBody>
      </p:sp>
      <p:sp>
        <p:nvSpPr>
          <p:cNvPr id="315" name="Google Shape;315;p40"/>
          <p:cNvSpPr/>
          <p:nvPr/>
        </p:nvSpPr>
        <p:spPr>
          <a:xfrm>
            <a:off x="2636403" y="2509117"/>
            <a:ext cx="1728316" cy="1728316"/>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654</a:t>
            </a:r>
            <a:endParaRPr/>
          </a:p>
        </p:txBody>
      </p:sp>
      <p:sp>
        <p:nvSpPr>
          <p:cNvPr id="316" name="Google Shape;316;p40"/>
          <p:cNvSpPr/>
          <p:nvPr/>
        </p:nvSpPr>
        <p:spPr>
          <a:xfrm>
            <a:off x="4815605" y="2509117"/>
            <a:ext cx="1710155" cy="1710155"/>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321</a:t>
            </a:r>
            <a:endParaRPr/>
          </a:p>
        </p:txBody>
      </p:sp>
      <p:sp>
        <p:nvSpPr>
          <p:cNvPr id="317" name="Google Shape;317;p40"/>
          <p:cNvSpPr/>
          <p:nvPr/>
        </p:nvSpPr>
        <p:spPr>
          <a:xfrm>
            <a:off x="6976645" y="2509117"/>
            <a:ext cx="1710155" cy="1710155"/>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98</a:t>
            </a:r>
            <a:endParaRPr/>
          </a:p>
        </p:txBody>
      </p:sp>
      <p:sp>
        <p:nvSpPr>
          <p:cNvPr id="318" name="Google Shape;318;p40"/>
          <p:cNvSpPr txBox="1"/>
          <p:nvPr/>
        </p:nvSpPr>
        <p:spPr>
          <a:xfrm>
            <a:off x="457201" y="4333642"/>
            <a:ext cx="1728316"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POSTAGENS</a:t>
            </a:r>
            <a:endParaRPr b="0" i="0" sz="1200" u="none" cap="none" strike="noStrike">
              <a:solidFill>
                <a:srgbClr val="939393"/>
              </a:solidFill>
              <a:latin typeface="Calibri"/>
              <a:ea typeface="Calibri"/>
              <a:cs typeface="Calibri"/>
              <a:sym typeface="Calibri"/>
            </a:endParaRPr>
          </a:p>
        </p:txBody>
      </p:sp>
      <p:sp>
        <p:nvSpPr>
          <p:cNvPr id="319" name="Google Shape;319;p40"/>
          <p:cNvSpPr txBox="1"/>
          <p:nvPr/>
        </p:nvSpPr>
        <p:spPr>
          <a:xfrm>
            <a:off x="2636403" y="4333642"/>
            <a:ext cx="1728316"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RESPOSTAS</a:t>
            </a:r>
            <a:endParaRPr b="0" i="0" sz="1200" u="none" cap="none" strike="noStrike">
              <a:solidFill>
                <a:srgbClr val="939393"/>
              </a:solidFill>
              <a:latin typeface="Calibri"/>
              <a:ea typeface="Calibri"/>
              <a:cs typeface="Calibri"/>
              <a:sym typeface="Calibri"/>
            </a:endParaRPr>
          </a:p>
        </p:txBody>
      </p:sp>
      <p:sp>
        <p:nvSpPr>
          <p:cNvPr id="320" name="Google Shape;320;p40"/>
          <p:cNvSpPr txBox="1"/>
          <p:nvPr/>
        </p:nvSpPr>
        <p:spPr>
          <a:xfrm>
            <a:off x="4815605" y="4333642"/>
            <a:ext cx="1728316"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FAVORITOS</a:t>
            </a:r>
            <a:endParaRPr b="0" i="0" sz="1200" u="none" cap="none" strike="noStrike">
              <a:solidFill>
                <a:srgbClr val="939393"/>
              </a:solidFill>
              <a:latin typeface="Calibri"/>
              <a:ea typeface="Calibri"/>
              <a:cs typeface="Calibri"/>
              <a:sym typeface="Calibri"/>
            </a:endParaRPr>
          </a:p>
        </p:txBody>
      </p:sp>
      <p:sp>
        <p:nvSpPr>
          <p:cNvPr id="321" name="Google Shape;321;p40"/>
          <p:cNvSpPr txBox="1"/>
          <p:nvPr/>
        </p:nvSpPr>
        <p:spPr>
          <a:xfrm>
            <a:off x="6994807" y="4333642"/>
            <a:ext cx="1728316"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RETWEETS</a:t>
            </a:r>
            <a:endParaRPr b="0" i="0" sz="1200" u="none" cap="none" strike="noStrike">
              <a:solidFill>
                <a:srgbClr val="939393"/>
              </a:solidFill>
              <a:latin typeface="Calibri"/>
              <a:ea typeface="Calibri"/>
              <a:cs typeface="Calibri"/>
              <a:sym typeface="Calibri"/>
            </a:endParaRPr>
          </a:p>
        </p:txBody>
      </p:sp>
      <p:sp>
        <p:nvSpPr>
          <p:cNvPr id="322" name="Google Shape;322;p40"/>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KPIS DIRETOS DE PERFORMANCE</a:t>
            </a:r>
            <a:endParaRPr b="0" i="0" sz="4000" u="none" cap="none" strike="noStrike">
              <a:solidFill>
                <a:srgbClr val="0000FF"/>
              </a:solidFill>
              <a:latin typeface="Calibri"/>
              <a:ea typeface="Calibri"/>
              <a:cs typeface="Calibri"/>
              <a:sym typeface="Calibri"/>
            </a:endParaRPr>
          </a:p>
        </p:txBody>
      </p:sp>
      <p:sp>
        <p:nvSpPr>
          <p:cNvPr id="323" name="Google Shape;323;p40"/>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KPIS DIRETOS DE PERFORMANCE</a:t>
            </a:r>
            <a:endParaRPr b="0" i="0" sz="4000" u="none" cap="none" strike="noStrike">
              <a:solidFill>
                <a:srgbClr val="0000FF"/>
              </a:solidFill>
              <a:latin typeface="Calibri"/>
              <a:ea typeface="Calibri"/>
              <a:cs typeface="Calibri"/>
              <a:sym typeface="Calibri"/>
            </a:endParaRPr>
          </a:p>
        </p:txBody>
      </p:sp>
      <p:sp>
        <p:nvSpPr>
          <p:cNvPr id="330" name="Google Shape;330;p41"/>
          <p:cNvSpPr txBox="1"/>
          <p:nvPr>
            <p:ph idx="1" type="body"/>
          </p:nvPr>
        </p:nvSpPr>
        <p:spPr>
          <a:xfrm>
            <a:off x="468745" y="1167449"/>
            <a:ext cx="8206500" cy="44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B500"/>
              </a:buClr>
              <a:buFont typeface="Arial"/>
              <a:buNone/>
            </a:pPr>
            <a:r>
              <a:rPr lang="en-US" sz="2400">
                <a:solidFill>
                  <a:srgbClr val="0000FF"/>
                </a:solidFill>
                <a:latin typeface="Calibri"/>
                <a:ea typeface="Calibri"/>
                <a:cs typeface="Calibri"/>
                <a:sym typeface="Calibri"/>
              </a:rPr>
              <a:t>Instagram</a:t>
            </a:r>
            <a:endParaRPr b="0" i="0" sz="2400" u="none" cap="none" strike="noStrike">
              <a:solidFill>
                <a:srgbClr val="0000FF"/>
              </a:solidFill>
              <a:latin typeface="Calibri"/>
              <a:ea typeface="Calibri"/>
              <a:cs typeface="Calibri"/>
              <a:sym typeface="Calibri"/>
            </a:endParaRPr>
          </a:p>
        </p:txBody>
      </p:sp>
      <p:sp>
        <p:nvSpPr>
          <p:cNvPr id="331" name="Google Shape;331;p41"/>
          <p:cNvSpPr/>
          <p:nvPr/>
        </p:nvSpPr>
        <p:spPr>
          <a:xfrm>
            <a:off x="457201" y="2509118"/>
            <a:ext cx="1728300" cy="1728300"/>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30</a:t>
            </a:r>
            <a:endParaRPr b="0" i="0" sz="1800" u="none" cap="none" strike="noStrike">
              <a:solidFill>
                <a:schemeClr val="lt1"/>
              </a:solidFill>
              <a:latin typeface="Calibri"/>
              <a:ea typeface="Calibri"/>
              <a:cs typeface="Calibri"/>
              <a:sym typeface="Calibri"/>
            </a:endParaRPr>
          </a:p>
        </p:txBody>
      </p:sp>
      <p:sp>
        <p:nvSpPr>
          <p:cNvPr id="332" name="Google Shape;332;p41"/>
          <p:cNvSpPr/>
          <p:nvPr/>
        </p:nvSpPr>
        <p:spPr>
          <a:xfrm>
            <a:off x="2636403" y="2509117"/>
            <a:ext cx="1728300" cy="1728300"/>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654</a:t>
            </a:r>
            <a:endParaRPr/>
          </a:p>
        </p:txBody>
      </p:sp>
      <p:sp>
        <p:nvSpPr>
          <p:cNvPr id="333" name="Google Shape;333;p41"/>
          <p:cNvSpPr/>
          <p:nvPr/>
        </p:nvSpPr>
        <p:spPr>
          <a:xfrm>
            <a:off x="4815605" y="2509117"/>
            <a:ext cx="1710300" cy="1710300"/>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321</a:t>
            </a:r>
            <a:endParaRPr/>
          </a:p>
        </p:txBody>
      </p:sp>
      <p:sp>
        <p:nvSpPr>
          <p:cNvPr id="334" name="Google Shape;334;p41"/>
          <p:cNvSpPr/>
          <p:nvPr/>
        </p:nvSpPr>
        <p:spPr>
          <a:xfrm>
            <a:off x="6976645" y="2509117"/>
            <a:ext cx="1710300" cy="1710300"/>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98</a:t>
            </a:r>
            <a:endParaRPr/>
          </a:p>
        </p:txBody>
      </p:sp>
      <p:sp>
        <p:nvSpPr>
          <p:cNvPr id="335" name="Google Shape;335;p41"/>
          <p:cNvSpPr txBox="1"/>
          <p:nvPr/>
        </p:nvSpPr>
        <p:spPr>
          <a:xfrm>
            <a:off x="457201" y="4333642"/>
            <a:ext cx="17283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POSTAGENS</a:t>
            </a:r>
            <a:endParaRPr b="0" i="0" sz="1200" u="none" cap="none" strike="noStrike">
              <a:solidFill>
                <a:srgbClr val="939393"/>
              </a:solidFill>
              <a:latin typeface="Calibri"/>
              <a:ea typeface="Calibri"/>
              <a:cs typeface="Calibri"/>
              <a:sym typeface="Calibri"/>
            </a:endParaRPr>
          </a:p>
        </p:txBody>
      </p:sp>
      <p:sp>
        <p:nvSpPr>
          <p:cNvPr id="336" name="Google Shape;336;p41"/>
          <p:cNvSpPr txBox="1"/>
          <p:nvPr/>
        </p:nvSpPr>
        <p:spPr>
          <a:xfrm>
            <a:off x="2636403" y="4333642"/>
            <a:ext cx="17283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COMENTÁRIOS</a:t>
            </a:r>
            <a:endParaRPr b="0" i="0" sz="1200" u="none" cap="none" strike="noStrike">
              <a:solidFill>
                <a:srgbClr val="939393"/>
              </a:solidFill>
              <a:latin typeface="Calibri"/>
              <a:ea typeface="Calibri"/>
              <a:cs typeface="Calibri"/>
              <a:sym typeface="Calibri"/>
            </a:endParaRPr>
          </a:p>
        </p:txBody>
      </p:sp>
      <p:sp>
        <p:nvSpPr>
          <p:cNvPr id="337" name="Google Shape;337;p41"/>
          <p:cNvSpPr txBox="1"/>
          <p:nvPr/>
        </p:nvSpPr>
        <p:spPr>
          <a:xfrm>
            <a:off x="4815605" y="4333642"/>
            <a:ext cx="17283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CURTIDAS</a:t>
            </a:r>
            <a:endParaRPr b="0" i="0" sz="1200" u="none" cap="none" strike="noStrike">
              <a:solidFill>
                <a:srgbClr val="939393"/>
              </a:solidFill>
              <a:latin typeface="Calibri"/>
              <a:ea typeface="Calibri"/>
              <a:cs typeface="Calibri"/>
              <a:sym typeface="Calibri"/>
            </a:endParaRPr>
          </a:p>
        </p:txBody>
      </p:sp>
      <p:sp>
        <p:nvSpPr>
          <p:cNvPr id="338" name="Google Shape;338;p41"/>
          <p:cNvSpPr txBox="1"/>
          <p:nvPr/>
        </p:nvSpPr>
        <p:spPr>
          <a:xfrm>
            <a:off x="6994807" y="4333642"/>
            <a:ext cx="17283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COMPARTILHAMENTOS</a:t>
            </a:r>
            <a:endParaRPr b="0" i="0" sz="1200" u="none" cap="none" strike="noStrike">
              <a:solidFill>
                <a:srgbClr val="939393"/>
              </a:solidFill>
              <a:latin typeface="Calibri"/>
              <a:ea typeface="Calibri"/>
              <a:cs typeface="Calibri"/>
              <a:sym typeface="Calibri"/>
            </a:endParaRPr>
          </a:p>
        </p:txBody>
      </p:sp>
      <p:sp>
        <p:nvSpPr>
          <p:cNvPr id="339" name="Google Shape;339;p41"/>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2"/>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CANAL: EMAIL MARKETING</a:t>
            </a:r>
            <a:endParaRPr b="1" i="0" sz="4000" u="none" cap="none" strike="noStrike">
              <a:solidFill>
                <a:schemeClr val="lt2"/>
              </a:solidFill>
              <a:latin typeface="Calibri"/>
              <a:ea typeface="Calibri"/>
              <a:cs typeface="Calibri"/>
              <a:sym typeface="Calibri"/>
            </a:endParaRPr>
          </a:p>
        </p:txBody>
      </p:sp>
      <p:sp>
        <p:nvSpPr>
          <p:cNvPr id="345" name="Google Shape;345;p42"/>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457200" y="528507"/>
            <a:ext cx="8229600" cy="6389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CAMPANHAS DE EMAIL MARKETING</a:t>
            </a:r>
            <a:endParaRPr b="0" i="0" sz="4000" u="none" cap="none" strike="noStrike">
              <a:solidFill>
                <a:srgbClr val="0000FF"/>
              </a:solidFill>
              <a:latin typeface="Calibri"/>
              <a:ea typeface="Calibri"/>
              <a:cs typeface="Calibri"/>
              <a:sym typeface="Calibri"/>
            </a:endParaRPr>
          </a:p>
        </p:txBody>
      </p:sp>
      <p:grpSp>
        <p:nvGrpSpPr>
          <p:cNvPr id="351" name="Google Shape;351;p43"/>
          <p:cNvGrpSpPr/>
          <p:nvPr/>
        </p:nvGrpSpPr>
        <p:grpSpPr>
          <a:xfrm>
            <a:off x="443179" y="2135934"/>
            <a:ext cx="3907518" cy="2286190"/>
            <a:chOff x="1528640" y="2135909"/>
            <a:chExt cx="3907518" cy="2286190"/>
          </a:xfrm>
        </p:grpSpPr>
        <p:sp>
          <p:nvSpPr>
            <p:cNvPr id="352" name="Google Shape;352;p43"/>
            <p:cNvSpPr/>
            <p:nvPr/>
          </p:nvSpPr>
          <p:spPr>
            <a:xfrm>
              <a:off x="1528640" y="2135910"/>
              <a:ext cx="1728316" cy="1728316"/>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17</a:t>
              </a:r>
              <a:endParaRPr b="0" i="0" sz="1800" u="none" cap="none" strike="noStrike">
                <a:solidFill>
                  <a:schemeClr val="lt1"/>
                </a:solidFill>
                <a:latin typeface="Calibri"/>
                <a:ea typeface="Calibri"/>
                <a:cs typeface="Calibri"/>
                <a:sym typeface="Calibri"/>
              </a:endParaRPr>
            </a:p>
          </p:txBody>
        </p:sp>
        <p:sp>
          <p:nvSpPr>
            <p:cNvPr id="353" name="Google Shape;353;p43"/>
            <p:cNvSpPr/>
            <p:nvPr/>
          </p:nvSpPr>
          <p:spPr>
            <a:xfrm>
              <a:off x="3707842" y="2135909"/>
              <a:ext cx="1728316" cy="1728316"/>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3000">
                  <a:solidFill>
                    <a:schemeClr val="lt1"/>
                  </a:solidFill>
                  <a:latin typeface="Calibri"/>
                  <a:ea typeface="Calibri"/>
                  <a:cs typeface="Calibri"/>
                  <a:sym typeface="Calibri"/>
                </a:rPr>
                <a:t>17.000</a:t>
              </a:r>
              <a:endParaRPr sz="3000"/>
            </a:p>
          </p:txBody>
        </p:sp>
        <p:sp>
          <p:nvSpPr>
            <p:cNvPr id="354" name="Google Shape;354;p43"/>
            <p:cNvSpPr txBox="1"/>
            <p:nvPr/>
          </p:nvSpPr>
          <p:spPr>
            <a:xfrm>
              <a:off x="1528640" y="3960434"/>
              <a:ext cx="1728316"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CAMPANHAS</a:t>
              </a:r>
              <a:endParaRPr/>
            </a:p>
            <a:p>
              <a:pPr indent="0" lvl="0" marL="0" marR="0" rtl="0" algn="ctr">
                <a:spcBef>
                  <a:spcPts val="0"/>
                </a:spcBef>
                <a:spcAft>
                  <a:spcPts val="0"/>
                </a:spcAft>
                <a:buNone/>
              </a:pPr>
              <a:r>
                <a:rPr b="0" i="0" lang="en-US" sz="1200" u="none" cap="none" strike="noStrike">
                  <a:solidFill>
                    <a:srgbClr val="939393"/>
                  </a:solidFill>
                  <a:latin typeface="Calibri"/>
                  <a:ea typeface="Calibri"/>
                  <a:cs typeface="Calibri"/>
                  <a:sym typeface="Calibri"/>
                </a:rPr>
                <a:t>ENVIADAS</a:t>
              </a:r>
              <a:endParaRPr b="0" i="0" sz="1200" u="none" cap="none" strike="noStrike">
                <a:solidFill>
                  <a:srgbClr val="939393"/>
                </a:solidFill>
                <a:latin typeface="Calibri"/>
                <a:ea typeface="Calibri"/>
                <a:cs typeface="Calibri"/>
                <a:sym typeface="Calibri"/>
              </a:endParaRPr>
            </a:p>
          </p:txBody>
        </p:sp>
        <p:sp>
          <p:nvSpPr>
            <p:cNvPr id="355" name="Google Shape;355;p43"/>
            <p:cNvSpPr txBox="1"/>
            <p:nvPr/>
          </p:nvSpPr>
          <p:spPr>
            <a:xfrm>
              <a:off x="3707842" y="3960434"/>
              <a:ext cx="1728316"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939393"/>
                  </a:solidFill>
                  <a:latin typeface="Calibri"/>
                  <a:ea typeface="Calibri"/>
                  <a:cs typeface="Calibri"/>
                  <a:sym typeface="Calibri"/>
                </a:rPr>
                <a:t>EMAILS ENTREGUES EM TODAS AS CAMPANHAS</a:t>
              </a:r>
              <a:endParaRPr b="0" i="0" sz="1200" u="none" cap="none" strike="noStrike">
                <a:solidFill>
                  <a:srgbClr val="939393"/>
                </a:solidFill>
                <a:latin typeface="Calibri"/>
                <a:ea typeface="Calibri"/>
                <a:cs typeface="Calibri"/>
                <a:sym typeface="Calibri"/>
              </a:endParaRPr>
            </a:p>
          </p:txBody>
        </p:sp>
      </p:grpSp>
      <p:grpSp>
        <p:nvGrpSpPr>
          <p:cNvPr id="356" name="Google Shape;356;p43"/>
          <p:cNvGrpSpPr/>
          <p:nvPr/>
        </p:nvGrpSpPr>
        <p:grpSpPr>
          <a:xfrm>
            <a:off x="4793304" y="2135921"/>
            <a:ext cx="3907502" cy="2286225"/>
            <a:chOff x="1528640" y="2135909"/>
            <a:chExt cx="3907502" cy="2286225"/>
          </a:xfrm>
        </p:grpSpPr>
        <p:sp>
          <p:nvSpPr>
            <p:cNvPr id="357" name="Google Shape;357;p43"/>
            <p:cNvSpPr/>
            <p:nvPr/>
          </p:nvSpPr>
          <p:spPr>
            <a:xfrm>
              <a:off x="1528640" y="2135910"/>
              <a:ext cx="1728300" cy="1728300"/>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850</a:t>
              </a:r>
              <a:endParaRPr b="0" i="0" sz="1800" u="none" cap="none" strike="noStrike">
                <a:solidFill>
                  <a:schemeClr val="lt1"/>
                </a:solidFill>
                <a:latin typeface="Calibri"/>
                <a:ea typeface="Calibri"/>
                <a:cs typeface="Calibri"/>
                <a:sym typeface="Calibri"/>
              </a:endParaRPr>
            </a:p>
          </p:txBody>
        </p:sp>
        <p:sp>
          <p:nvSpPr>
            <p:cNvPr id="358" name="Google Shape;358;p43"/>
            <p:cNvSpPr/>
            <p:nvPr/>
          </p:nvSpPr>
          <p:spPr>
            <a:xfrm>
              <a:off x="3707842" y="2135909"/>
              <a:ext cx="1728300" cy="1728300"/>
            </a:xfrm>
            <a:prstGeom prst="ellipse">
              <a:avLst/>
            </a:prstGeom>
            <a:solidFill>
              <a:srgbClr val="0000FF"/>
            </a:solidFill>
            <a:ln cap="flat" cmpd="sng" w="254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5%</a:t>
              </a:r>
              <a:endParaRPr/>
            </a:p>
          </p:txBody>
        </p:sp>
        <p:sp>
          <p:nvSpPr>
            <p:cNvPr id="359" name="Google Shape;359;p43"/>
            <p:cNvSpPr txBox="1"/>
            <p:nvPr/>
          </p:nvSpPr>
          <p:spPr>
            <a:xfrm>
              <a:off x="1528640" y="3960434"/>
              <a:ext cx="1728300" cy="461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solidFill>
                    <a:srgbClr val="939393"/>
                  </a:solidFill>
                  <a:latin typeface="Calibri"/>
                  <a:ea typeface="Calibri"/>
                  <a:cs typeface="Calibri"/>
                  <a:sym typeface="Calibri"/>
                </a:rPr>
                <a:t>CONVERSÕES VIA CAMPANHAS</a:t>
              </a:r>
              <a:endParaRPr sz="1200">
                <a:solidFill>
                  <a:srgbClr val="939393"/>
                </a:solidFill>
                <a:latin typeface="Calibri"/>
                <a:ea typeface="Calibri"/>
                <a:cs typeface="Calibri"/>
                <a:sym typeface="Calibri"/>
              </a:endParaRPr>
            </a:p>
          </p:txBody>
        </p:sp>
        <p:sp>
          <p:nvSpPr>
            <p:cNvPr id="360" name="Google Shape;360;p43"/>
            <p:cNvSpPr txBox="1"/>
            <p:nvPr/>
          </p:nvSpPr>
          <p:spPr>
            <a:xfrm>
              <a:off x="3707842" y="3960434"/>
              <a:ext cx="17283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939393"/>
                  </a:solidFill>
                  <a:latin typeface="Calibri"/>
                  <a:ea typeface="Calibri"/>
                  <a:cs typeface="Calibri"/>
                  <a:sym typeface="Calibri"/>
                </a:rPr>
                <a:t>EFICÁCIA DAS CAMPANHAS</a:t>
              </a:r>
              <a:endParaRPr b="0" i="0" sz="1200" u="none" cap="none" strike="noStrike">
                <a:solidFill>
                  <a:srgbClr val="939393"/>
                </a:solidFill>
                <a:latin typeface="Calibri"/>
                <a:ea typeface="Calibri"/>
                <a:cs typeface="Calibri"/>
                <a:sym typeface="Calibri"/>
              </a:endParaRPr>
            </a:p>
          </p:txBody>
        </p:sp>
      </p:grpSp>
      <p:sp>
        <p:nvSpPr>
          <p:cNvPr id="361" name="Google Shape;361;p43"/>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41225" y="1341854"/>
            <a:ext cx="7772400" cy="94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5600">
                <a:solidFill>
                  <a:schemeClr val="lt2"/>
                </a:solidFill>
                <a:latin typeface="Calibri"/>
                <a:ea typeface="Calibri"/>
                <a:cs typeface="Calibri"/>
                <a:sym typeface="Calibri"/>
              </a:rPr>
              <a:t>DESTAQUES DO MÊS</a:t>
            </a:r>
            <a:endParaRPr b="1" i="0" sz="5600" u="none" cap="none" strike="noStrike">
              <a:solidFill>
                <a:schemeClr val="lt2"/>
              </a:solidFill>
              <a:latin typeface="Calibri"/>
              <a:ea typeface="Calibri"/>
              <a:cs typeface="Calibri"/>
              <a:sym typeface="Calibri"/>
            </a:endParaRPr>
          </a:p>
        </p:txBody>
      </p:sp>
      <p:sp>
        <p:nvSpPr>
          <p:cNvPr id="83" name="Google Shape;83;p17"/>
          <p:cNvSpPr txBox="1"/>
          <p:nvPr>
            <p:ph idx="1" type="body"/>
          </p:nvPr>
        </p:nvSpPr>
        <p:spPr>
          <a:xfrm>
            <a:off x="283063" y="2284081"/>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457200" y="528507"/>
            <a:ext cx="8229600" cy="6389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CAMPANHAS DE EMAIL MARKETING</a:t>
            </a:r>
            <a:endParaRPr b="0" i="0" sz="4000" u="none" cap="none" strike="noStrike">
              <a:solidFill>
                <a:srgbClr val="0000FF"/>
              </a:solidFill>
              <a:latin typeface="Calibri"/>
              <a:ea typeface="Calibri"/>
              <a:cs typeface="Calibri"/>
              <a:sym typeface="Calibri"/>
            </a:endParaRPr>
          </a:p>
        </p:txBody>
      </p:sp>
      <p:graphicFrame>
        <p:nvGraphicFramePr>
          <p:cNvPr id="368" name="Google Shape;368;p44"/>
          <p:cNvGraphicFramePr/>
          <p:nvPr/>
        </p:nvGraphicFramePr>
        <p:xfrm>
          <a:off x="457200" y="2011064"/>
          <a:ext cx="3000000" cy="3000000"/>
        </p:xfrm>
        <a:graphic>
          <a:graphicData uri="http://schemas.openxmlformats.org/drawingml/2006/table">
            <a:tbl>
              <a:tblPr bandRow="1" firstRow="1">
                <a:noFill/>
                <a:tableStyleId>{95D1A52F-A692-498D-A842-37C5DE9D28C3}</a:tableStyleId>
              </a:tblPr>
              <a:tblGrid>
                <a:gridCol w="2443175"/>
                <a:gridCol w="1100125"/>
                <a:gridCol w="1214450"/>
                <a:gridCol w="985825"/>
                <a:gridCol w="1114425"/>
                <a:gridCol w="1371600"/>
              </a:tblGrid>
              <a:tr h="370850">
                <a:tc>
                  <a:txBody>
                    <a:bodyPr/>
                    <a:lstStyle/>
                    <a:p>
                      <a:pPr indent="0" lvl="0" marL="0" marR="0" rtl="0" algn="l">
                        <a:spcBef>
                          <a:spcPts val="0"/>
                        </a:spcBef>
                        <a:spcAft>
                          <a:spcPts val="0"/>
                        </a:spcAft>
                        <a:buNone/>
                      </a:pPr>
                      <a:r>
                        <a:rPr lang="en-US" sz="1200" u="none" cap="none" strike="noStrike">
                          <a:solidFill>
                            <a:srgbClr val="939393"/>
                          </a:solidFill>
                        </a:rPr>
                        <a:t>E-MAIL</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TAXA DE ABERTURA</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TAXA DE CLIQUES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CTR</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CONVERSÕES</a:t>
                      </a:r>
                      <a:endParaRPr sz="1200">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OPORTUNIDADES</a:t>
                      </a:r>
                      <a:endParaRPr sz="1200">
                        <a:solidFill>
                          <a:srgbClr val="939393"/>
                        </a:solidFill>
                      </a:endParaRPr>
                    </a:p>
                  </a:txBody>
                  <a:tcPr marT="45725" marB="45725" marR="91450" marL="91450">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E-MAIL PROMOCIONAL X</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2B2B2B"/>
                          </a:solidFill>
                        </a:rPr>
                        <a:t>XX%</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2B2B2B"/>
                          </a:solidFill>
                        </a:rPr>
                        <a:t>YY%</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ZZ%</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5000</a:t>
                      </a:r>
                      <a:endParaRPr sz="1600">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500</a:t>
                      </a:r>
                      <a:endParaRPr sz="1600">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NEWSLETTER MENSAL</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2B2B2B"/>
                          </a:solidFill>
                        </a:rPr>
                        <a:t>XX%</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2B2B2B"/>
                          </a:solidFill>
                        </a:rPr>
                        <a:t>YY%</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2B2B2B"/>
                          </a:solidFill>
                        </a:rPr>
                        <a:t>ZZ%</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2B2B2B"/>
                          </a:solidFill>
                        </a:rPr>
                        <a:t>3000</a:t>
                      </a:r>
                      <a:endParaRPr sz="1600">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2B2B2B"/>
                          </a:solidFill>
                        </a:rPr>
                        <a:t>250</a:t>
                      </a:r>
                      <a:endParaRPr sz="1600">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r>
            </a:tbl>
          </a:graphicData>
        </a:graphic>
      </p:graphicFrame>
      <p:sp>
        <p:nvSpPr>
          <p:cNvPr id="369" name="Google Shape;369;p44"/>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MAPA DE CLIQUES DA NEWSLETTER</a:t>
            </a:r>
            <a:endParaRPr b="0" i="0" sz="4000" u="none" cap="none" strike="noStrike">
              <a:solidFill>
                <a:srgbClr val="0000FF"/>
              </a:solidFill>
              <a:latin typeface="Calibri"/>
              <a:ea typeface="Calibri"/>
              <a:cs typeface="Calibri"/>
              <a:sym typeface="Calibri"/>
            </a:endParaRPr>
          </a:p>
        </p:txBody>
      </p:sp>
      <p:graphicFrame>
        <p:nvGraphicFramePr>
          <p:cNvPr id="376" name="Google Shape;376;p45"/>
          <p:cNvGraphicFramePr/>
          <p:nvPr/>
        </p:nvGraphicFramePr>
        <p:xfrm>
          <a:off x="457200" y="2366818"/>
          <a:ext cx="3000000" cy="3000000"/>
        </p:xfrm>
        <a:graphic>
          <a:graphicData uri="http://schemas.openxmlformats.org/drawingml/2006/table">
            <a:tbl>
              <a:tblPr bandRow="1" firstRow="1">
                <a:noFill/>
                <a:tableStyleId>{95D1A52F-A692-498D-A842-37C5DE9D28C3}</a:tableStyleId>
              </a:tblPr>
              <a:tblGrid>
                <a:gridCol w="5407900"/>
                <a:gridCol w="2821700"/>
              </a:tblGrid>
              <a:tr h="370850">
                <a:tc>
                  <a:txBody>
                    <a:bodyPr/>
                    <a:lstStyle/>
                    <a:p>
                      <a:pPr indent="0" lvl="0" marL="0" marR="0" rtl="0" algn="l">
                        <a:spcBef>
                          <a:spcPts val="0"/>
                        </a:spcBef>
                        <a:spcAft>
                          <a:spcPts val="0"/>
                        </a:spcAft>
                        <a:buNone/>
                      </a:pPr>
                      <a:r>
                        <a:rPr lang="en-US" sz="1200" u="none" cap="none" strike="noStrike">
                          <a:solidFill>
                            <a:srgbClr val="939393"/>
                          </a:solidFill>
                        </a:rPr>
                        <a:t>URL</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CLIQUES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URL X</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t>XX</a:t>
                      </a:r>
                      <a:endParaRPr b="1"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URL Y</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t>YY</a:t>
                      </a:r>
                      <a:endParaRPr b="1"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URL Z</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t>ZZ</a:t>
                      </a:r>
                      <a:endParaRPr b="1" sz="16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800" u="none" cap="none" strike="noStrike"/>
                    </a:p>
                  </a:txBody>
                  <a:tcPr marT="45725" marB="45725" marR="91450" marL="91450">
                    <a:lnT cap="flat" cmpd="sng" w="12700">
                      <a:solidFill>
                        <a:srgbClr val="C4C4C4"/>
                      </a:solidFill>
                      <a:prstDash val="solid"/>
                      <a:round/>
                      <a:headEnd len="sm" w="sm" type="none"/>
                      <a:tailEnd len="sm" w="sm" type="none"/>
                    </a:lnT>
                  </a:tcPr>
                </a:tc>
              </a:tr>
            </a:tbl>
          </a:graphicData>
        </a:graphic>
      </p:graphicFrame>
      <p:sp>
        <p:nvSpPr>
          <p:cNvPr id="377" name="Google Shape;377;p45"/>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CANAL: DIRETO</a:t>
            </a:r>
            <a:endParaRPr b="1" i="0" sz="4000" u="none" cap="none" strike="noStrike">
              <a:solidFill>
                <a:schemeClr val="lt2"/>
              </a:solidFill>
              <a:latin typeface="Calibri"/>
              <a:ea typeface="Calibri"/>
              <a:cs typeface="Calibri"/>
              <a:sym typeface="Calibri"/>
            </a:endParaRPr>
          </a:p>
        </p:txBody>
      </p:sp>
      <p:sp>
        <p:nvSpPr>
          <p:cNvPr id="383" name="Google Shape;383;p46"/>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EVOLUÇÃO</a:t>
            </a:r>
            <a:endParaRPr b="0" i="0" sz="4000" u="none" cap="none" strike="noStrike">
              <a:solidFill>
                <a:srgbClr val="0000FF"/>
              </a:solidFill>
              <a:latin typeface="Calibri"/>
              <a:ea typeface="Calibri"/>
              <a:cs typeface="Calibri"/>
              <a:sym typeface="Calibri"/>
            </a:endParaRPr>
          </a:p>
        </p:txBody>
      </p:sp>
      <p:sp>
        <p:nvSpPr>
          <p:cNvPr id="389" name="Google Shape;389;p47"/>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pic>
        <p:nvPicPr>
          <p:cNvPr id="390" name="Google Shape;390;p47" title="Gráfico"/>
          <p:cNvPicPr preferRelativeResize="0"/>
          <p:nvPr/>
        </p:nvPicPr>
        <p:blipFill>
          <a:blip r:embed="rId3">
            <a:alphaModFix/>
          </a:blip>
          <a:stretch>
            <a:fillRect/>
          </a:stretch>
        </p:blipFill>
        <p:spPr>
          <a:xfrm>
            <a:off x="668675" y="725150"/>
            <a:ext cx="7806651" cy="4828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589275" y="2065400"/>
            <a:ext cx="8455800" cy="94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5600">
                <a:solidFill>
                  <a:schemeClr val="lt2"/>
                </a:solidFill>
                <a:latin typeface="Calibri"/>
                <a:ea typeface="Calibri"/>
                <a:cs typeface="Calibri"/>
                <a:sym typeface="Calibri"/>
              </a:rPr>
              <a:t>CAMADA DE CAMPANHAS</a:t>
            </a:r>
            <a:endParaRPr b="1" i="0" sz="5600" u="none" cap="none" strike="noStrike">
              <a:solidFill>
                <a:schemeClr val="lt2"/>
              </a:solidFill>
              <a:latin typeface="Calibri"/>
              <a:ea typeface="Calibri"/>
              <a:cs typeface="Calibri"/>
              <a:sym typeface="Calibri"/>
            </a:endParaRPr>
          </a:p>
        </p:txBody>
      </p:sp>
      <p:sp>
        <p:nvSpPr>
          <p:cNvPr id="396" name="Google Shape;396;p48"/>
          <p:cNvSpPr txBox="1"/>
          <p:nvPr>
            <p:ph idx="1" type="body"/>
          </p:nvPr>
        </p:nvSpPr>
        <p:spPr>
          <a:xfrm>
            <a:off x="631113" y="3007631"/>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MATERIAIS EDUCATIVOS</a:t>
            </a:r>
            <a:endParaRPr b="1" i="0" sz="4000" u="none" cap="none" strike="noStrike">
              <a:solidFill>
                <a:schemeClr val="lt2"/>
              </a:solidFill>
              <a:latin typeface="Calibri"/>
              <a:ea typeface="Calibri"/>
              <a:cs typeface="Calibri"/>
              <a:sym typeface="Calibri"/>
            </a:endParaRPr>
          </a:p>
        </p:txBody>
      </p:sp>
      <p:sp>
        <p:nvSpPr>
          <p:cNvPr id="402" name="Google Shape;402;p49"/>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0"/>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MATERIAIS LANÇADOS</a:t>
            </a:r>
            <a:endParaRPr b="0" i="0" sz="4000" u="none" cap="none" strike="noStrike">
              <a:solidFill>
                <a:srgbClr val="0000FF"/>
              </a:solidFill>
              <a:latin typeface="Calibri"/>
              <a:ea typeface="Calibri"/>
              <a:cs typeface="Calibri"/>
              <a:sym typeface="Calibri"/>
            </a:endParaRPr>
          </a:p>
        </p:txBody>
      </p:sp>
      <p:graphicFrame>
        <p:nvGraphicFramePr>
          <p:cNvPr id="409" name="Google Shape;409;p50"/>
          <p:cNvGraphicFramePr/>
          <p:nvPr/>
        </p:nvGraphicFramePr>
        <p:xfrm>
          <a:off x="457200" y="2115793"/>
          <a:ext cx="3000000" cy="3000000"/>
        </p:xfrm>
        <a:graphic>
          <a:graphicData uri="http://schemas.openxmlformats.org/drawingml/2006/table">
            <a:tbl>
              <a:tblPr bandRow="1" firstRow="1">
                <a:noFill/>
                <a:tableStyleId>{95D1A52F-A692-498D-A842-37C5DE9D28C3}</a:tableStyleId>
              </a:tblPr>
              <a:tblGrid>
                <a:gridCol w="2057400"/>
                <a:gridCol w="2057400"/>
                <a:gridCol w="2057400"/>
                <a:gridCol w="2057400"/>
              </a:tblGrid>
              <a:tr h="370850">
                <a:tc>
                  <a:txBody>
                    <a:bodyPr/>
                    <a:lstStyle/>
                    <a:p>
                      <a:pPr indent="0" lvl="0" marL="0" marR="0" rtl="0" algn="l">
                        <a:spcBef>
                          <a:spcPts val="0"/>
                        </a:spcBef>
                        <a:spcAft>
                          <a:spcPts val="0"/>
                        </a:spcAft>
                        <a:buNone/>
                      </a:pPr>
                      <a:r>
                        <a:rPr lang="en-US" sz="1200" u="none" cap="none" strike="noStrike">
                          <a:solidFill>
                            <a:srgbClr val="939393"/>
                          </a:solidFill>
                        </a:rPr>
                        <a:t>EBOOK</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LEADS GERADOS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TAXA DE CONVERSÃO DA LP</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VENDAS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“SUPER GUIA PARA X COISAS”</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10.000</a:t>
                      </a:r>
                      <a:endParaRPr sz="1600" u="none" cap="none" strike="noStrike"/>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0000FF"/>
                          </a:solidFill>
                        </a:rPr>
                        <a:t>10%</a:t>
                      </a:r>
                      <a:endParaRPr sz="1600" u="none" cap="none" strike="noStrike">
                        <a:solidFill>
                          <a:srgbClr val="0000FF"/>
                        </a:solidFill>
                      </a:endParaRPr>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a:t>
                      </a:r>
                      <a:r>
                        <a:rPr lang="en-US" sz="1600"/>
                        <a:t>0</a:t>
                      </a:r>
                      <a:endParaRPr sz="1600" u="none" cap="none" strike="noStrike"/>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“POR QUE FAZER AQUILO”</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10.000</a:t>
                      </a:r>
                      <a:endParaRPr sz="1600" u="none" cap="none" strike="noStrike"/>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0000FF"/>
                          </a:solidFill>
                        </a:rPr>
                        <a:t>10%</a:t>
                      </a:r>
                      <a:endParaRPr sz="1600" u="none" cap="none" strike="noStrike">
                        <a:solidFill>
                          <a:srgbClr val="0000FF"/>
                        </a:solidFill>
                      </a:endParaRPr>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100</a:t>
                      </a:r>
                      <a:endParaRPr sz="1600" u="none" cap="none" strike="noStrike"/>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b="1" sz="16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600" u="none" cap="none" strike="noStrike">
                        <a:solidFill>
                          <a:schemeClr val="accent2"/>
                        </a:solidFill>
                      </a:endParaRPr>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600" u="none" cap="none" strike="noStrike">
                        <a:solidFill>
                          <a:schemeClr val="accent2"/>
                        </a:solidFill>
                      </a:endParaRPr>
                    </a:p>
                  </a:txBody>
                  <a:tcPr marT="45725" marB="45725" marR="91450" marL="91450">
                    <a:lnT cap="flat" cmpd="sng" w="12700">
                      <a:solidFill>
                        <a:srgbClr val="C4C4C4"/>
                      </a:solidFill>
                      <a:prstDash val="solid"/>
                      <a:round/>
                      <a:headEnd len="sm" w="sm" type="none"/>
                      <a:tailEnd len="sm" w="sm" type="none"/>
                    </a:lnT>
                  </a:tcPr>
                </a:tc>
              </a:tr>
            </a:tbl>
          </a:graphicData>
        </a:graphic>
      </p:graphicFrame>
      <p:sp>
        <p:nvSpPr>
          <p:cNvPr id="410" name="Google Shape;410;p50"/>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MATERIAIS ANTIGOS</a:t>
            </a:r>
            <a:endParaRPr b="0" i="0" sz="4000" u="none" cap="none" strike="noStrike">
              <a:solidFill>
                <a:srgbClr val="0000FF"/>
              </a:solidFill>
              <a:latin typeface="Calibri"/>
              <a:ea typeface="Calibri"/>
              <a:cs typeface="Calibri"/>
              <a:sym typeface="Calibri"/>
            </a:endParaRPr>
          </a:p>
        </p:txBody>
      </p:sp>
      <p:graphicFrame>
        <p:nvGraphicFramePr>
          <p:cNvPr id="417" name="Google Shape;417;p51"/>
          <p:cNvGraphicFramePr/>
          <p:nvPr/>
        </p:nvGraphicFramePr>
        <p:xfrm>
          <a:off x="457200" y="2115793"/>
          <a:ext cx="3000000" cy="3000000"/>
        </p:xfrm>
        <a:graphic>
          <a:graphicData uri="http://schemas.openxmlformats.org/drawingml/2006/table">
            <a:tbl>
              <a:tblPr bandRow="1" firstRow="1">
                <a:noFill/>
                <a:tableStyleId>{95D1A52F-A692-498D-A842-37C5DE9D28C3}</a:tableStyleId>
              </a:tblPr>
              <a:tblGrid>
                <a:gridCol w="2057400"/>
                <a:gridCol w="2057400"/>
                <a:gridCol w="2057400"/>
                <a:gridCol w="2057400"/>
              </a:tblGrid>
              <a:tr h="370850">
                <a:tc>
                  <a:txBody>
                    <a:bodyPr/>
                    <a:lstStyle/>
                    <a:p>
                      <a:pPr indent="0" lvl="0" marL="0" marR="0" rtl="0" algn="l">
                        <a:spcBef>
                          <a:spcPts val="0"/>
                        </a:spcBef>
                        <a:spcAft>
                          <a:spcPts val="0"/>
                        </a:spcAft>
                        <a:buNone/>
                      </a:pPr>
                      <a:r>
                        <a:rPr lang="en-US" sz="1200" u="none" cap="none" strike="noStrike">
                          <a:solidFill>
                            <a:srgbClr val="939393"/>
                          </a:solidFill>
                        </a:rPr>
                        <a:t>EBOOK</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LEADS GERADOS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TAXA DE CONVERSÃO DA LP</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VENDAS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“SUPER GUIA PARA X COISAS”</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10.000</a:t>
                      </a:r>
                      <a:endParaRPr sz="1600" u="none" cap="none" strike="noStrike"/>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0000FF"/>
                          </a:solidFill>
                        </a:rPr>
                        <a:t>10%</a:t>
                      </a:r>
                      <a:endParaRPr sz="1600" u="none" cap="none" strike="noStrike">
                        <a:solidFill>
                          <a:srgbClr val="0000FF"/>
                        </a:solidFill>
                      </a:endParaRPr>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a:t>
                      </a:r>
                      <a:r>
                        <a:rPr lang="en-US" sz="1600"/>
                        <a:t>0</a:t>
                      </a:r>
                      <a:endParaRPr sz="1600" u="none" cap="none" strike="noStrike"/>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“POR QUE FAZER AQUILO”</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10.000</a:t>
                      </a:r>
                      <a:endParaRPr sz="1600" u="none" cap="none" strike="noStrike"/>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solidFill>
                            <a:srgbClr val="0000FF"/>
                          </a:solidFill>
                        </a:rPr>
                        <a:t>10%</a:t>
                      </a:r>
                      <a:endParaRPr sz="1600" u="none" cap="none" strike="noStrike">
                        <a:solidFill>
                          <a:srgbClr val="0000FF"/>
                        </a:solidFill>
                      </a:endParaRPr>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100</a:t>
                      </a:r>
                      <a:endParaRPr sz="1600" u="none" cap="none" strike="noStrike"/>
                    </a:p>
                  </a:txBody>
                  <a:tcPr marT="45725" marB="45725"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b="1" sz="16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600" u="none" cap="none" strike="noStrike">
                        <a:solidFill>
                          <a:schemeClr val="accent2"/>
                        </a:solidFill>
                      </a:endParaRPr>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600" u="none" cap="none" strike="noStrike">
                        <a:solidFill>
                          <a:schemeClr val="accent2"/>
                        </a:solidFill>
                      </a:endParaRPr>
                    </a:p>
                  </a:txBody>
                  <a:tcPr marT="45725" marB="45725" marR="91450" marL="91450">
                    <a:lnT cap="flat" cmpd="sng" w="12700">
                      <a:solidFill>
                        <a:srgbClr val="C4C4C4"/>
                      </a:solidFill>
                      <a:prstDash val="solid"/>
                      <a:round/>
                      <a:headEnd len="sm" w="sm" type="none"/>
                      <a:tailEnd len="sm" w="sm" type="none"/>
                    </a:lnT>
                  </a:tcPr>
                </a:tc>
              </a:tr>
            </a:tbl>
          </a:graphicData>
        </a:graphic>
      </p:graphicFrame>
      <p:sp>
        <p:nvSpPr>
          <p:cNvPr id="418" name="Google Shape;418;p51"/>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AUTOMAÇÃO DE MARKETING</a:t>
            </a:r>
            <a:endParaRPr b="1" i="0" sz="4000" u="none" cap="none" strike="noStrike">
              <a:solidFill>
                <a:schemeClr val="lt2"/>
              </a:solidFill>
              <a:latin typeface="Calibri"/>
              <a:ea typeface="Calibri"/>
              <a:cs typeface="Calibri"/>
              <a:sym typeface="Calibri"/>
            </a:endParaRPr>
          </a:p>
        </p:txBody>
      </p:sp>
      <p:sp>
        <p:nvSpPr>
          <p:cNvPr id="424" name="Google Shape;424;p52"/>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3"/>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AUTOMAÇÃO DE MARKETING</a:t>
            </a:r>
            <a:endParaRPr b="0" i="0" sz="4000" u="none" cap="none" strike="noStrike">
              <a:solidFill>
                <a:srgbClr val="0000FF"/>
              </a:solidFill>
              <a:latin typeface="Calibri"/>
              <a:ea typeface="Calibri"/>
              <a:cs typeface="Calibri"/>
              <a:sym typeface="Calibri"/>
            </a:endParaRPr>
          </a:p>
        </p:txBody>
      </p:sp>
      <p:graphicFrame>
        <p:nvGraphicFramePr>
          <p:cNvPr id="431" name="Google Shape;431;p53"/>
          <p:cNvGraphicFramePr/>
          <p:nvPr/>
        </p:nvGraphicFramePr>
        <p:xfrm>
          <a:off x="457200" y="2115793"/>
          <a:ext cx="3000000" cy="3000000"/>
        </p:xfrm>
        <a:graphic>
          <a:graphicData uri="http://schemas.openxmlformats.org/drawingml/2006/table">
            <a:tbl>
              <a:tblPr bandRow="1" firstRow="1">
                <a:noFill/>
                <a:tableStyleId>{95D1A52F-A692-498D-A842-37C5DE9D28C3}</a:tableStyleId>
              </a:tblPr>
              <a:tblGrid>
                <a:gridCol w="1645925"/>
                <a:gridCol w="1645925"/>
                <a:gridCol w="1645925"/>
                <a:gridCol w="1645925"/>
                <a:gridCol w="1645925"/>
              </a:tblGrid>
              <a:tr h="370850">
                <a:tc>
                  <a:txBody>
                    <a:bodyPr/>
                    <a:lstStyle/>
                    <a:p>
                      <a:pPr indent="0" lvl="0" marL="0" marR="0" rtl="0" algn="l">
                        <a:spcBef>
                          <a:spcPts val="0"/>
                        </a:spcBef>
                        <a:spcAft>
                          <a:spcPts val="0"/>
                        </a:spcAft>
                        <a:buNone/>
                      </a:pPr>
                      <a:r>
                        <a:rPr lang="en-US" sz="1200">
                          <a:solidFill>
                            <a:srgbClr val="939393"/>
                          </a:solidFill>
                        </a:rPr>
                        <a:t>FLUXO</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LEADS QUE PASSARAM PELO FLUXO</a:t>
                      </a:r>
                      <a:endParaRPr sz="1200">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OPORTUNIDADES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VENDAS</a:t>
                      </a:r>
                      <a:endParaRPr sz="1200" u="none" cap="none" strike="noStrike">
                        <a:solidFill>
                          <a:srgbClr val="939393"/>
                        </a:solidFill>
                      </a:endParaRPr>
                    </a:p>
                  </a:txBody>
                  <a:tcPr marT="45725" marB="45725" marR="91450" marL="91450">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939393"/>
                          </a:solidFill>
                        </a:rPr>
                        <a:t>EFICÁCIA</a:t>
                      </a:r>
                      <a:endParaRPr sz="1200">
                        <a:solidFill>
                          <a:srgbClr val="939393"/>
                        </a:solidFill>
                      </a:endParaRPr>
                    </a:p>
                  </a:txBody>
                  <a:tcPr marT="45725" marB="45725" marR="91450" marL="91450">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FLUXO 1</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2.000</a:t>
                      </a:r>
                      <a:endParaRPr sz="1600">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400</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40</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2%</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a:t>FLUXO 2</a:t>
                      </a:r>
                      <a:endParaRPr sz="1400" u="none" cap="none" strike="noStrike"/>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3.000</a:t>
                      </a:r>
                      <a:endParaRPr sz="1600">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600</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50</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solidFill>
                            <a:srgbClr val="2B2B2B"/>
                          </a:solidFill>
                        </a:rPr>
                        <a:t>1,66%</a:t>
                      </a:r>
                      <a:endParaRPr sz="1600" u="none" cap="none" strike="noStrike">
                        <a:solidFill>
                          <a:srgbClr val="2B2B2B"/>
                        </a:solidFill>
                      </a:endParaRPr>
                    </a:p>
                  </a:txBody>
                  <a:tcPr marT="45725" marB="45725" marR="91450" marL="91450">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400" u="none" cap="none" strike="noStrike"/>
                        <a:t>…</a:t>
                      </a:r>
                      <a:endParaRPr sz="14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b="1" sz="16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b="1" sz="1600" u="none" cap="none" strike="noStrike"/>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600" u="none" cap="none" strike="noStrike">
                        <a:solidFill>
                          <a:schemeClr val="accent2"/>
                        </a:solidFill>
                      </a:endParaRPr>
                    </a:p>
                  </a:txBody>
                  <a:tcPr marT="45725" marB="45725" marR="91450" marL="91450">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t/>
                      </a:r>
                      <a:endParaRPr sz="1600" u="none" cap="none" strike="noStrike">
                        <a:solidFill>
                          <a:schemeClr val="accent2"/>
                        </a:solidFill>
                      </a:endParaRPr>
                    </a:p>
                  </a:txBody>
                  <a:tcPr marT="45725" marB="45725" marR="91450" marL="91450">
                    <a:lnT cap="flat" cmpd="sng" w="12700">
                      <a:solidFill>
                        <a:srgbClr val="C4C4C4"/>
                      </a:solidFill>
                      <a:prstDash val="solid"/>
                      <a:round/>
                      <a:headEnd len="sm" w="sm" type="none"/>
                      <a:tailEnd len="sm" w="sm" type="none"/>
                    </a:lnT>
                  </a:tcPr>
                </a:tc>
              </a:tr>
            </a:tbl>
          </a:graphicData>
        </a:graphic>
      </p:graphicFrame>
      <p:sp>
        <p:nvSpPr>
          <p:cNvPr id="432" name="Google Shape;432;p53"/>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DESTAQUES DO MÊS</a:t>
            </a:r>
            <a:endParaRPr b="0" i="0" sz="4000" u="none" cap="none" strike="noStrike">
              <a:solidFill>
                <a:srgbClr val="0000FF"/>
              </a:solidFill>
              <a:latin typeface="Calibri"/>
              <a:ea typeface="Calibri"/>
              <a:cs typeface="Calibri"/>
              <a:sym typeface="Calibri"/>
            </a:endParaRPr>
          </a:p>
        </p:txBody>
      </p:sp>
      <p:sp>
        <p:nvSpPr>
          <p:cNvPr id="90" name="Google Shape;90;p18"/>
          <p:cNvSpPr txBox="1"/>
          <p:nvPr>
            <p:ph idx="1" type="body"/>
          </p:nvPr>
        </p:nvSpPr>
        <p:spPr>
          <a:xfrm>
            <a:off x="457200" y="2019379"/>
            <a:ext cx="8229600" cy="322762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Todas as metas batidas!</a:t>
            </a:r>
            <a:endParaRPr sz="2400">
              <a:solidFill>
                <a:schemeClr val="dk2"/>
              </a:solidFill>
              <a:latin typeface="Calibri"/>
              <a:ea typeface="Calibri"/>
              <a:cs typeface="Calibri"/>
              <a:sym typeface="Calibri"/>
            </a:endParaRPr>
          </a:p>
          <a:p>
            <a:pPr indent="-342900" lvl="0" marL="342900" marR="0" rtl="0" algn="l">
              <a:spcBef>
                <a:spcPts val="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Aumento de </a:t>
            </a:r>
            <a:r>
              <a:rPr b="1" lang="en-US" sz="2400">
                <a:solidFill>
                  <a:schemeClr val="dk2"/>
                </a:solidFill>
                <a:latin typeface="Calibri"/>
                <a:ea typeface="Calibri"/>
                <a:cs typeface="Calibri"/>
                <a:sym typeface="Calibri"/>
              </a:rPr>
              <a:t>X%</a:t>
            </a:r>
            <a:r>
              <a:rPr lang="en-US" sz="2400">
                <a:solidFill>
                  <a:schemeClr val="dk2"/>
                </a:solidFill>
                <a:latin typeface="Calibri"/>
                <a:ea typeface="Calibri"/>
                <a:cs typeface="Calibri"/>
                <a:sym typeface="Calibri"/>
              </a:rPr>
              <a:t> na geração de Leads comparado ao mês passado</a:t>
            </a:r>
            <a:endParaRPr sz="2400">
              <a:solidFill>
                <a:schemeClr val="dk2"/>
              </a:solidFill>
              <a:latin typeface="Calibri"/>
              <a:ea typeface="Calibri"/>
              <a:cs typeface="Calibri"/>
              <a:sym typeface="Calibri"/>
            </a:endParaRPr>
          </a:p>
          <a:p>
            <a:pPr indent="-342900" lvl="0" marL="342900" marR="0" rtl="0" algn="l">
              <a:spcBef>
                <a:spcPts val="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Aumento de </a:t>
            </a:r>
            <a:r>
              <a:rPr b="1" lang="en-US" sz="2400">
                <a:solidFill>
                  <a:schemeClr val="dk2"/>
                </a:solidFill>
                <a:latin typeface="Calibri"/>
                <a:ea typeface="Calibri"/>
                <a:cs typeface="Calibri"/>
                <a:sym typeface="Calibri"/>
              </a:rPr>
              <a:t>Z%</a:t>
            </a:r>
            <a:r>
              <a:rPr lang="en-US" sz="2400">
                <a:solidFill>
                  <a:schemeClr val="dk2"/>
                </a:solidFill>
                <a:latin typeface="Calibri"/>
                <a:ea typeface="Calibri"/>
                <a:cs typeface="Calibri"/>
                <a:sym typeface="Calibri"/>
              </a:rPr>
              <a:t> na geração de oportunidades</a:t>
            </a:r>
            <a:endParaRPr sz="2400">
              <a:solidFill>
                <a:schemeClr val="dk2"/>
              </a:solidFill>
              <a:latin typeface="Calibri"/>
              <a:ea typeface="Calibri"/>
              <a:cs typeface="Calibri"/>
              <a:sym typeface="Calibri"/>
            </a:endParaRPr>
          </a:p>
          <a:p>
            <a:pPr indent="-342900" lvl="0" marL="342900" marR="0" rtl="0" algn="l">
              <a:spcBef>
                <a:spcPts val="0"/>
              </a:spcBef>
              <a:spcAft>
                <a:spcPts val="0"/>
              </a:spcAft>
              <a:buClr>
                <a:schemeClr val="dk2"/>
              </a:buClr>
              <a:buSzPts val="2400"/>
              <a:buFont typeface="Arial"/>
              <a:buChar char="•"/>
            </a:pPr>
            <a:r>
              <a:rPr lang="en-US" sz="2400">
                <a:solidFill>
                  <a:schemeClr val="dk2"/>
                </a:solidFill>
                <a:latin typeface="Calibri"/>
                <a:ea typeface="Calibri"/>
                <a:cs typeface="Calibri"/>
                <a:sym typeface="Calibri"/>
              </a:rPr>
              <a:t>Redução de </a:t>
            </a:r>
            <a:r>
              <a:rPr b="1" lang="en-US" sz="2400">
                <a:solidFill>
                  <a:schemeClr val="dk2"/>
                </a:solidFill>
                <a:latin typeface="Calibri"/>
                <a:ea typeface="Calibri"/>
                <a:cs typeface="Calibri"/>
                <a:sym typeface="Calibri"/>
              </a:rPr>
              <a:t>Y</a:t>
            </a:r>
            <a:r>
              <a:rPr b="1" i="0" lang="en-US" sz="2400" u="none" cap="none" strike="noStrike">
                <a:solidFill>
                  <a:schemeClr val="dk2"/>
                </a:solidFill>
                <a:latin typeface="Calibri"/>
                <a:ea typeface="Calibri"/>
                <a:cs typeface="Calibri"/>
                <a:sym typeface="Calibri"/>
              </a:rPr>
              <a:t>% </a:t>
            </a:r>
            <a:r>
              <a:rPr b="0" i="0" lang="en-US" sz="2400" u="none" cap="none" strike="noStrike">
                <a:solidFill>
                  <a:schemeClr val="dk2"/>
                </a:solidFill>
                <a:latin typeface="Calibri"/>
                <a:ea typeface="Calibri"/>
                <a:cs typeface="Calibri"/>
                <a:sym typeface="Calibri"/>
              </a:rPr>
              <a:t>no custo de aquisição de </a:t>
            </a:r>
            <a:r>
              <a:rPr lang="en-US" sz="2400">
                <a:solidFill>
                  <a:schemeClr val="dk2"/>
                </a:solidFill>
                <a:latin typeface="Calibri"/>
                <a:ea typeface="Calibri"/>
                <a:cs typeface="Calibri"/>
                <a:sym typeface="Calibri"/>
              </a:rPr>
              <a:t>clientes</a:t>
            </a:r>
            <a:endParaRPr/>
          </a:p>
          <a:p>
            <a:pPr indent="-342900" lvl="0" marL="342900" marR="0" rtl="0" algn="l">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a:t>
            </a:r>
            <a:endParaRPr b="0" i="0" sz="2400" u="none" cap="none" strike="noStrike">
              <a:solidFill>
                <a:schemeClr val="dk2"/>
              </a:solidFill>
              <a:latin typeface="Calibri"/>
              <a:ea typeface="Calibri"/>
              <a:cs typeface="Calibri"/>
              <a:sym typeface="Calibri"/>
            </a:endParaRPr>
          </a:p>
        </p:txBody>
      </p:sp>
      <p:sp>
        <p:nvSpPr>
          <p:cNvPr id="91" name="Google Shape;91;p18"/>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EXPERIMENTOS</a:t>
            </a:r>
            <a:endParaRPr b="1" i="0" sz="4000" u="none" cap="none" strike="noStrike">
              <a:solidFill>
                <a:schemeClr val="lt2"/>
              </a:solidFill>
              <a:latin typeface="Calibri"/>
              <a:ea typeface="Calibri"/>
              <a:cs typeface="Calibri"/>
              <a:sym typeface="Calibri"/>
            </a:endParaRPr>
          </a:p>
        </p:txBody>
      </p:sp>
      <p:sp>
        <p:nvSpPr>
          <p:cNvPr id="438" name="Google Shape;438;p54"/>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2019</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457200" y="528507"/>
            <a:ext cx="8229600" cy="6389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EXPERIMENTOS</a:t>
            </a:r>
            <a:endParaRPr b="0" i="0" sz="4000" u="none" cap="none" strike="noStrike">
              <a:solidFill>
                <a:srgbClr val="0000FF"/>
              </a:solidFill>
              <a:latin typeface="Calibri"/>
              <a:ea typeface="Calibri"/>
              <a:cs typeface="Calibri"/>
              <a:sym typeface="Calibri"/>
            </a:endParaRPr>
          </a:p>
        </p:txBody>
      </p:sp>
      <p:sp>
        <p:nvSpPr>
          <p:cNvPr id="444" name="Google Shape;444;p55"/>
          <p:cNvSpPr txBox="1"/>
          <p:nvPr>
            <p:ph idx="1" type="body"/>
          </p:nvPr>
        </p:nvSpPr>
        <p:spPr>
          <a:xfrm>
            <a:off x="180300" y="1853900"/>
            <a:ext cx="8783400" cy="3543000"/>
          </a:xfrm>
          <a:prstGeom prst="rect">
            <a:avLst/>
          </a:prstGeom>
          <a:noFill/>
          <a:ln>
            <a:noFill/>
          </a:ln>
        </p:spPr>
        <p:txBody>
          <a:bodyPr anchorCtr="0" anchor="t" bIns="45700" lIns="91425" spcFirstLastPara="1" rIns="91425" wrap="square" tIns="45700">
            <a:noAutofit/>
          </a:bodyPr>
          <a:lstStyle/>
          <a:p>
            <a:pPr indent="-330200" lvl="0" marL="342900" marR="0" rtl="0" algn="l">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Teste A/B: Mudança na posição do CTA na campanha de email</a:t>
            </a:r>
            <a:endParaRPr sz="2200">
              <a:solidFill>
                <a:schemeClr val="dk2"/>
              </a:solidFill>
              <a:latin typeface="Calibri"/>
              <a:ea typeface="Calibri"/>
              <a:cs typeface="Calibri"/>
              <a:sym typeface="Calibri"/>
            </a:endParaRPr>
          </a:p>
          <a:p>
            <a:pPr indent="-298450" lvl="1" marL="742950" marR="0" rtl="0" algn="l">
              <a:spcBef>
                <a:spcPts val="0"/>
              </a:spcBef>
              <a:spcAft>
                <a:spcPts val="0"/>
              </a:spcAft>
              <a:buClr>
                <a:schemeClr val="dk2"/>
              </a:buClr>
              <a:buSzPts val="2200"/>
              <a:buFont typeface="Calibri"/>
              <a:buChar char="–"/>
            </a:pPr>
            <a:r>
              <a:rPr lang="en-US" sz="2200">
                <a:solidFill>
                  <a:schemeClr val="dk2"/>
                </a:solidFill>
                <a:latin typeface="Calibri"/>
                <a:ea typeface="Calibri"/>
                <a:cs typeface="Calibri"/>
                <a:sym typeface="Calibri"/>
              </a:rPr>
              <a:t>Resultado: Aumento de 20% na taxa de cliques</a:t>
            </a:r>
            <a:endParaRPr sz="2200">
              <a:solidFill>
                <a:schemeClr val="dk2"/>
              </a:solidFill>
              <a:latin typeface="Calibri"/>
              <a:ea typeface="Calibri"/>
              <a:cs typeface="Calibri"/>
              <a:sym typeface="Calibri"/>
            </a:endParaRPr>
          </a:p>
          <a:p>
            <a:pPr indent="-330200" lvl="0" marL="342900" marR="0" rtl="0" algn="l">
              <a:spcBef>
                <a:spcPts val="48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Teste A/B: Remoção do campo 'telefone' dos formulários de eBooks</a:t>
            </a:r>
            <a:endParaRPr sz="2200">
              <a:solidFill>
                <a:schemeClr val="dk2"/>
              </a:solidFill>
              <a:latin typeface="Calibri"/>
              <a:ea typeface="Calibri"/>
              <a:cs typeface="Calibri"/>
              <a:sym typeface="Calibri"/>
            </a:endParaRPr>
          </a:p>
          <a:p>
            <a:pPr indent="-298450" lvl="1" marL="742950" marR="0" rtl="0" algn="l">
              <a:spcBef>
                <a:spcPts val="480"/>
              </a:spcBef>
              <a:spcAft>
                <a:spcPts val="0"/>
              </a:spcAft>
              <a:buClr>
                <a:schemeClr val="dk2"/>
              </a:buClr>
              <a:buSzPts val="2200"/>
              <a:buFont typeface="Calibri"/>
              <a:buChar char="–"/>
            </a:pPr>
            <a:r>
              <a:rPr lang="en-US" sz="2200">
                <a:solidFill>
                  <a:schemeClr val="dk2"/>
                </a:solidFill>
                <a:latin typeface="Calibri"/>
                <a:ea typeface="Calibri"/>
                <a:cs typeface="Calibri"/>
                <a:sym typeface="Calibri"/>
              </a:rPr>
              <a:t>Resultado: Aumento de 150% na taxa de conversão</a:t>
            </a:r>
            <a:endParaRPr sz="2200">
              <a:solidFill>
                <a:schemeClr val="dk2"/>
              </a:solidFill>
              <a:latin typeface="Calibri"/>
              <a:ea typeface="Calibri"/>
              <a:cs typeface="Calibri"/>
              <a:sym typeface="Calibri"/>
            </a:endParaRPr>
          </a:p>
          <a:p>
            <a:pPr indent="-330200" lvl="0" marL="342900" marR="0" rtl="0" algn="l">
              <a:spcBef>
                <a:spcPts val="480"/>
              </a:spcBef>
              <a:spcAft>
                <a:spcPts val="0"/>
              </a:spcAft>
              <a:buClr>
                <a:schemeClr val="dk2"/>
              </a:buClr>
              <a:buSzPts val="2200"/>
              <a:buFont typeface="Arial"/>
              <a:buChar char="•"/>
            </a:pPr>
            <a:r>
              <a:rPr b="0" i="0" lang="en-US" sz="2200" u="none" cap="none" strike="noStrike">
                <a:solidFill>
                  <a:schemeClr val="dk2"/>
                </a:solidFill>
                <a:latin typeface="Calibri"/>
                <a:ea typeface="Calibri"/>
                <a:cs typeface="Calibri"/>
                <a:sym typeface="Calibri"/>
              </a:rPr>
              <a:t>…</a:t>
            </a:r>
            <a:endParaRPr b="0" i="0" sz="2200" u="none" cap="none" strike="noStrike">
              <a:solidFill>
                <a:schemeClr val="dk2"/>
              </a:solidFill>
              <a:latin typeface="Calibri"/>
              <a:ea typeface="Calibri"/>
              <a:cs typeface="Calibri"/>
              <a:sym typeface="Calibri"/>
            </a:endParaRPr>
          </a:p>
        </p:txBody>
      </p:sp>
      <p:sp>
        <p:nvSpPr>
          <p:cNvPr id="445" name="Google Shape;445;p55"/>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OUTRAS CAMPANHAS</a:t>
            </a:r>
            <a:endParaRPr b="1" i="0" sz="4000" u="none" cap="none" strike="noStrike">
              <a:solidFill>
                <a:schemeClr val="lt2"/>
              </a:solidFill>
              <a:latin typeface="Calibri"/>
              <a:ea typeface="Calibri"/>
              <a:cs typeface="Calibri"/>
              <a:sym typeface="Calibri"/>
            </a:endParaRPr>
          </a:p>
        </p:txBody>
      </p:sp>
      <p:sp>
        <p:nvSpPr>
          <p:cNvPr id="451" name="Google Shape;451;p56"/>
          <p:cNvSpPr txBox="1"/>
          <p:nvPr>
            <p:ph idx="1" type="body"/>
          </p:nvPr>
        </p:nvSpPr>
        <p:spPr>
          <a:xfrm>
            <a:off x="722325" y="3619504"/>
            <a:ext cx="7772400" cy="159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Font typeface="Arial"/>
              <a:buNone/>
            </a:pPr>
            <a:r>
              <a:rPr lang="en-US" sz="1200">
                <a:solidFill>
                  <a:schemeClr val="lt1"/>
                </a:solidFill>
                <a:latin typeface="Calibri"/>
                <a:ea typeface="Calibri"/>
                <a:cs typeface="Calibri"/>
                <a:sym typeface="Calibri"/>
              </a:rPr>
              <a:t>Relatório de Marketing – Janeiro de 2020</a:t>
            </a:r>
            <a:endParaRPr sz="1200">
              <a:solidFill>
                <a:srgbClr val="EDEDED"/>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lang="en-US" sz="4000">
                <a:solidFill>
                  <a:srgbClr val="0000FF"/>
                </a:solidFill>
                <a:latin typeface="Calibri"/>
                <a:ea typeface="Calibri"/>
                <a:cs typeface="Calibri"/>
                <a:sym typeface="Calibri"/>
              </a:rPr>
              <a:t>OUTRAS CAMPANHAS</a:t>
            </a:r>
            <a:endParaRPr b="0" i="0" sz="4000" u="none" cap="none" strike="noStrike">
              <a:solidFill>
                <a:srgbClr val="0000FF"/>
              </a:solidFill>
              <a:latin typeface="Calibri"/>
              <a:ea typeface="Calibri"/>
              <a:cs typeface="Calibri"/>
              <a:sym typeface="Calibri"/>
            </a:endParaRPr>
          </a:p>
        </p:txBody>
      </p:sp>
      <p:sp>
        <p:nvSpPr>
          <p:cNvPr id="457" name="Google Shape;457;p57"/>
          <p:cNvSpPr txBox="1"/>
          <p:nvPr>
            <p:ph idx="1" type="body"/>
          </p:nvPr>
        </p:nvSpPr>
        <p:spPr>
          <a:xfrm>
            <a:off x="457200" y="2019379"/>
            <a:ext cx="8229600" cy="3227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Revisão de SEO do site para aumento do tráfego orgânico</a:t>
            </a:r>
            <a:endParaRPr b="0" i="0" sz="2400" u="none" cap="none" strike="noStrike">
              <a:solidFill>
                <a:schemeClr val="dk2"/>
              </a:solidFill>
              <a:latin typeface="Calibri"/>
              <a:ea typeface="Calibri"/>
              <a:cs typeface="Calibri"/>
              <a:sym typeface="Calibri"/>
            </a:endParaRPr>
          </a:p>
          <a:p>
            <a:pPr indent="-342900" lvl="0" marL="342900" marR="0" rtl="0" algn="l">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Revisão da segmentação da base para disparo de e-mails</a:t>
            </a:r>
            <a:endParaRPr/>
          </a:p>
          <a:p>
            <a:pPr indent="-342900" lvl="0" marL="342900" marR="0" rtl="0" algn="l">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a:t>
            </a:r>
            <a:endParaRPr b="0" i="0" sz="2400" u="none" cap="none" strike="noStrike">
              <a:solidFill>
                <a:schemeClr val="dk2"/>
              </a:solidFill>
              <a:latin typeface="Calibri"/>
              <a:ea typeface="Calibri"/>
              <a:cs typeface="Calibri"/>
              <a:sym typeface="Calibri"/>
            </a:endParaRPr>
          </a:p>
        </p:txBody>
      </p:sp>
      <p:sp>
        <p:nvSpPr>
          <p:cNvPr id="458" name="Google Shape;458;p57"/>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8"/>
          <p:cNvSpPr txBox="1"/>
          <p:nvPr>
            <p:ph type="title"/>
          </p:nvPr>
        </p:nvSpPr>
        <p:spPr>
          <a:xfrm>
            <a:off x="722313" y="3672418"/>
            <a:ext cx="7772400" cy="113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4000">
                <a:solidFill>
                  <a:schemeClr val="lt2"/>
                </a:solidFill>
                <a:latin typeface="Calibri"/>
                <a:ea typeface="Calibri"/>
                <a:cs typeface="Calibri"/>
                <a:sym typeface="Calibri"/>
              </a:rPr>
              <a:t>PROPOSTAS PARA O PRÓXIMO MÊS</a:t>
            </a:r>
            <a:endParaRPr b="1" i="0" sz="4000" u="none" cap="none" strike="noStrike">
              <a:solidFill>
                <a:schemeClr val="lt2"/>
              </a:solidFill>
              <a:latin typeface="Calibri"/>
              <a:ea typeface="Calibri"/>
              <a:cs typeface="Calibri"/>
              <a:sym typeface="Calibri"/>
            </a:endParaRPr>
          </a:p>
        </p:txBody>
      </p:sp>
      <p:sp>
        <p:nvSpPr>
          <p:cNvPr id="464" name="Google Shape;464;p58"/>
          <p:cNvSpPr txBox="1"/>
          <p:nvPr>
            <p:ph idx="1" type="body"/>
          </p:nvPr>
        </p:nvSpPr>
        <p:spPr>
          <a:xfrm>
            <a:off x="722313" y="3501685"/>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PROPOSTAS PARA O PRÓXIMO MÊS</a:t>
            </a:r>
            <a:endParaRPr b="0" i="0" sz="4000" u="none" cap="none" strike="noStrike">
              <a:solidFill>
                <a:srgbClr val="0000FF"/>
              </a:solidFill>
              <a:latin typeface="Calibri"/>
              <a:ea typeface="Calibri"/>
              <a:cs typeface="Calibri"/>
              <a:sym typeface="Calibri"/>
            </a:endParaRPr>
          </a:p>
        </p:txBody>
      </p:sp>
      <p:sp>
        <p:nvSpPr>
          <p:cNvPr id="470" name="Google Shape;470;p59"/>
          <p:cNvSpPr txBox="1"/>
          <p:nvPr>
            <p:ph idx="1" type="body"/>
          </p:nvPr>
        </p:nvSpPr>
        <p:spPr>
          <a:xfrm>
            <a:off x="457200" y="2019379"/>
            <a:ext cx="8229600" cy="3227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Revisão de SEO do site para aumento do tráfego orgânico</a:t>
            </a:r>
            <a:endParaRPr b="0" i="0" sz="2400" u="none" cap="none" strike="noStrike">
              <a:solidFill>
                <a:schemeClr val="dk2"/>
              </a:solidFill>
              <a:latin typeface="Calibri"/>
              <a:ea typeface="Calibri"/>
              <a:cs typeface="Calibri"/>
              <a:sym typeface="Calibri"/>
            </a:endParaRPr>
          </a:p>
          <a:p>
            <a:pPr indent="-342900" lvl="0" marL="342900" marR="0" rtl="0" algn="l">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Revisão da segmentação da base para disparo de e-mails</a:t>
            </a:r>
            <a:endParaRPr/>
          </a:p>
          <a:p>
            <a:pPr indent="-342900" lvl="0" marL="342900" marR="0" rtl="0" algn="l">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a:t>
            </a:r>
            <a:endParaRPr b="0" i="0" sz="2400" u="none" cap="none" strike="noStrike">
              <a:solidFill>
                <a:schemeClr val="dk2"/>
              </a:solidFill>
              <a:latin typeface="Calibri"/>
              <a:ea typeface="Calibri"/>
              <a:cs typeface="Calibri"/>
              <a:sym typeface="Calibri"/>
            </a:endParaRPr>
          </a:p>
        </p:txBody>
      </p:sp>
      <p:sp>
        <p:nvSpPr>
          <p:cNvPr id="471" name="Google Shape;471;p59"/>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1D17"/>
        </a:solidFill>
      </p:bgPr>
    </p:bg>
    <p:spTree>
      <p:nvGrpSpPr>
        <p:cNvPr id="475" name="Shape 475"/>
        <p:cNvGrpSpPr/>
        <p:nvPr/>
      </p:nvGrpSpPr>
      <p:grpSpPr>
        <a:xfrm>
          <a:off x="0" y="0"/>
          <a:ext cx="0" cy="0"/>
          <a:chOff x="0" y="0"/>
          <a:chExt cx="0" cy="0"/>
        </a:xfrm>
      </p:grpSpPr>
      <p:sp>
        <p:nvSpPr>
          <p:cNvPr id="476" name="Google Shape;476;p60">
            <a:hlinkClick r:id="rId3"/>
          </p:cNvPr>
          <p:cNvSpPr/>
          <p:nvPr/>
        </p:nvSpPr>
        <p:spPr>
          <a:xfrm>
            <a:off x="572475" y="4609500"/>
            <a:ext cx="3257400" cy="66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1"/>
          <p:cNvSpPr txBox="1"/>
          <p:nvPr/>
        </p:nvSpPr>
        <p:spPr>
          <a:xfrm>
            <a:off x="1547091" y="2540859"/>
            <a:ext cx="6049818" cy="1557349"/>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0" i="0" lang="en-US" sz="1400" u="none" cap="none" strike="noStrike">
                <a:solidFill>
                  <a:schemeClr val="dk1"/>
                </a:solidFill>
                <a:latin typeface="Calibri"/>
                <a:ea typeface="Calibri"/>
                <a:cs typeface="Calibri"/>
                <a:sym typeface="Calibri"/>
              </a:rPr>
              <a:t>A Resultados Digitais tem como objetivo de ajudar empresas de todos os portes a entenderem e aproveitarem os benefícios do </a:t>
            </a:r>
            <a:r>
              <a:rPr lang="en-US">
                <a:solidFill>
                  <a:schemeClr val="dk1"/>
                </a:solidFill>
                <a:latin typeface="Calibri"/>
                <a:ea typeface="Calibri"/>
                <a:cs typeface="Calibri"/>
                <a:sym typeface="Calibri"/>
              </a:rPr>
              <a:t>M</a:t>
            </a:r>
            <a:r>
              <a:rPr b="0" i="0" lang="en-US" sz="1400" u="none" cap="none" strike="noStrike">
                <a:solidFill>
                  <a:schemeClr val="dk1"/>
                </a:solidFill>
                <a:latin typeface="Calibri"/>
                <a:ea typeface="Calibri"/>
                <a:cs typeface="Calibri"/>
                <a:sym typeface="Calibri"/>
              </a:rPr>
              <a:t>arketing </a:t>
            </a:r>
            <a:r>
              <a:rPr lang="en-US">
                <a:solidFill>
                  <a:schemeClr val="dk1"/>
                </a:solidFill>
                <a:latin typeface="Calibri"/>
                <a:ea typeface="Calibri"/>
                <a:cs typeface="Calibri"/>
                <a:sym typeface="Calibri"/>
              </a:rPr>
              <a:t>D</a:t>
            </a:r>
            <a:r>
              <a:rPr b="0" i="0" lang="en-US" sz="1400" u="none" cap="none" strike="noStrike">
                <a:solidFill>
                  <a:schemeClr val="dk1"/>
                </a:solidFill>
                <a:latin typeface="Calibri"/>
                <a:ea typeface="Calibri"/>
                <a:cs typeface="Calibri"/>
                <a:sym typeface="Calibri"/>
              </a:rPr>
              <a:t>igital, conseguindo assim resultados reais e permanentes para os seus negócios. </a:t>
            </a:r>
            <a:endParaRPr b="0" i="0" sz="1400" u="none" cap="none" strike="noStrike">
              <a:solidFill>
                <a:schemeClr val="dk1"/>
              </a:solidFill>
              <a:latin typeface="Calibri"/>
              <a:ea typeface="Calibri"/>
              <a:cs typeface="Calibri"/>
              <a:sym typeface="Calibri"/>
            </a:endParaRPr>
          </a:p>
          <a:p>
            <a:pPr indent="0" lvl="0" marL="0" marR="0" rtl="0" algn="ctr">
              <a:lnSpc>
                <a:spcPct val="12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Saiba mais em:</a:t>
            </a:r>
            <a:br>
              <a:rPr b="0" i="0" lang="en-US" sz="1400" u="none" cap="none" strike="noStrike">
                <a:solidFill>
                  <a:schemeClr val="dk1"/>
                </a:solidFill>
                <a:latin typeface="Calibri"/>
                <a:ea typeface="Calibri"/>
                <a:cs typeface="Calibri"/>
                <a:sym typeface="Calibri"/>
              </a:rPr>
            </a:br>
            <a:r>
              <a:rPr b="0" i="0" lang="en-US" sz="1400" u="sng" cap="none" strike="noStrike">
                <a:solidFill>
                  <a:srgbClr val="4D67EA"/>
                </a:solidFill>
                <a:latin typeface="Calibri"/>
                <a:ea typeface="Calibri"/>
                <a:cs typeface="Calibri"/>
                <a:sym typeface="Calibri"/>
                <a:hlinkClick r:id="rId3"/>
              </a:rPr>
              <a:t>www.resultadosdigitais.com.br</a:t>
            </a:r>
            <a:endParaRPr b="0" i="0" sz="1400" u="none" cap="none" strike="noStrike">
              <a:solidFill>
                <a:srgbClr val="4D67EA"/>
              </a:solidFill>
              <a:latin typeface="Calibri"/>
              <a:ea typeface="Calibri"/>
              <a:cs typeface="Calibri"/>
              <a:sym typeface="Calibri"/>
            </a:endParaRPr>
          </a:p>
        </p:txBody>
      </p:sp>
      <p:pic>
        <p:nvPicPr>
          <p:cNvPr id="482" name="Google Shape;482;p61"/>
          <p:cNvPicPr preferRelativeResize="0"/>
          <p:nvPr/>
        </p:nvPicPr>
        <p:blipFill>
          <a:blip r:embed="rId4">
            <a:alphaModFix/>
          </a:blip>
          <a:stretch>
            <a:fillRect/>
          </a:stretch>
        </p:blipFill>
        <p:spPr>
          <a:xfrm>
            <a:off x="2892200" y="1814850"/>
            <a:ext cx="3359574" cy="41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p:nvPr/>
        </p:nvSpPr>
        <p:spPr>
          <a:xfrm>
            <a:off x="2559310" y="2312945"/>
            <a:ext cx="27000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98" name="Google Shape;98;p19"/>
          <p:cNvSpPr/>
          <p:nvPr/>
        </p:nvSpPr>
        <p:spPr>
          <a:xfrm>
            <a:off x="2829310" y="3171273"/>
            <a:ext cx="21600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99" name="Google Shape;99;p19"/>
          <p:cNvSpPr/>
          <p:nvPr/>
        </p:nvSpPr>
        <p:spPr>
          <a:xfrm>
            <a:off x="3099310" y="4029601"/>
            <a:ext cx="16200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00" name="Google Shape;100;p19"/>
          <p:cNvSpPr/>
          <p:nvPr/>
        </p:nvSpPr>
        <p:spPr>
          <a:xfrm>
            <a:off x="3549310" y="4887930"/>
            <a:ext cx="7200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01" name="Google Shape;101;p19"/>
          <p:cNvSpPr txBox="1"/>
          <p:nvPr>
            <p:ph type="title"/>
          </p:nvPr>
        </p:nvSpPr>
        <p:spPr>
          <a:xfrm>
            <a:off x="457200" y="528507"/>
            <a:ext cx="8229600" cy="6389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FUNIL DE VENDAS</a:t>
            </a:r>
            <a:endParaRPr b="0" i="0" sz="4000" u="none" cap="none" strike="noStrike">
              <a:solidFill>
                <a:srgbClr val="0000FF"/>
              </a:solidFill>
              <a:latin typeface="Calibri"/>
              <a:ea typeface="Calibri"/>
              <a:cs typeface="Calibri"/>
              <a:sym typeface="Calibri"/>
            </a:endParaRPr>
          </a:p>
        </p:txBody>
      </p:sp>
      <p:graphicFrame>
        <p:nvGraphicFramePr>
          <p:cNvPr id="102" name="Google Shape;102;p19"/>
          <p:cNvGraphicFramePr/>
          <p:nvPr/>
        </p:nvGraphicFramePr>
        <p:xfrm>
          <a:off x="457200" y="1903850"/>
          <a:ext cx="3000000" cy="3000000"/>
        </p:xfrm>
        <a:graphic>
          <a:graphicData uri="http://schemas.openxmlformats.org/drawingml/2006/table">
            <a:tbl>
              <a:tblPr bandRow="1" firstRow="1">
                <a:noFill/>
                <a:tableStyleId>{95D1A52F-A692-498D-A842-37C5DE9D28C3}</a:tableStyleId>
              </a:tblPr>
              <a:tblGrid>
                <a:gridCol w="2057400"/>
                <a:gridCol w="2802950"/>
                <a:gridCol w="1649875"/>
                <a:gridCol w="1719375"/>
              </a:tblGrid>
              <a:tr h="236875">
                <a:tc>
                  <a:txBody>
                    <a:bodyPr/>
                    <a:lstStyle/>
                    <a:p>
                      <a:pPr indent="0" lvl="0" marL="0" marR="0" rtl="0" algn="ctr">
                        <a:lnSpc>
                          <a:spcPct val="100000"/>
                        </a:lnSpc>
                        <a:spcBef>
                          <a:spcPts val="0"/>
                        </a:spcBef>
                        <a:spcAft>
                          <a:spcPts val="0"/>
                        </a:spcAft>
                        <a:buNone/>
                      </a:pPr>
                      <a:r>
                        <a:t/>
                      </a:r>
                      <a:endParaRPr sz="1200" u="none" cap="none" strike="noStrike">
                        <a:solidFill>
                          <a:schemeClr val="dk1"/>
                        </a:solidFill>
                      </a:endParaRPr>
                    </a:p>
                  </a:txBody>
                  <a:tcPr marT="38100" marB="38100" marR="91450" marL="91450" anchor="ctr">
                    <a:lnB cap="flat" cmpd="sng" w="12700">
                      <a:solidFill>
                        <a:srgbClr val="C4C4C4"/>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939393"/>
                          </a:solidFill>
                        </a:rPr>
                        <a:t>FEVEREIRO</a:t>
                      </a:r>
                      <a:r>
                        <a:rPr lang="en-US" sz="1200" u="none" cap="none" strike="noStrike">
                          <a:solidFill>
                            <a:srgbClr val="939393"/>
                          </a:solidFill>
                        </a:rPr>
                        <a:t>/20</a:t>
                      </a:r>
                      <a:r>
                        <a:rPr lang="en-US" sz="1200">
                          <a:solidFill>
                            <a:srgbClr val="939393"/>
                          </a:solidFill>
                        </a:rPr>
                        <a:t>20</a:t>
                      </a:r>
                      <a:endParaRPr sz="1200" u="none" cap="none" strike="noStrike">
                        <a:solidFill>
                          <a:srgbClr val="939393"/>
                        </a:solidFill>
                      </a:endParaRPr>
                    </a:p>
                  </a:txBody>
                  <a:tcPr marT="38100" marB="38100" marR="91450" marL="91450" anchor="ctr">
                    <a:lnB cap="flat" cmpd="sng" w="12700">
                      <a:solidFill>
                        <a:srgbClr val="C4C4C4"/>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solidFill>
                            <a:srgbClr val="939393"/>
                          </a:solidFill>
                        </a:rPr>
                        <a:t>META DO MÊS</a:t>
                      </a:r>
                      <a:endParaRPr sz="1200" u="none" cap="none" strike="noStrike">
                        <a:solidFill>
                          <a:srgbClr val="939393"/>
                        </a:solidFill>
                      </a:endParaRPr>
                    </a:p>
                  </a:txBody>
                  <a:tcPr marT="38100" marB="38100" marR="91450" marL="91450" anchor="ctr">
                    <a:lnB cap="flat" cmpd="sng" w="12700">
                      <a:solidFill>
                        <a:srgbClr val="C4C4C4"/>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939393"/>
                          </a:solidFill>
                        </a:rPr>
                        <a:t>JANEIRO</a:t>
                      </a:r>
                      <a:r>
                        <a:rPr lang="en-US" sz="1200" u="none" cap="none" strike="noStrike">
                          <a:solidFill>
                            <a:srgbClr val="939393"/>
                          </a:solidFill>
                        </a:rPr>
                        <a:t>/20</a:t>
                      </a:r>
                      <a:r>
                        <a:rPr lang="en-US" sz="1200">
                          <a:solidFill>
                            <a:srgbClr val="939393"/>
                          </a:solidFill>
                        </a:rPr>
                        <a:t>20</a:t>
                      </a:r>
                      <a:endParaRPr sz="1200" u="none" cap="none" strike="noStrike">
                        <a:solidFill>
                          <a:srgbClr val="939393"/>
                        </a:solidFill>
                      </a:endParaRPr>
                    </a:p>
                  </a:txBody>
                  <a:tcPr marT="38100" marB="38100" marR="91450" marL="91450" anchor="ctr">
                    <a:lnB cap="flat" cmpd="sng" w="12700">
                      <a:solidFill>
                        <a:srgbClr val="C4C4C4"/>
                      </a:solidFill>
                      <a:prstDash val="solid"/>
                      <a:round/>
                      <a:headEnd len="sm" w="sm" type="none"/>
                      <a:tailEnd len="sm" w="sm" type="none"/>
                    </a:lnB>
                  </a:tcPr>
                </a:tc>
              </a:tr>
              <a:tr h="359475">
                <a:tc rowSpan="2">
                  <a:txBody>
                    <a:bodyPr/>
                    <a:lstStyle/>
                    <a:p>
                      <a:pPr indent="0" lvl="0" marL="0" marR="0" rtl="0" algn="l">
                        <a:lnSpc>
                          <a:spcPct val="100000"/>
                        </a:lnSpc>
                        <a:spcBef>
                          <a:spcPts val="0"/>
                        </a:spcBef>
                        <a:spcAft>
                          <a:spcPts val="0"/>
                        </a:spcAft>
                        <a:buNone/>
                      </a:pPr>
                      <a:r>
                        <a:rPr lang="en-US" sz="1400" u="none" cap="none" strike="noStrike">
                          <a:solidFill>
                            <a:schemeClr val="dk1"/>
                          </a:solidFill>
                        </a:rPr>
                        <a:t>VISITANTES</a:t>
                      </a:r>
                      <a:endParaRPr sz="14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tcPr>
                </a:tc>
                <a:tc rowSpan="2">
                  <a:txBody>
                    <a:bodyPr/>
                    <a:lstStyle/>
                    <a:p>
                      <a:pPr indent="0" lvl="0" marL="0" marR="0" rtl="0" algn="ctr">
                        <a:lnSpc>
                          <a:spcPct val="100000"/>
                        </a:lnSpc>
                        <a:spcBef>
                          <a:spcPts val="0"/>
                        </a:spcBef>
                        <a:spcAft>
                          <a:spcPts val="0"/>
                        </a:spcAft>
                        <a:buNone/>
                      </a:pPr>
                      <a:r>
                        <a:rPr b="1" lang="en-US" sz="1600" u="none" cap="none" strike="noStrike">
                          <a:solidFill>
                            <a:schemeClr val="dk1"/>
                          </a:solidFill>
                        </a:rPr>
                        <a:t>10.000</a:t>
                      </a:r>
                      <a:endParaRPr b="1" sz="12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tcPr>
                </a:tc>
                <a:tc>
                  <a:txBody>
                    <a:bodyPr/>
                    <a:lstStyle/>
                    <a:p>
                      <a:pPr indent="0" lvl="0" marL="0" marR="0" rtl="0" algn="ctr">
                        <a:lnSpc>
                          <a:spcPct val="130000"/>
                        </a:lnSpc>
                        <a:spcBef>
                          <a:spcPts val="0"/>
                        </a:spcBef>
                        <a:spcAft>
                          <a:spcPts val="0"/>
                        </a:spcAft>
                        <a:buNone/>
                      </a:pPr>
                      <a:r>
                        <a:rPr b="1" lang="en-US" sz="1600" u="none" cap="none" strike="noStrike">
                          <a:solidFill>
                            <a:schemeClr val="dk1"/>
                          </a:solidFill>
                        </a:rPr>
                        <a:t>100%</a:t>
                      </a:r>
                      <a:endParaRPr b="1" sz="1600" u="none" cap="none" strike="noStrike">
                        <a:solidFill>
                          <a:schemeClr val="dk1"/>
                        </a:solidFill>
                      </a:endParaRPr>
                    </a:p>
                  </a:txBody>
                  <a:tcPr marT="38100" marB="38100" marR="91450" marL="91450" anchor="b">
                    <a:lnT cap="flat" cmpd="sng" w="12700">
                      <a:solidFill>
                        <a:srgbClr val="C4C4C4"/>
                      </a:solidFill>
                      <a:prstDash val="solid"/>
                      <a:round/>
                      <a:headEnd len="sm" w="sm" type="none"/>
                      <a:tailEnd len="sm" w="sm" type="none"/>
                    </a:lnT>
                  </a:tcPr>
                </a:tc>
                <a:tc>
                  <a:txBody>
                    <a:bodyPr/>
                    <a:lstStyle/>
                    <a:p>
                      <a:pPr indent="0" lvl="0" marL="0" marR="0" rtl="0" algn="ctr">
                        <a:lnSpc>
                          <a:spcPct val="120000"/>
                        </a:lnSpc>
                        <a:spcBef>
                          <a:spcPts val="0"/>
                        </a:spcBef>
                        <a:spcAft>
                          <a:spcPts val="0"/>
                        </a:spcAft>
                        <a:buNone/>
                      </a:pPr>
                      <a:r>
                        <a:rPr b="1" lang="en-US" sz="1600" u="none" cap="none" strike="noStrike">
                          <a:solidFill>
                            <a:srgbClr val="578700"/>
                          </a:solidFill>
                        </a:rPr>
                        <a:t>▴ 10%</a:t>
                      </a:r>
                      <a:endParaRPr b="1" sz="1600" u="none" cap="none" strike="noStrike">
                        <a:solidFill>
                          <a:srgbClr val="578700"/>
                        </a:solidFill>
                      </a:endParaRPr>
                    </a:p>
                  </a:txBody>
                  <a:tcPr marT="38100" marB="38100" marR="91450" marL="91450" anchor="b">
                    <a:lnT cap="flat" cmpd="sng" w="12700">
                      <a:solidFill>
                        <a:srgbClr val="C4C4C4"/>
                      </a:solidFill>
                      <a:prstDash val="solid"/>
                      <a:round/>
                      <a:headEnd len="sm" w="sm" type="none"/>
                      <a:tailEnd len="sm" w="sm" type="none"/>
                    </a:lnT>
                  </a:tcPr>
                </a:tc>
              </a:tr>
              <a:tr h="222925">
                <a:tc vMerge="1"/>
                <a:tc vMerge="1"/>
                <a:tc>
                  <a:txBody>
                    <a:bodyPr/>
                    <a:lstStyle/>
                    <a:p>
                      <a:pPr indent="0" lvl="0" marL="0" marR="0" rtl="0" algn="ctr">
                        <a:lnSpc>
                          <a:spcPct val="100000"/>
                        </a:lnSpc>
                        <a:spcBef>
                          <a:spcPts val="0"/>
                        </a:spcBef>
                        <a:spcAft>
                          <a:spcPts val="0"/>
                        </a:spcAft>
                        <a:buNone/>
                      </a:pPr>
                      <a:r>
                        <a:rPr lang="en-US" sz="1100" u="none" cap="none" strike="noStrike">
                          <a:solidFill>
                            <a:srgbClr val="939393"/>
                          </a:solidFill>
                        </a:rPr>
                        <a:t>1.000</a:t>
                      </a:r>
                      <a:endParaRPr sz="1100" u="none" cap="none" strike="noStrike">
                        <a:solidFill>
                          <a:srgbClr val="939393"/>
                        </a:solidFill>
                      </a:endParaRPr>
                    </a:p>
                  </a:txBody>
                  <a:tcPr marT="38100" marB="38100" marR="91450" marL="91450"/>
                </a:tc>
                <a:tc>
                  <a:txBody>
                    <a:bodyPr/>
                    <a:lstStyle/>
                    <a:p>
                      <a:pPr indent="0" lvl="0" marL="0" marR="0" rtl="0" algn="ctr">
                        <a:lnSpc>
                          <a:spcPct val="100000"/>
                        </a:lnSpc>
                        <a:spcBef>
                          <a:spcPts val="0"/>
                        </a:spcBef>
                        <a:spcAft>
                          <a:spcPts val="0"/>
                        </a:spcAft>
                        <a:buNone/>
                      </a:pPr>
                      <a:r>
                        <a:rPr lang="en-US" sz="1100" u="none" cap="none" strike="noStrike">
                          <a:solidFill>
                            <a:srgbClr val="939393"/>
                          </a:solidFill>
                        </a:rPr>
                        <a:t>1.000</a:t>
                      </a:r>
                      <a:endParaRPr sz="1100" u="none" cap="none" strike="noStrike">
                        <a:solidFill>
                          <a:srgbClr val="939393"/>
                        </a:solidFill>
                      </a:endParaRPr>
                    </a:p>
                  </a:txBody>
                  <a:tcPr marT="38100" marB="38100" marR="91450" marL="91450"/>
                </a:tc>
              </a:tr>
              <a:tr h="264725">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38100" marB="38100" marR="91450" marL="91450" anchor="ctr"/>
                </a:tc>
                <a:tc>
                  <a:txBody>
                    <a:bodyPr/>
                    <a:lstStyle/>
                    <a:p>
                      <a:pPr indent="0" lvl="0" marL="0" marR="0" rtl="0" algn="ctr">
                        <a:lnSpc>
                          <a:spcPct val="100000"/>
                        </a:lnSpc>
                        <a:spcBef>
                          <a:spcPts val="0"/>
                        </a:spcBef>
                        <a:spcAft>
                          <a:spcPts val="0"/>
                        </a:spcAft>
                        <a:buNone/>
                      </a:pPr>
                      <a:r>
                        <a:rPr lang="en-US" sz="900" u="none" cap="none" strike="noStrike">
                          <a:solidFill>
                            <a:srgbClr val="4D67EA"/>
                          </a:solidFill>
                        </a:rPr>
                        <a:t>↓  </a:t>
                      </a:r>
                      <a:r>
                        <a:rPr lang="en-US" sz="800" u="none" cap="none" strike="noStrike">
                          <a:solidFill>
                            <a:srgbClr val="4D67EA"/>
                          </a:solidFill>
                        </a:rPr>
                        <a:t> </a:t>
                      </a:r>
                      <a:r>
                        <a:rPr lang="en-US" sz="1100" u="none" cap="none" strike="noStrike">
                          <a:solidFill>
                            <a:srgbClr val="4D67EA"/>
                          </a:solidFill>
                        </a:rPr>
                        <a:t>10%</a:t>
                      </a:r>
                      <a:r>
                        <a:rPr lang="en-US" sz="900" u="none" cap="none" strike="noStrike">
                          <a:solidFill>
                            <a:srgbClr val="4D67EA"/>
                          </a:solidFill>
                        </a:rPr>
                        <a:t>  ↓</a:t>
                      </a:r>
                      <a:r>
                        <a:rPr lang="en-US" sz="900" u="none" cap="none" strike="noStrike">
                          <a:solidFill>
                            <a:schemeClr val="accent2"/>
                          </a:solidFill>
                        </a:rPr>
                        <a:t> </a:t>
                      </a:r>
                      <a:endParaRPr sz="900" u="none" cap="none" strike="noStrike">
                        <a:solidFill>
                          <a:schemeClr val="accent2"/>
                        </a:solidFill>
                      </a:endParaRPr>
                    </a:p>
                  </a:txBody>
                  <a:tcPr marT="38100" marB="38100" marR="91450" marL="91450" anchor="ctr"/>
                </a:tc>
                <a:tc>
                  <a:txBody>
                    <a:bodyPr/>
                    <a:lstStyle/>
                    <a:p>
                      <a:pPr indent="0" lvl="0" marL="0" marR="0" rtl="0" algn="ctr">
                        <a:lnSpc>
                          <a:spcPct val="100000"/>
                        </a:lnSpc>
                        <a:spcBef>
                          <a:spcPts val="0"/>
                        </a:spcBef>
                        <a:spcAft>
                          <a:spcPts val="0"/>
                        </a:spcAft>
                        <a:buNone/>
                      </a:pPr>
                      <a:r>
                        <a:t/>
                      </a:r>
                      <a:endParaRPr sz="1100" u="none" cap="none" strike="noStrike">
                        <a:solidFill>
                          <a:srgbClr val="939393"/>
                        </a:solidFill>
                      </a:endParaRPr>
                    </a:p>
                  </a:txBody>
                  <a:tcPr marT="38100" marB="38100" marR="91450" marL="91450" anchor="ctr"/>
                </a:tc>
                <a:tc>
                  <a:txBody>
                    <a:bodyPr/>
                    <a:lstStyle/>
                    <a:p>
                      <a:pPr indent="0" lvl="0" marL="0" marR="0" rtl="0" algn="ctr">
                        <a:lnSpc>
                          <a:spcPct val="100000"/>
                        </a:lnSpc>
                        <a:spcBef>
                          <a:spcPts val="0"/>
                        </a:spcBef>
                        <a:spcAft>
                          <a:spcPts val="0"/>
                        </a:spcAft>
                        <a:buNone/>
                      </a:pPr>
                      <a:r>
                        <a:t/>
                      </a:r>
                      <a:endParaRPr sz="1100" u="none" cap="none" strike="noStrike">
                        <a:solidFill>
                          <a:srgbClr val="939393"/>
                        </a:solidFill>
                      </a:endParaRPr>
                    </a:p>
                  </a:txBody>
                  <a:tcPr marT="38100" marB="38100" marR="91450" marL="91450" anchor="ctr"/>
                </a:tc>
              </a:tr>
              <a:tr h="292600">
                <a:tc rowSpan="2">
                  <a:txBody>
                    <a:bodyPr/>
                    <a:lstStyle/>
                    <a:p>
                      <a:pPr indent="0" lvl="0" marL="0" marR="0" rtl="0" algn="l">
                        <a:lnSpc>
                          <a:spcPct val="100000"/>
                        </a:lnSpc>
                        <a:spcBef>
                          <a:spcPts val="0"/>
                        </a:spcBef>
                        <a:spcAft>
                          <a:spcPts val="0"/>
                        </a:spcAft>
                        <a:buNone/>
                      </a:pPr>
                      <a:r>
                        <a:rPr lang="en-US" sz="1400" u="none" cap="none" strike="noStrike">
                          <a:solidFill>
                            <a:schemeClr val="dk1"/>
                          </a:solidFill>
                        </a:rPr>
                        <a:t>LEADS</a:t>
                      </a:r>
                      <a:endParaRPr sz="1400" u="none" cap="none" strike="noStrike">
                        <a:solidFill>
                          <a:schemeClr val="dk1"/>
                        </a:solidFill>
                      </a:endParaRPr>
                    </a:p>
                  </a:txBody>
                  <a:tcPr marT="38100" marB="38100" marR="91450" marL="91450" anchor="ctr"/>
                </a:tc>
                <a:tc rowSpan="2">
                  <a:txBody>
                    <a:bodyPr/>
                    <a:lstStyle/>
                    <a:p>
                      <a:pPr indent="0" lvl="0" marL="0" marR="0" rtl="0" algn="ctr">
                        <a:lnSpc>
                          <a:spcPct val="100000"/>
                        </a:lnSpc>
                        <a:spcBef>
                          <a:spcPts val="0"/>
                        </a:spcBef>
                        <a:spcAft>
                          <a:spcPts val="0"/>
                        </a:spcAft>
                        <a:buNone/>
                      </a:pPr>
                      <a:r>
                        <a:rPr b="1" lang="en-US" sz="1600" u="none" cap="none" strike="noStrike">
                          <a:solidFill>
                            <a:schemeClr val="dk1"/>
                          </a:solidFill>
                        </a:rPr>
                        <a:t>1.000</a:t>
                      </a:r>
                      <a:endParaRPr b="1" sz="1400" u="none" cap="none" strike="noStrike">
                        <a:solidFill>
                          <a:schemeClr val="dk1"/>
                        </a:solidFill>
                      </a:endParaRPr>
                    </a:p>
                  </a:txBody>
                  <a:tcPr marT="38100" marB="38100" marR="91450" marL="91450" anchor="ctr"/>
                </a:tc>
                <a:tc>
                  <a:txBody>
                    <a:bodyPr/>
                    <a:lstStyle/>
                    <a:p>
                      <a:pPr indent="0" lvl="0" marL="0" marR="0" rtl="0" algn="ctr">
                        <a:lnSpc>
                          <a:spcPct val="100000"/>
                        </a:lnSpc>
                        <a:spcBef>
                          <a:spcPts val="0"/>
                        </a:spcBef>
                        <a:spcAft>
                          <a:spcPts val="0"/>
                        </a:spcAft>
                        <a:buNone/>
                      </a:pPr>
                      <a:r>
                        <a:rPr b="1" lang="en-US" sz="1600" u="none" cap="none" strike="noStrike">
                          <a:solidFill>
                            <a:schemeClr val="dk1"/>
                          </a:solidFill>
                        </a:rPr>
                        <a:t>100%</a:t>
                      </a:r>
                      <a:endParaRPr b="1" sz="1600" u="none" cap="none" strike="noStrike">
                        <a:solidFill>
                          <a:schemeClr val="dk1"/>
                        </a:solidFill>
                      </a:endParaRPr>
                    </a:p>
                  </a:txBody>
                  <a:tcPr marT="38100" marB="38100" marR="91450" marL="91450" anchor="b"/>
                </a:tc>
                <a:tc>
                  <a:txBody>
                    <a:bodyPr/>
                    <a:lstStyle/>
                    <a:p>
                      <a:pPr indent="0" lvl="0" marL="0" marR="0" rtl="0" algn="ctr">
                        <a:lnSpc>
                          <a:spcPct val="100000"/>
                        </a:lnSpc>
                        <a:spcBef>
                          <a:spcPts val="0"/>
                        </a:spcBef>
                        <a:spcAft>
                          <a:spcPts val="0"/>
                        </a:spcAft>
                        <a:buNone/>
                      </a:pPr>
                      <a:r>
                        <a:rPr b="1" lang="en-US" sz="1600" u="none" cap="none" strike="noStrike">
                          <a:solidFill>
                            <a:srgbClr val="588800"/>
                          </a:solidFill>
                        </a:rPr>
                        <a:t>▴ 10%</a:t>
                      </a:r>
                      <a:endParaRPr b="1" sz="1600" u="none" cap="none" strike="noStrike">
                        <a:solidFill>
                          <a:srgbClr val="588800"/>
                        </a:solidFill>
                      </a:endParaRPr>
                    </a:p>
                  </a:txBody>
                  <a:tcPr marT="38100" marB="38100" marR="91450" marL="91450" anchor="b"/>
                </a:tc>
              </a:tr>
              <a:tr h="222925">
                <a:tc vMerge="1"/>
                <a:tc vMerge="1"/>
                <a:tc>
                  <a:txBody>
                    <a:bodyPr/>
                    <a:lstStyle/>
                    <a:p>
                      <a:pPr indent="0" lvl="0" marL="0" marR="0" rtl="0" algn="ctr">
                        <a:lnSpc>
                          <a:spcPct val="100000"/>
                        </a:lnSpc>
                        <a:spcBef>
                          <a:spcPts val="0"/>
                        </a:spcBef>
                        <a:spcAft>
                          <a:spcPts val="0"/>
                        </a:spcAft>
                        <a:buNone/>
                      </a:pPr>
                      <a:r>
                        <a:rPr lang="en-US" sz="1100" u="none" cap="none" strike="noStrike">
                          <a:solidFill>
                            <a:srgbClr val="939393"/>
                          </a:solidFill>
                        </a:rPr>
                        <a:t>1.000</a:t>
                      </a:r>
                      <a:endParaRPr sz="1100" u="none" cap="none" strike="noStrike">
                        <a:solidFill>
                          <a:srgbClr val="939393"/>
                        </a:solidFill>
                      </a:endParaRPr>
                    </a:p>
                  </a:txBody>
                  <a:tcPr marT="38100" marB="38100" marR="91450" marL="91450"/>
                </a:tc>
                <a:tc>
                  <a:txBody>
                    <a:bodyPr/>
                    <a:lstStyle/>
                    <a:p>
                      <a:pPr indent="0" lvl="0" marL="0" marR="0" rtl="0" algn="ctr">
                        <a:lnSpc>
                          <a:spcPct val="100000"/>
                        </a:lnSpc>
                        <a:spcBef>
                          <a:spcPts val="0"/>
                        </a:spcBef>
                        <a:spcAft>
                          <a:spcPts val="0"/>
                        </a:spcAft>
                        <a:buNone/>
                      </a:pPr>
                      <a:r>
                        <a:rPr lang="en-US" sz="1100" u="none" cap="none" strike="noStrike">
                          <a:solidFill>
                            <a:srgbClr val="939393"/>
                          </a:solidFill>
                        </a:rPr>
                        <a:t>1.000</a:t>
                      </a:r>
                      <a:endParaRPr sz="1100" u="none" cap="none" strike="noStrike">
                        <a:solidFill>
                          <a:srgbClr val="939393"/>
                        </a:solidFill>
                      </a:endParaRPr>
                    </a:p>
                  </a:txBody>
                  <a:tcPr marT="38100" marB="38100" marR="91450" marL="91450"/>
                </a:tc>
              </a:tr>
              <a:tr h="264725">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38100" marB="38100" marR="91450" marL="91450" anchor="ct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4D67EA"/>
                          </a:solidFill>
                        </a:rPr>
                        <a:t>↓  </a:t>
                      </a:r>
                      <a:r>
                        <a:rPr lang="en-US" sz="1100" u="none" cap="none" strike="noStrike">
                          <a:solidFill>
                            <a:srgbClr val="4D67EA"/>
                          </a:solidFill>
                        </a:rPr>
                        <a:t>10 %</a:t>
                      </a:r>
                      <a:r>
                        <a:rPr lang="en-US" sz="900" u="none" cap="none" strike="noStrike">
                          <a:solidFill>
                            <a:srgbClr val="4D67EA"/>
                          </a:solidFill>
                        </a:rPr>
                        <a:t>  ↓</a:t>
                      </a:r>
                      <a:endParaRPr sz="900" u="none" cap="none" strike="noStrike">
                        <a:solidFill>
                          <a:srgbClr val="4D67EA"/>
                        </a:solidFill>
                      </a:endParaRPr>
                    </a:p>
                  </a:txBody>
                  <a:tcPr marT="38100" marB="38100" marR="91450" marL="91450" anchor="ctr"/>
                </a:tc>
                <a:tc>
                  <a:txBody>
                    <a:bodyPr/>
                    <a:lstStyle/>
                    <a:p>
                      <a:pPr indent="0" lvl="0" marL="0" marR="0" rtl="0" algn="ctr">
                        <a:lnSpc>
                          <a:spcPct val="100000"/>
                        </a:lnSpc>
                        <a:spcBef>
                          <a:spcPts val="0"/>
                        </a:spcBef>
                        <a:spcAft>
                          <a:spcPts val="0"/>
                        </a:spcAft>
                        <a:buNone/>
                      </a:pPr>
                      <a:r>
                        <a:t/>
                      </a:r>
                      <a:endParaRPr sz="1100" u="none" cap="none" strike="noStrike">
                        <a:solidFill>
                          <a:schemeClr val="dk1"/>
                        </a:solidFill>
                      </a:endParaRPr>
                    </a:p>
                  </a:txBody>
                  <a:tcPr marT="38100" marB="38100" marR="91450" marL="91450" anchor="ctr"/>
                </a:tc>
                <a:tc>
                  <a:txBody>
                    <a:bodyPr/>
                    <a:lstStyle/>
                    <a:p>
                      <a:pPr indent="0" lvl="0" marL="0" marR="0" rtl="0" algn="ctr">
                        <a:lnSpc>
                          <a:spcPct val="100000"/>
                        </a:lnSpc>
                        <a:spcBef>
                          <a:spcPts val="0"/>
                        </a:spcBef>
                        <a:spcAft>
                          <a:spcPts val="0"/>
                        </a:spcAft>
                        <a:buNone/>
                      </a:pPr>
                      <a:r>
                        <a:t/>
                      </a:r>
                      <a:endParaRPr sz="1100" u="none" cap="none" strike="noStrike">
                        <a:solidFill>
                          <a:schemeClr val="dk1"/>
                        </a:solidFill>
                      </a:endParaRPr>
                    </a:p>
                  </a:txBody>
                  <a:tcPr marT="38100" marB="38100" marR="91450" marL="91450" anchor="ctr"/>
                </a:tc>
              </a:tr>
              <a:tr h="292600">
                <a:tc rowSpan="2">
                  <a:txBody>
                    <a:bodyPr/>
                    <a:lstStyle/>
                    <a:p>
                      <a:pPr indent="0" lvl="0" marL="0" marR="0" rtl="0" algn="l">
                        <a:lnSpc>
                          <a:spcPct val="100000"/>
                        </a:lnSpc>
                        <a:spcBef>
                          <a:spcPts val="0"/>
                        </a:spcBef>
                        <a:spcAft>
                          <a:spcPts val="0"/>
                        </a:spcAft>
                        <a:buNone/>
                      </a:pPr>
                      <a:r>
                        <a:rPr lang="en-US" sz="1400" u="none" cap="none" strike="noStrike">
                          <a:solidFill>
                            <a:schemeClr val="dk1"/>
                          </a:solidFill>
                        </a:rPr>
                        <a:t>OPORTUNIDADES</a:t>
                      </a:r>
                      <a:endParaRPr sz="1400" u="none" cap="none" strike="noStrike">
                        <a:solidFill>
                          <a:schemeClr val="dk1"/>
                        </a:solidFill>
                      </a:endParaRPr>
                    </a:p>
                  </a:txBody>
                  <a:tcPr marT="38100" marB="38100" marR="91450" marL="91450" anchor="ctr"/>
                </a:tc>
                <a:tc rowSpan="2">
                  <a:txBody>
                    <a:bodyPr/>
                    <a:lstStyle/>
                    <a:p>
                      <a:pPr indent="0" lvl="0" marL="0" marR="0" rtl="0" algn="ctr">
                        <a:lnSpc>
                          <a:spcPct val="100000"/>
                        </a:lnSpc>
                        <a:spcBef>
                          <a:spcPts val="0"/>
                        </a:spcBef>
                        <a:spcAft>
                          <a:spcPts val="0"/>
                        </a:spcAft>
                        <a:buNone/>
                      </a:pPr>
                      <a:r>
                        <a:rPr b="1" lang="en-US" sz="1600" u="none" cap="none" strike="noStrike">
                          <a:solidFill>
                            <a:schemeClr val="dk1"/>
                          </a:solidFill>
                        </a:rPr>
                        <a:t>100</a:t>
                      </a:r>
                      <a:endParaRPr b="1" sz="1400" u="none" cap="none" strike="noStrike">
                        <a:solidFill>
                          <a:schemeClr val="dk1"/>
                        </a:solidFill>
                      </a:endParaRPr>
                    </a:p>
                  </a:txBody>
                  <a:tcPr marT="38100" marB="38100" marR="91450" marL="91450" anchor="ctr"/>
                </a:tc>
                <a:tc>
                  <a:txBody>
                    <a:bodyPr/>
                    <a:lstStyle/>
                    <a:p>
                      <a:pPr indent="0" lvl="0" marL="0" marR="0" rtl="0" algn="ctr">
                        <a:lnSpc>
                          <a:spcPct val="100000"/>
                        </a:lnSpc>
                        <a:spcBef>
                          <a:spcPts val="0"/>
                        </a:spcBef>
                        <a:spcAft>
                          <a:spcPts val="0"/>
                        </a:spcAft>
                        <a:buNone/>
                      </a:pPr>
                      <a:r>
                        <a:rPr b="1" lang="en-US" sz="1600" u="none" cap="none" strike="noStrike">
                          <a:solidFill>
                            <a:schemeClr val="dk1"/>
                          </a:solidFill>
                        </a:rPr>
                        <a:t>100%</a:t>
                      </a:r>
                      <a:endParaRPr b="1" sz="1600" u="none" cap="none" strike="noStrike">
                        <a:solidFill>
                          <a:schemeClr val="dk1"/>
                        </a:solidFill>
                      </a:endParaRPr>
                    </a:p>
                  </a:txBody>
                  <a:tcPr marT="38100" marB="38100" marR="91450" marL="91450" anchor="b"/>
                </a:tc>
                <a:tc>
                  <a:txBody>
                    <a:bodyPr/>
                    <a:lstStyle/>
                    <a:p>
                      <a:pPr indent="0" lvl="0" marL="0" marR="0" rtl="0" algn="ctr">
                        <a:lnSpc>
                          <a:spcPct val="100000"/>
                        </a:lnSpc>
                        <a:spcBef>
                          <a:spcPts val="0"/>
                        </a:spcBef>
                        <a:spcAft>
                          <a:spcPts val="0"/>
                        </a:spcAft>
                        <a:buNone/>
                      </a:pPr>
                      <a:r>
                        <a:rPr b="1" lang="en-US" sz="1600" u="none" cap="none" strike="noStrike">
                          <a:solidFill>
                            <a:srgbClr val="800000"/>
                          </a:solidFill>
                        </a:rPr>
                        <a:t>▾ 10%</a:t>
                      </a:r>
                      <a:endParaRPr b="1" sz="1600" u="none" cap="none" strike="noStrike">
                        <a:solidFill>
                          <a:srgbClr val="800000"/>
                        </a:solidFill>
                      </a:endParaRPr>
                    </a:p>
                  </a:txBody>
                  <a:tcPr marT="38100" marB="38100" marR="91450" marL="91450" anchor="b"/>
                </a:tc>
              </a:tr>
              <a:tr h="222925">
                <a:tc vMerge="1"/>
                <a:tc vMerge="1"/>
                <a:tc>
                  <a:txBody>
                    <a:bodyPr/>
                    <a:lstStyle/>
                    <a:p>
                      <a:pPr indent="0" lvl="0" marL="0" marR="0" rtl="0" algn="ctr">
                        <a:lnSpc>
                          <a:spcPct val="100000"/>
                        </a:lnSpc>
                        <a:spcBef>
                          <a:spcPts val="0"/>
                        </a:spcBef>
                        <a:spcAft>
                          <a:spcPts val="0"/>
                        </a:spcAft>
                        <a:buNone/>
                      </a:pPr>
                      <a:r>
                        <a:rPr lang="en-US" sz="1100" u="none" cap="none" strike="noStrike">
                          <a:solidFill>
                            <a:srgbClr val="939393"/>
                          </a:solidFill>
                        </a:rPr>
                        <a:t>1.000</a:t>
                      </a:r>
                      <a:endParaRPr sz="1100" u="none" cap="none" strike="noStrike">
                        <a:solidFill>
                          <a:srgbClr val="939393"/>
                        </a:solidFill>
                      </a:endParaRPr>
                    </a:p>
                  </a:txBody>
                  <a:tcPr marT="38100" marB="38100" marR="91450" marL="91450"/>
                </a:tc>
                <a:tc>
                  <a:txBody>
                    <a:bodyPr/>
                    <a:lstStyle/>
                    <a:p>
                      <a:pPr indent="0" lvl="0" marL="0" marR="0" rtl="0" algn="ctr">
                        <a:lnSpc>
                          <a:spcPct val="100000"/>
                        </a:lnSpc>
                        <a:spcBef>
                          <a:spcPts val="0"/>
                        </a:spcBef>
                        <a:spcAft>
                          <a:spcPts val="0"/>
                        </a:spcAft>
                        <a:buNone/>
                      </a:pPr>
                      <a:r>
                        <a:rPr lang="en-US" sz="1100" u="none" cap="none" strike="noStrike">
                          <a:solidFill>
                            <a:srgbClr val="939393"/>
                          </a:solidFill>
                        </a:rPr>
                        <a:t>1.000</a:t>
                      </a:r>
                      <a:endParaRPr sz="1100" u="none" cap="none" strike="noStrike">
                        <a:solidFill>
                          <a:srgbClr val="939393"/>
                        </a:solidFill>
                      </a:endParaRPr>
                    </a:p>
                  </a:txBody>
                  <a:tcPr marT="38100" marB="38100" marR="91450" marL="91450"/>
                </a:tc>
              </a:tr>
              <a:tr h="264725">
                <a:tc>
                  <a:txBody>
                    <a:bodyPr/>
                    <a:lstStyle/>
                    <a:p>
                      <a:pPr indent="0" lvl="0" marL="0" marR="0" rtl="0" algn="l">
                        <a:lnSpc>
                          <a:spcPct val="100000"/>
                        </a:lnSpc>
                        <a:spcBef>
                          <a:spcPts val="0"/>
                        </a:spcBef>
                        <a:spcAft>
                          <a:spcPts val="0"/>
                        </a:spcAft>
                        <a:buNone/>
                      </a:pPr>
                      <a:r>
                        <a:t/>
                      </a:r>
                      <a:endParaRPr sz="1400" u="none" cap="none" strike="noStrike">
                        <a:solidFill>
                          <a:schemeClr val="dk1"/>
                        </a:solidFill>
                      </a:endParaRPr>
                    </a:p>
                  </a:txBody>
                  <a:tcPr marT="38100" marB="38100" marR="91450" marL="91450" anchor="ctr"/>
                </a:tc>
                <a:tc>
                  <a:txBody>
                    <a:bodyPr/>
                    <a:lstStyle/>
                    <a:p>
                      <a:pPr indent="0" lvl="0" marL="0" marR="0" rtl="0" algn="ctr">
                        <a:lnSpc>
                          <a:spcPct val="100000"/>
                        </a:lnSpc>
                        <a:spcBef>
                          <a:spcPts val="0"/>
                        </a:spcBef>
                        <a:spcAft>
                          <a:spcPts val="0"/>
                        </a:spcAft>
                        <a:buNone/>
                      </a:pPr>
                      <a:r>
                        <a:rPr lang="en-US" sz="900" u="none" cap="none" strike="noStrike">
                          <a:solidFill>
                            <a:srgbClr val="4D67EA"/>
                          </a:solidFill>
                        </a:rPr>
                        <a:t>↓  </a:t>
                      </a:r>
                      <a:r>
                        <a:rPr lang="en-US" sz="1100" u="none" cap="none" strike="noStrike">
                          <a:solidFill>
                            <a:srgbClr val="4D67EA"/>
                          </a:solidFill>
                        </a:rPr>
                        <a:t>10%</a:t>
                      </a:r>
                      <a:r>
                        <a:rPr lang="en-US" sz="900" u="none" cap="none" strike="noStrike">
                          <a:solidFill>
                            <a:srgbClr val="4D67EA"/>
                          </a:solidFill>
                        </a:rPr>
                        <a:t>  ↓</a:t>
                      </a:r>
                      <a:endParaRPr sz="900" u="none" cap="none" strike="noStrike">
                        <a:solidFill>
                          <a:srgbClr val="4D67EA"/>
                        </a:solidFill>
                      </a:endParaRPr>
                    </a:p>
                  </a:txBody>
                  <a:tcPr marT="38100" marB="38100" marR="91450" marL="91450" anchor="ctr"/>
                </a:tc>
                <a:tc>
                  <a:txBody>
                    <a:bodyPr/>
                    <a:lstStyle/>
                    <a:p>
                      <a:pPr indent="0" lvl="0" marL="0" marR="0" rtl="0" algn="ctr">
                        <a:lnSpc>
                          <a:spcPct val="100000"/>
                        </a:lnSpc>
                        <a:spcBef>
                          <a:spcPts val="0"/>
                        </a:spcBef>
                        <a:spcAft>
                          <a:spcPts val="0"/>
                        </a:spcAft>
                        <a:buNone/>
                      </a:pPr>
                      <a:r>
                        <a:t/>
                      </a:r>
                      <a:endParaRPr sz="1100" u="none" cap="none" strike="noStrike">
                        <a:solidFill>
                          <a:schemeClr val="dk1"/>
                        </a:solidFill>
                      </a:endParaRPr>
                    </a:p>
                  </a:txBody>
                  <a:tcPr marT="38100" marB="38100" marR="91450" marL="91450" anchor="ctr"/>
                </a:tc>
                <a:tc>
                  <a:txBody>
                    <a:bodyPr/>
                    <a:lstStyle/>
                    <a:p>
                      <a:pPr indent="0" lvl="0" marL="0" marR="0" rtl="0" algn="ctr">
                        <a:lnSpc>
                          <a:spcPct val="100000"/>
                        </a:lnSpc>
                        <a:spcBef>
                          <a:spcPts val="0"/>
                        </a:spcBef>
                        <a:spcAft>
                          <a:spcPts val="0"/>
                        </a:spcAft>
                        <a:buNone/>
                      </a:pPr>
                      <a:r>
                        <a:t/>
                      </a:r>
                      <a:endParaRPr sz="1100" u="none" cap="none" strike="noStrike">
                        <a:solidFill>
                          <a:schemeClr val="dk1"/>
                        </a:solidFill>
                      </a:endParaRPr>
                    </a:p>
                  </a:txBody>
                  <a:tcPr marT="38100" marB="38100" marR="91450" marL="91450" anchor="ctr"/>
                </a:tc>
              </a:tr>
              <a:tr h="292600">
                <a:tc rowSpan="2">
                  <a:txBody>
                    <a:bodyPr/>
                    <a:lstStyle/>
                    <a:p>
                      <a:pPr indent="0" lvl="0" marL="0" marR="0" rtl="0" algn="l">
                        <a:lnSpc>
                          <a:spcPct val="100000"/>
                        </a:lnSpc>
                        <a:spcBef>
                          <a:spcPts val="0"/>
                        </a:spcBef>
                        <a:spcAft>
                          <a:spcPts val="0"/>
                        </a:spcAft>
                        <a:buNone/>
                      </a:pPr>
                      <a:r>
                        <a:rPr lang="en-US" sz="1400" u="none" cap="none" strike="noStrike">
                          <a:solidFill>
                            <a:schemeClr val="dk1"/>
                          </a:solidFill>
                        </a:rPr>
                        <a:t>VENDAS</a:t>
                      </a:r>
                      <a:endParaRPr sz="1400" u="none" cap="none" strike="noStrike">
                        <a:solidFill>
                          <a:schemeClr val="dk1"/>
                        </a:solidFill>
                      </a:endParaRPr>
                    </a:p>
                  </a:txBody>
                  <a:tcPr marT="38100" marB="38100" marR="91450" marL="91450" anchor="ctr"/>
                </a:tc>
                <a:tc rowSpan="2">
                  <a:txBody>
                    <a:bodyPr/>
                    <a:lstStyle/>
                    <a:p>
                      <a:pPr indent="0" lvl="0" marL="0" marR="0" rtl="0" algn="ctr">
                        <a:lnSpc>
                          <a:spcPct val="100000"/>
                        </a:lnSpc>
                        <a:spcBef>
                          <a:spcPts val="0"/>
                        </a:spcBef>
                        <a:spcAft>
                          <a:spcPts val="0"/>
                        </a:spcAft>
                        <a:buNone/>
                      </a:pPr>
                      <a:r>
                        <a:rPr b="1" lang="en-US" sz="1600" u="none" cap="none" strike="noStrike">
                          <a:solidFill>
                            <a:schemeClr val="dk1"/>
                          </a:solidFill>
                        </a:rPr>
                        <a:t>10</a:t>
                      </a:r>
                      <a:endParaRPr b="1" sz="1400" u="none" cap="none" strike="noStrike">
                        <a:solidFill>
                          <a:schemeClr val="dk1"/>
                        </a:solidFill>
                      </a:endParaRPr>
                    </a:p>
                  </a:txBody>
                  <a:tcPr marT="38100" marB="38100" marR="91450" marL="91450" anchor="ctr"/>
                </a:tc>
                <a:tc>
                  <a:txBody>
                    <a:bodyPr/>
                    <a:lstStyle/>
                    <a:p>
                      <a:pPr indent="0" lvl="0" marL="0" marR="0" rtl="0" algn="ctr">
                        <a:lnSpc>
                          <a:spcPct val="100000"/>
                        </a:lnSpc>
                        <a:spcBef>
                          <a:spcPts val="0"/>
                        </a:spcBef>
                        <a:spcAft>
                          <a:spcPts val="0"/>
                        </a:spcAft>
                        <a:buNone/>
                      </a:pPr>
                      <a:r>
                        <a:rPr b="1" lang="en-US" sz="1600" u="none" cap="none" strike="noStrike">
                          <a:solidFill>
                            <a:schemeClr val="dk1"/>
                          </a:solidFill>
                        </a:rPr>
                        <a:t>100%</a:t>
                      </a:r>
                      <a:endParaRPr b="1" sz="1600" u="none" cap="none" strike="noStrike">
                        <a:solidFill>
                          <a:schemeClr val="dk1"/>
                        </a:solidFill>
                      </a:endParaRPr>
                    </a:p>
                  </a:txBody>
                  <a:tcPr marT="38100" marB="38100" marR="91450" marL="91450" anchor="b"/>
                </a:tc>
                <a:tc>
                  <a:txBody>
                    <a:bodyPr/>
                    <a:lstStyle/>
                    <a:p>
                      <a:pPr indent="0" lvl="0" marL="0" marR="0" rtl="0" algn="ctr">
                        <a:lnSpc>
                          <a:spcPct val="100000"/>
                        </a:lnSpc>
                        <a:spcBef>
                          <a:spcPts val="0"/>
                        </a:spcBef>
                        <a:spcAft>
                          <a:spcPts val="0"/>
                        </a:spcAft>
                        <a:buNone/>
                      </a:pPr>
                      <a:r>
                        <a:rPr b="1" lang="en-US" sz="1600" u="none" cap="none" strike="noStrike">
                          <a:solidFill>
                            <a:srgbClr val="588800"/>
                          </a:solidFill>
                        </a:rPr>
                        <a:t>▴ 10%</a:t>
                      </a:r>
                      <a:endParaRPr b="1" sz="1600" u="none" cap="none" strike="noStrike">
                        <a:solidFill>
                          <a:srgbClr val="588800"/>
                        </a:solidFill>
                      </a:endParaRPr>
                    </a:p>
                  </a:txBody>
                  <a:tcPr marT="38100" marB="38100" marR="91450" marL="91450" anchor="b"/>
                </a:tc>
              </a:tr>
              <a:tr h="215975">
                <a:tc vMerge="1"/>
                <a:tc vMerge="1"/>
                <a:tc>
                  <a:txBody>
                    <a:bodyPr/>
                    <a:lstStyle/>
                    <a:p>
                      <a:pPr indent="0" lvl="0" marL="0" marR="0" rtl="0" algn="ctr">
                        <a:lnSpc>
                          <a:spcPct val="100000"/>
                        </a:lnSpc>
                        <a:spcBef>
                          <a:spcPts val="0"/>
                        </a:spcBef>
                        <a:spcAft>
                          <a:spcPts val="0"/>
                        </a:spcAft>
                        <a:buNone/>
                      </a:pPr>
                      <a:r>
                        <a:rPr lang="en-US" sz="1050" u="none" cap="none" strike="noStrike">
                          <a:solidFill>
                            <a:srgbClr val="939393"/>
                          </a:solidFill>
                        </a:rPr>
                        <a:t>1.000</a:t>
                      </a:r>
                      <a:endParaRPr sz="1050" u="none" cap="none" strike="noStrike">
                        <a:solidFill>
                          <a:srgbClr val="939393"/>
                        </a:solidFill>
                      </a:endParaRPr>
                    </a:p>
                  </a:txBody>
                  <a:tcPr marT="38100" marB="38100" marR="91450" marL="91450"/>
                </a:tc>
                <a:tc>
                  <a:txBody>
                    <a:bodyPr/>
                    <a:lstStyle/>
                    <a:p>
                      <a:pPr indent="0" lvl="0" marL="0" marR="0" rtl="0" algn="ctr">
                        <a:lnSpc>
                          <a:spcPct val="100000"/>
                        </a:lnSpc>
                        <a:spcBef>
                          <a:spcPts val="0"/>
                        </a:spcBef>
                        <a:spcAft>
                          <a:spcPts val="0"/>
                        </a:spcAft>
                        <a:buNone/>
                      </a:pPr>
                      <a:r>
                        <a:rPr lang="en-US" sz="1050" u="none" cap="none" strike="noStrike">
                          <a:solidFill>
                            <a:srgbClr val="939393"/>
                          </a:solidFill>
                        </a:rPr>
                        <a:t>1.000</a:t>
                      </a:r>
                      <a:endParaRPr sz="1050" u="none" cap="none" strike="noStrike">
                        <a:solidFill>
                          <a:srgbClr val="939393"/>
                        </a:solidFill>
                      </a:endParaRPr>
                    </a:p>
                  </a:txBody>
                  <a:tcPr marT="38100" marB="38100" marR="91450" marL="91450"/>
                </a:tc>
              </a:tr>
            </a:tbl>
          </a:graphicData>
        </a:graphic>
      </p:graphicFrame>
      <p:grpSp>
        <p:nvGrpSpPr>
          <p:cNvPr id="103" name="Google Shape;103;p19"/>
          <p:cNvGrpSpPr/>
          <p:nvPr/>
        </p:nvGrpSpPr>
        <p:grpSpPr>
          <a:xfrm>
            <a:off x="457200" y="2965259"/>
            <a:ext cx="8229600" cy="0"/>
            <a:chOff x="457200" y="2953714"/>
            <a:chExt cx="8229600" cy="0"/>
          </a:xfrm>
        </p:grpSpPr>
        <p:cxnSp>
          <p:nvCxnSpPr>
            <p:cNvPr id="104" name="Google Shape;104;p19"/>
            <p:cNvCxnSpPr/>
            <p:nvPr/>
          </p:nvCxnSpPr>
          <p:spPr>
            <a:xfrm rot="10800000">
              <a:off x="457200" y="2953714"/>
              <a:ext cx="2939177" cy="0"/>
            </a:xfrm>
            <a:prstGeom prst="straightConnector1">
              <a:avLst/>
            </a:prstGeom>
            <a:noFill/>
            <a:ln cap="flat" cmpd="sng" w="9525">
              <a:solidFill>
                <a:schemeClr val="accent3"/>
              </a:solidFill>
              <a:prstDash val="solid"/>
              <a:round/>
              <a:headEnd len="sm" w="sm" type="none"/>
              <a:tailEnd len="sm" w="sm" type="none"/>
            </a:ln>
          </p:spPr>
        </p:cxnSp>
        <p:cxnSp>
          <p:nvCxnSpPr>
            <p:cNvPr id="105" name="Google Shape;105;p19"/>
            <p:cNvCxnSpPr/>
            <p:nvPr/>
          </p:nvCxnSpPr>
          <p:spPr>
            <a:xfrm rot="10800000">
              <a:off x="4421244" y="2953714"/>
              <a:ext cx="4265556" cy="0"/>
            </a:xfrm>
            <a:prstGeom prst="straightConnector1">
              <a:avLst/>
            </a:prstGeom>
            <a:noFill/>
            <a:ln cap="flat" cmpd="sng" w="9525">
              <a:solidFill>
                <a:schemeClr val="accent3"/>
              </a:solidFill>
              <a:prstDash val="solid"/>
              <a:round/>
              <a:headEnd len="sm" w="sm" type="none"/>
              <a:tailEnd len="sm" w="sm" type="none"/>
            </a:ln>
          </p:spPr>
        </p:cxnSp>
      </p:grpSp>
      <p:grpSp>
        <p:nvGrpSpPr>
          <p:cNvPr id="106" name="Google Shape;106;p19"/>
          <p:cNvGrpSpPr/>
          <p:nvPr/>
        </p:nvGrpSpPr>
        <p:grpSpPr>
          <a:xfrm>
            <a:off x="457200" y="3820583"/>
            <a:ext cx="8229600" cy="0"/>
            <a:chOff x="457200" y="3833089"/>
            <a:chExt cx="8229600" cy="0"/>
          </a:xfrm>
        </p:grpSpPr>
        <p:cxnSp>
          <p:nvCxnSpPr>
            <p:cNvPr id="107" name="Google Shape;107;p19"/>
            <p:cNvCxnSpPr/>
            <p:nvPr/>
          </p:nvCxnSpPr>
          <p:spPr>
            <a:xfrm rot="10800000">
              <a:off x="457200" y="3833089"/>
              <a:ext cx="2939177" cy="0"/>
            </a:xfrm>
            <a:prstGeom prst="straightConnector1">
              <a:avLst/>
            </a:prstGeom>
            <a:noFill/>
            <a:ln cap="flat" cmpd="sng" w="9525">
              <a:solidFill>
                <a:schemeClr val="accent3"/>
              </a:solidFill>
              <a:prstDash val="solid"/>
              <a:round/>
              <a:headEnd len="sm" w="sm" type="none"/>
              <a:tailEnd len="sm" w="sm" type="none"/>
            </a:ln>
          </p:spPr>
        </p:cxnSp>
        <p:cxnSp>
          <p:nvCxnSpPr>
            <p:cNvPr id="108" name="Google Shape;108;p19"/>
            <p:cNvCxnSpPr/>
            <p:nvPr/>
          </p:nvCxnSpPr>
          <p:spPr>
            <a:xfrm rot="10800000">
              <a:off x="4421244" y="3833089"/>
              <a:ext cx="4265556" cy="0"/>
            </a:xfrm>
            <a:prstGeom prst="straightConnector1">
              <a:avLst/>
            </a:prstGeom>
            <a:noFill/>
            <a:ln cap="flat" cmpd="sng" w="9525">
              <a:solidFill>
                <a:schemeClr val="accent3"/>
              </a:solidFill>
              <a:prstDash val="solid"/>
              <a:round/>
              <a:headEnd len="sm" w="sm" type="none"/>
              <a:tailEnd len="sm" w="sm" type="none"/>
            </a:ln>
          </p:spPr>
        </p:cxnSp>
      </p:grpSp>
      <p:grpSp>
        <p:nvGrpSpPr>
          <p:cNvPr id="109" name="Google Shape;109;p19"/>
          <p:cNvGrpSpPr/>
          <p:nvPr/>
        </p:nvGrpSpPr>
        <p:grpSpPr>
          <a:xfrm>
            <a:off x="457200" y="4675906"/>
            <a:ext cx="8229600" cy="0"/>
            <a:chOff x="457200" y="4687451"/>
            <a:chExt cx="8229600" cy="0"/>
          </a:xfrm>
        </p:grpSpPr>
        <p:cxnSp>
          <p:nvCxnSpPr>
            <p:cNvPr id="110" name="Google Shape;110;p19"/>
            <p:cNvCxnSpPr/>
            <p:nvPr/>
          </p:nvCxnSpPr>
          <p:spPr>
            <a:xfrm rot="10800000">
              <a:off x="457200" y="4687451"/>
              <a:ext cx="2939177" cy="0"/>
            </a:xfrm>
            <a:prstGeom prst="straightConnector1">
              <a:avLst/>
            </a:prstGeom>
            <a:noFill/>
            <a:ln cap="flat" cmpd="sng" w="9525">
              <a:solidFill>
                <a:schemeClr val="accent3"/>
              </a:solidFill>
              <a:prstDash val="solid"/>
              <a:round/>
              <a:headEnd len="sm" w="sm" type="none"/>
              <a:tailEnd len="sm" w="sm" type="none"/>
            </a:ln>
          </p:spPr>
        </p:cxnSp>
        <p:cxnSp>
          <p:nvCxnSpPr>
            <p:cNvPr id="111" name="Google Shape;111;p19"/>
            <p:cNvCxnSpPr/>
            <p:nvPr/>
          </p:nvCxnSpPr>
          <p:spPr>
            <a:xfrm rot="10800000">
              <a:off x="4421244" y="4687451"/>
              <a:ext cx="4265556" cy="0"/>
            </a:xfrm>
            <a:prstGeom prst="straightConnector1">
              <a:avLst/>
            </a:prstGeom>
            <a:noFill/>
            <a:ln cap="flat" cmpd="sng" w="9525">
              <a:solidFill>
                <a:schemeClr val="accent3"/>
              </a:solidFill>
              <a:prstDash val="solid"/>
              <a:round/>
              <a:headEnd len="sm" w="sm" type="none"/>
              <a:tailEnd len="sm" w="sm" type="none"/>
            </a:ln>
          </p:spPr>
        </p:cxnSp>
      </p:grpSp>
      <p:sp>
        <p:nvSpPr>
          <p:cNvPr id="112" name="Google Shape;112;p19"/>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589275" y="2065404"/>
            <a:ext cx="7772400" cy="94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5600">
                <a:solidFill>
                  <a:schemeClr val="lt2"/>
                </a:solidFill>
                <a:latin typeface="Calibri"/>
                <a:ea typeface="Calibri"/>
                <a:cs typeface="Calibri"/>
                <a:sym typeface="Calibri"/>
              </a:rPr>
              <a:t>CAMADA DE NEGÓCIO</a:t>
            </a:r>
            <a:endParaRPr b="1" i="0" sz="5600" u="none" cap="none" strike="noStrike">
              <a:solidFill>
                <a:schemeClr val="lt2"/>
              </a:solidFill>
              <a:latin typeface="Calibri"/>
              <a:ea typeface="Calibri"/>
              <a:cs typeface="Calibri"/>
              <a:sym typeface="Calibri"/>
            </a:endParaRPr>
          </a:p>
        </p:txBody>
      </p:sp>
      <p:sp>
        <p:nvSpPr>
          <p:cNvPr id="118" name="Google Shape;118;p20"/>
          <p:cNvSpPr txBox="1"/>
          <p:nvPr>
            <p:ph idx="1" type="body"/>
          </p:nvPr>
        </p:nvSpPr>
        <p:spPr>
          <a:xfrm>
            <a:off x="631113" y="3007631"/>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57200" y="528507"/>
            <a:ext cx="8229600" cy="63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MÉTRICAS DE AQUISIÇÃO</a:t>
            </a:r>
            <a:endParaRPr b="0" i="0" sz="4000" u="none" cap="none" strike="noStrike">
              <a:solidFill>
                <a:srgbClr val="0000FF"/>
              </a:solidFill>
              <a:latin typeface="Calibri"/>
              <a:ea typeface="Calibri"/>
              <a:cs typeface="Calibri"/>
              <a:sym typeface="Calibri"/>
            </a:endParaRPr>
          </a:p>
        </p:txBody>
      </p:sp>
      <p:graphicFrame>
        <p:nvGraphicFramePr>
          <p:cNvPr id="125" name="Google Shape;125;p21"/>
          <p:cNvGraphicFramePr/>
          <p:nvPr/>
        </p:nvGraphicFramePr>
        <p:xfrm>
          <a:off x="457200" y="2019376"/>
          <a:ext cx="3000000" cy="3000000"/>
        </p:xfrm>
        <a:graphic>
          <a:graphicData uri="http://schemas.openxmlformats.org/drawingml/2006/table">
            <a:tbl>
              <a:tblPr bandRow="1" firstRow="1">
                <a:noFill/>
                <a:tableStyleId>{95D1A52F-A692-498D-A842-37C5DE9D28C3}</a:tableStyleId>
              </a:tblPr>
              <a:tblGrid>
                <a:gridCol w="2057400"/>
                <a:gridCol w="2057400"/>
                <a:gridCol w="2057400"/>
                <a:gridCol w="2057400"/>
              </a:tblGrid>
              <a:tr h="777750">
                <a:tc>
                  <a:txBody>
                    <a:bodyPr/>
                    <a:lstStyle/>
                    <a:p>
                      <a:pPr indent="0" lvl="0" marL="0" marR="0" rtl="0" algn="l">
                        <a:lnSpc>
                          <a:spcPct val="100000"/>
                        </a:lnSpc>
                        <a:spcBef>
                          <a:spcPts val="0"/>
                        </a:spcBef>
                        <a:spcAft>
                          <a:spcPts val="0"/>
                        </a:spcAft>
                        <a:buClr>
                          <a:schemeClr val="dk1"/>
                        </a:buClr>
                        <a:buFont typeface="Calibri"/>
                        <a:buNone/>
                      </a:pPr>
                      <a:r>
                        <a:rPr lang="en-US" sz="1400" u="none" cap="none" strike="noStrike">
                          <a:solidFill>
                            <a:schemeClr val="dk1"/>
                          </a:solidFill>
                        </a:rPr>
                        <a:t>CICLO DE VENDAS</a:t>
                      </a:r>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solidFill>
                            <a:schemeClr val="dk1"/>
                          </a:solidFill>
                        </a:rPr>
                        <a:t>150 dias</a:t>
                      </a:r>
                      <a:endParaRPr b="1" sz="1600" u="none" cap="none" strike="noStrike">
                        <a:solidFill>
                          <a:schemeClr val="dk1"/>
                        </a:solidFill>
                      </a:endParaRPr>
                    </a:p>
                    <a:p>
                      <a:pPr indent="0" lvl="0" marL="0" marR="0" rtl="0" algn="ctr">
                        <a:lnSpc>
                          <a:spcPct val="120000"/>
                        </a:lnSpc>
                        <a:spcBef>
                          <a:spcPts val="0"/>
                        </a:spcBef>
                        <a:spcAft>
                          <a:spcPts val="0"/>
                        </a:spcAft>
                        <a:buNone/>
                      </a:pPr>
                      <a:r>
                        <a:rPr b="0" lang="en-US" sz="1200" u="none" cap="none" strike="noStrike">
                          <a:solidFill>
                            <a:schemeClr val="dk1"/>
                          </a:solidFill>
                        </a:rPr>
                        <a:t>Lead  </a:t>
                      </a:r>
                      <a:r>
                        <a:rPr b="0" lang="en-US" sz="1000" u="none" cap="none" strike="noStrike">
                          <a:solidFill>
                            <a:schemeClr val="dk1"/>
                          </a:solidFill>
                        </a:rPr>
                        <a:t>→</a:t>
                      </a:r>
                      <a:r>
                        <a:rPr b="0" lang="en-US" sz="1200" u="none" cap="none" strike="noStrike">
                          <a:solidFill>
                            <a:schemeClr val="dk1"/>
                          </a:solidFill>
                        </a:rPr>
                        <a:t>  Venda</a:t>
                      </a:r>
                      <a:endParaRPr b="0" sz="12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solidFill>
                            <a:schemeClr val="dk1"/>
                          </a:solidFill>
                        </a:rPr>
                        <a:t>100 dias</a:t>
                      </a:r>
                      <a:endParaRPr b="1" sz="1600" u="none" cap="none" strike="noStrike">
                        <a:solidFill>
                          <a:schemeClr val="dk1"/>
                        </a:solidFill>
                      </a:endParaRPr>
                    </a:p>
                    <a:p>
                      <a:pPr indent="0" lvl="0" marL="0" marR="0" rtl="0" algn="ctr">
                        <a:lnSpc>
                          <a:spcPct val="120000"/>
                        </a:lnSpc>
                        <a:spcBef>
                          <a:spcPts val="0"/>
                        </a:spcBef>
                        <a:spcAft>
                          <a:spcPts val="0"/>
                        </a:spcAft>
                        <a:buNone/>
                      </a:pPr>
                      <a:r>
                        <a:rPr b="0" lang="en-US" sz="1200" u="none" cap="none" strike="noStrike">
                          <a:solidFill>
                            <a:schemeClr val="dk1"/>
                          </a:solidFill>
                        </a:rPr>
                        <a:t>Oportunidade  </a:t>
                      </a:r>
                      <a:r>
                        <a:rPr b="0" lang="en-US" sz="1000" u="none" cap="none" strike="noStrike">
                          <a:solidFill>
                            <a:schemeClr val="dk1"/>
                          </a:solidFill>
                        </a:rPr>
                        <a:t>→</a:t>
                      </a:r>
                      <a:r>
                        <a:rPr b="0" lang="en-US" sz="1200" u="none" cap="none" strike="noStrike">
                          <a:solidFill>
                            <a:schemeClr val="dk1"/>
                          </a:solidFill>
                        </a:rPr>
                        <a:t>  Venda</a:t>
                      </a:r>
                      <a:endParaRPr b="0" sz="12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000" u="none" cap="none" strike="noStrike">
                        <a:solidFill>
                          <a:schemeClr val="accent2"/>
                        </a:solidFill>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777750">
                <a:tc>
                  <a:txBody>
                    <a:bodyPr/>
                    <a:lstStyle/>
                    <a:p>
                      <a:pPr indent="0" lvl="0" marL="0" marR="0" rtl="0" algn="l">
                        <a:spcBef>
                          <a:spcPts val="0"/>
                        </a:spcBef>
                        <a:spcAft>
                          <a:spcPts val="0"/>
                        </a:spcAft>
                        <a:buNone/>
                      </a:pPr>
                      <a:r>
                        <a:rPr lang="en-US" sz="1400" u="none" cap="none" strike="noStrike">
                          <a:solidFill>
                            <a:schemeClr val="dk1"/>
                          </a:solidFill>
                        </a:rPr>
                        <a:t>CUSTO DE VENDAS</a:t>
                      </a:r>
                      <a:endParaRPr sz="14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solidFill>
                            <a:schemeClr val="dk1"/>
                          </a:solidFill>
                        </a:rPr>
                        <a:t>R$XXXX,XX</a:t>
                      </a:r>
                      <a:endParaRPr/>
                    </a:p>
                    <a:p>
                      <a:pPr indent="0" lvl="0" marL="0" marR="0" rtl="0" algn="ctr">
                        <a:lnSpc>
                          <a:spcPct val="120000"/>
                        </a:lnSpc>
                        <a:spcBef>
                          <a:spcPts val="0"/>
                        </a:spcBef>
                        <a:spcAft>
                          <a:spcPts val="0"/>
                        </a:spcAft>
                        <a:buNone/>
                      </a:pPr>
                      <a:r>
                        <a:rPr b="0" lang="en-US" sz="1200" u="none" cap="none" strike="noStrike">
                          <a:solidFill>
                            <a:schemeClr val="dk1"/>
                          </a:solidFill>
                        </a:rPr>
                        <a:t>Custo por Lead</a:t>
                      </a:r>
                      <a:endParaRPr sz="1800" u="none" cap="none" strike="noStrike"/>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solidFill>
                            <a:schemeClr val="dk1"/>
                          </a:solidFill>
                        </a:rPr>
                        <a:t>R$XXXX,XX</a:t>
                      </a:r>
                      <a:endParaRPr/>
                    </a:p>
                    <a:p>
                      <a:pPr indent="0" lvl="0" marL="0" marR="0" rtl="0" algn="ctr">
                        <a:lnSpc>
                          <a:spcPct val="120000"/>
                        </a:lnSpc>
                        <a:spcBef>
                          <a:spcPts val="0"/>
                        </a:spcBef>
                        <a:spcAft>
                          <a:spcPts val="0"/>
                        </a:spcAft>
                        <a:buNone/>
                      </a:pPr>
                      <a:r>
                        <a:rPr b="0" lang="en-US" sz="1200" u="none" cap="none" strike="noStrike">
                          <a:solidFill>
                            <a:schemeClr val="dk1"/>
                          </a:solidFill>
                        </a:rPr>
                        <a:t>Custo por Oportunidade</a:t>
                      </a:r>
                      <a:endParaRPr sz="1800" u="none" cap="none" strike="noStrike"/>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solidFill>
                            <a:schemeClr val="dk1"/>
                          </a:solidFill>
                        </a:rPr>
                        <a:t>R$XXXX,XX</a:t>
                      </a:r>
                      <a:endParaRPr/>
                    </a:p>
                    <a:p>
                      <a:pPr indent="0" lvl="0" marL="0" marR="0" rtl="0" algn="ctr">
                        <a:lnSpc>
                          <a:spcPct val="120000"/>
                        </a:lnSpc>
                        <a:spcBef>
                          <a:spcPts val="0"/>
                        </a:spcBef>
                        <a:spcAft>
                          <a:spcPts val="0"/>
                        </a:spcAft>
                        <a:buNone/>
                      </a:pPr>
                      <a:r>
                        <a:rPr b="0" lang="en-US" sz="1200" u="none" cap="none" strike="noStrike">
                          <a:solidFill>
                            <a:schemeClr val="dk1"/>
                          </a:solidFill>
                        </a:rPr>
                        <a:t>Custo por aquisição</a:t>
                      </a:r>
                      <a:endParaRPr sz="1800" u="none" cap="none" strike="noStrike"/>
                    </a:p>
                  </a:txBody>
                  <a:tcPr marT="38100" marB="38100" marR="91450" marL="91450" anchor="ctr">
                    <a:lnT cap="flat" cmpd="sng" w="12700">
                      <a:solidFill>
                        <a:srgbClr val="C4C4C4"/>
                      </a:solidFill>
                      <a:prstDash val="solid"/>
                      <a:round/>
                      <a:headEnd len="sm" w="sm" type="none"/>
                      <a:tailEnd len="sm" w="sm" type="none"/>
                    </a:lnT>
                    <a:lnB cap="flat" cmpd="sng" w="12700">
                      <a:solidFill>
                        <a:srgbClr val="C4C4C4"/>
                      </a:solidFill>
                      <a:prstDash val="solid"/>
                      <a:round/>
                      <a:headEnd len="sm" w="sm" type="none"/>
                      <a:tailEnd len="sm" w="sm" type="none"/>
                    </a:lnB>
                  </a:tcPr>
                </a:tc>
              </a:tr>
              <a:tr h="777750">
                <a:tc>
                  <a:txBody>
                    <a:bodyPr/>
                    <a:lstStyle/>
                    <a:p>
                      <a:pPr indent="0" lvl="0" marL="0" marR="0" rtl="0" algn="l">
                        <a:spcBef>
                          <a:spcPts val="0"/>
                        </a:spcBef>
                        <a:spcAft>
                          <a:spcPts val="0"/>
                        </a:spcAft>
                        <a:buNone/>
                      </a:pPr>
                      <a:r>
                        <a:rPr lang="en-US" sz="1400" u="none" cap="none" strike="noStrike">
                          <a:solidFill>
                            <a:schemeClr val="dk1"/>
                          </a:solidFill>
                        </a:rPr>
                        <a:t>VENDAS</a:t>
                      </a:r>
                      <a:endParaRPr sz="1400" u="none" cap="none" strike="noStrike">
                        <a:solidFill>
                          <a:schemeClr val="dk1"/>
                        </a:solidFill>
                      </a:endParaRPr>
                    </a:p>
                  </a:txBody>
                  <a:tcPr marT="38100" marB="38100" marR="91450" marL="91450" anchor="ctr">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rPr b="1" lang="en-US" sz="1600" u="none" cap="none" strike="noStrike">
                          <a:solidFill>
                            <a:schemeClr val="dk1"/>
                          </a:solidFill>
                        </a:rPr>
                        <a:t>R$XXXX,XX</a:t>
                      </a:r>
                      <a:endParaRPr/>
                    </a:p>
                    <a:p>
                      <a:pPr indent="0" lvl="0" marL="0" marR="0" rtl="0" algn="ctr">
                        <a:lnSpc>
                          <a:spcPct val="120000"/>
                        </a:lnSpc>
                        <a:spcBef>
                          <a:spcPts val="0"/>
                        </a:spcBef>
                        <a:spcAft>
                          <a:spcPts val="0"/>
                        </a:spcAft>
                        <a:buNone/>
                      </a:pPr>
                      <a:r>
                        <a:rPr b="0" lang="en-US" sz="1200" u="none" cap="none" strike="noStrike">
                          <a:solidFill>
                            <a:schemeClr val="dk1"/>
                          </a:solidFill>
                        </a:rPr>
                        <a:t>Valor por Lead</a:t>
                      </a:r>
                      <a:endParaRPr sz="1800" u="none" cap="none" strike="noStrike"/>
                    </a:p>
                  </a:txBody>
                  <a:tcPr marT="38100" marB="38100" marR="91450" marL="91450" anchor="ctr">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rPr b="1" lang="en-US" sz="1600" u="none" cap="none" strike="noStrike">
                          <a:solidFill>
                            <a:schemeClr val="dk1"/>
                          </a:solidFill>
                        </a:rPr>
                        <a:t>R$XXXX,XX</a:t>
                      </a:r>
                      <a:endParaRPr/>
                    </a:p>
                    <a:p>
                      <a:pPr indent="0" lvl="0" marL="0" marR="0" rtl="0" algn="ctr">
                        <a:lnSpc>
                          <a:spcPct val="120000"/>
                        </a:lnSpc>
                        <a:spcBef>
                          <a:spcPts val="0"/>
                        </a:spcBef>
                        <a:spcAft>
                          <a:spcPts val="0"/>
                        </a:spcAft>
                        <a:buNone/>
                      </a:pPr>
                      <a:r>
                        <a:rPr b="0" lang="en-US" sz="1200" u="none" cap="none" strike="noStrike">
                          <a:solidFill>
                            <a:schemeClr val="dk1"/>
                          </a:solidFill>
                        </a:rPr>
                        <a:t>Valor por Oportunidade</a:t>
                      </a:r>
                      <a:endParaRPr sz="1800" u="none" cap="none" strike="noStrike"/>
                    </a:p>
                  </a:txBody>
                  <a:tcPr marT="38100" marB="38100" marR="91450" marL="91450" anchor="ctr">
                    <a:lnT cap="flat" cmpd="sng" w="12700">
                      <a:solidFill>
                        <a:srgbClr val="C4C4C4"/>
                      </a:solidFill>
                      <a:prstDash val="solid"/>
                      <a:round/>
                      <a:headEnd len="sm" w="sm" type="none"/>
                      <a:tailEnd len="sm" w="sm" type="none"/>
                    </a:lnT>
                  </a:tcPr>
                </a:tc>
                <a:tc>
                  <a:txBody>
                    <a:bodyPr/>
                    <a:lstStyle/>
                    <a:p>
                      <a:pPr indent="0" lvl="0" marL="0" marR="0" rtl="0" algn="ctr">
                        <a:spcBef>
                          <a:spcPts val="0"/>
                        </a:spcBef>
                        <a:spcAft>
                          <a:spcPts val="0"/>
                        </a:spcAft>
                        <a:buNone/>
                      </a:pPr>
                      <a:r>
                        <a:rPr b="1" lang="en-US" sz="1600" u="none" cap="none" strike="noStrike">
                          <a:solidFill>
                            <a:schemeClr val="dk1"/>
                          </a:solidFill>
                        </a:rPr>
                        <a:t>R$XXXX,XX</a:t>
                      </a:r>
                      <a:endParaRPr/>
                    </a:p>
                    <a:p>
                      <a:pPr indent="0" lvl="0" marL="0" marR="0" rtl="0" algn="ctr">
                        <a:lnSpc>
                          <a:spcPct val="120000"/>
                        </a:lnSpc>
                        <a:spcBef>
                          <a:spcPts val="0"/>
                        </a:spcBef>
                        <a:spcAft>
                          <a:spcPts val="0"/>
                        </a:spcAft>
                        <a:buNone/>
                      </a:pPr>
                      <a:r>
                        <a:rPr b="0" lang="en-US" sz="1200" u="none" cap="none" strike="noStrike">
                          <a:solidFill>
                            <a:schemeClr val="dk1"/>
                          </a:solidFill>
                        </a:rPr>
                        <a:t>Valor por Venda</a:t>
                      </a:r>
                      <a:endParaRPr sz="1800" u="none" cap="none" strike="noStrike"/>
                    </a:p>
                  </a:txBody>
                  <a:tcPr marT="38100" marB="38100" marR="91450" marL="91450" anchor="ctr">
                    <a:lnT cap="flat" cmpd="sng" w="12700">
                      <a:solidFill>
                        <a:srgbClr val="C4C4C4"/>
                      </a:solidFill>
                      <a:prstDash val="solid"/>
                      <a:round/>
                      <a:headEnd len="sm" w="sm" type="none"/>
                      <a:tailEnd len="sm" w="sm" type="none"/>
                    </a:lnT>
                  </a:tcPr>
                </a:tc>
              </a:tr>
            </a:tbl>
          </a:graphicData>
        </a:graphic>
      </p:graphicFrame>
      <p:sp>
        <p:nvSpPr>
          <p:cNvPr id="126" name="Google Shape;126;p21"/>
          <p:cNvSpPr/>
          <p:nvPr/>
        </p:nvSpPr>
        <p:spPr>
          <a:xfrm>
            <a:off x="457200" y="4446490"/>
            <a:ext cx="8229600" cy="798600"/>
          </a:xfrm>
          <a:prstGeom prst="roundRect">
            <a:avLst>
              <a:gd fmla="val 16667" name="adj"/>
            </a:avLst>
          </a:prstGeom>
          <a:solidFill>
            <a:srgbClr val="0000FF"/>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aphicFrame>
        <p:nvGraphicFramePr>
          <p:cNvPr id="127" name="Google Shape;127;p21"/>
          <p:cNvGraphicFramePr/>
          <p:nvPr/>
        </p:nvGraphicFramePr>
        <p:xfrm>
          <a:off x="554182" y="4446490"/>
          <a:ext cx="3000000" cy="3000000"/>
        </p:xfrm>
        <a:graphic>
          <a:graphicData uri="http://schemas.openxmlformats.org/drawingml/2006/table">
            <a:tbl>
              <a:tblPr bandRow="1" firstRow="1">
                <a:noFill/>
                <a:tableStyleId>{95D1A52F-A692-498D-A842-37C5DE9D28C3}</a:tableStyleId>
              </a:tblPr>
              <a:tblGrid>
                <a:gridCol w="8132625"/>
              </a:tblGrid>
              <a:tr h="786925">
                <a:tc>
                  <a:txBody>
                    <a:bodyPr/>
                    <a:lstStyle/>
                    <a:p>
                      <a:pPr indent="0" lvl="0" marL="0" marR="0" rtl="0" algn="ctr">
                        <a:lnSpc>
                          <a:spcPct val="100000"/>
                        </a:lnSpc>
                        <a:spcBef>
                          <a:spcPts val="0"/>
                        </a:spcBef>
                        <a:spcAft>
                          <a:spcPts val="0"/>
                        </a:spcAft>
                        <a:buClr>
                          <a:schemeClr val="lt1"/>
                        </a:buClr>
                        <a:buFont typeface="Calibri"/>
                        <a:buNone/>
                      </a:pPr>
                      <a:r>
                        <a:rPr b="1" lang="en-US" sz="1600" u="none" cap="none" strike="noStrike">
                          <a:solidFill>
                            <a:schemeClr val="lt1"/>
                          </a:solidFill>
                        </a:rPr>
                        <a:t>R$10.000,00</a:t>
                      </a:r>
                      <a:endParaRPr/>
                    </a:p>
                    <a:p>
                      <a:pPr indent="0" lvl="0" marL="0" marR="0" rtl="0" algn="ctr">
                        <a:lnSpc>
                          <a:spcPct val="120000"/>
                        </a:lnSpc>
                        <a:spcBef>
                          <a:spcPts val="0"/>
                        </a:spcBef>
                        <a:spcAft>
                          <a:spcPts val="0"/>
                        </a:spcAft>
                        <a:buClr>
                          <a:schemeClr val="lt1"/>
                        </a:buClr>
                        <a:buFont typeface="Calibri"/>
                        <a:buNone/>
                      </a:pPr>
                      <a:r>
                        <a:rPr b="0" lang="en-US" sz="1200" u="none" cap="none" strike="noStrike">
                          <a:solidFill>
                            <a:schemeClr val="lt1"/>
                          </a:solidFill>
                        </a:rPr>
                        <a:t>VALOR TOTAL DE VENDAS</a:t>
                      </a:r>
                      <a:endParaRPr b="0" sz="1200" u="none" cap="none" strike="noStrike">
                        <a:solidFill>
                          <a:schemeClr val="lt1"/>
                        </a:solidFill>
                      </a:endParaRPr>
                    </a:p>
                  </a:txBody>
                  <a:tcPr marT="38100" marB="38100" marR="91450" marL="91450" anchor="ctr"/>
                </a:tc>
              </a:tr>
            </a:tbl>
          </a:graphicData>
        </a:graphic>
      </p:graphicFrame>
      <p:sp>
        <p:nvSpPr>
          <p:cNvPr id="128" name="Google Shape;128;p21"/>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589275" y="2065404"/>
            <a:ext cx="7772400" cy="94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Font typeface="Calibri"/>
              <a:buNone/>
            </a:pPr>
            <a:r>
              <a:rPr b="1" lang="en-US" sz="5600">
                <a:solidFill>
                  <a:schemeClr val="lt2"/>
                </a:solidFill>
                <a:latin typeface="Calibri"/>
                <a:ea typeface="Calibri"/>
                <a:cs typeface="Calibri"/>
                <a:sym typeface="Calibri"/>
              </a:rPr>
              <a:t>CAMADA DE CANAIS</a:t>
            </a:r>
            <a:endParaRPr b="1" i="0" sz="5600" u="none" cap="none" strike="noStrike">
              <a:solidFill>
                <a:schemeClr val="lt2"/>
              </a:solidFill>
              <a:latin typeface="Calibri"/>
              <a:ea typeface="Calibri"/>
              <a:cs typeface="Calibri"/>
              <a:sym typeface="Calibri"/>
            </a:endParaRPr>
          </a:p>
        </p:txBody>
      </p:sp>
      <p:sp>
        <p:nvSpPr>
          <p:cNvPr id="134" name="Google Shape;134;p22"/>
          <p:cNvSpPr txBox="1"/>
          <p:nvPr>
            <p:ph idx="1" type="body"/>
          </p:nvPr>
        </p:nvSpPr>
        <p:spPr>
          <a:xfrm>
            <a:off x="631113" y="3007631"/>
            <a:ext cx="7772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EDEDED"/>
              </a:buClr>
              <a:buFont typeface="Arial"/>
              <a:buNone/>
            </a:pPr>
            <a:r>
              <a:rPr b="0" i="0" lang="en-US" sz="1200" u="none" cap="none" strike="noStrike">
                <a:solidFill>
                  <a:srgbClr val="EDEDED"/>
                </a:solidFill>
                <a:latin typeface="Calibri"/>
                <a:ea typeface="Calibri"/>
                <a:cs typeface="Calibri"/>
                <a:sym typeface="Calibri"/>
              </a:rPr>
              <a:t>Relatório de Marketing – </a:t>
            </a:r>
            <a:r>
              <a:rPr lang="en-US" sz="1200">
                <a:solidFill>
                  <a:srgbClr val="EDEDED"/>
                </a:solidFill>
                <a:latin typeface="Calibri"/>
                <a:ea typeface="Calibri"/>
                <a:cs typeface="Calibri"/>
                <a:sym typeface="Calibri"/>
              </a:rPr>
              <a:t>Janeiro de 2020</a:t>
            </a:r>
            <a:endParaRPr b="0" i="0" sz="1200" u="none" cap="none" strike="noStrike">
              <a:solidFill>
                <a:srgbClr val="EDEDED"/>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p:nvPr/>
        </p:nvSpPr>
        <p:spPr>
          <a:xfrm>
            <a:off x="2326434" y="266615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41" name="Google Shape;141;p23"/>
          <p:cNvSpPr/>
          <p:nvPr/>
        </p:nvSpPr>
        <p:spPr>
          <a:xfrm>
            <a:off x="2320634" y="3332937"/>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42" name="Google Shape;142;p23"/>
          <p:cNvSpPr/>
          <p:nvPr/>
        </p:nvSpPr>
        <p:spPr>
          <a:xfrm>
            <a:off x="2320634" y="4000836"/>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43" name="Google Shape;143;p23"/>
          <p:cNvSpPr/>
          <p:nvPr/>
        </p:nvSpPr>
        <p:spPr>
          <a:xfrm>
            <a:off x="2320634" y="467679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44" name="Google Shape;144;p23"/>
          <p:cNvSpPr/>
          <p:nvPr/>
        </p:nvSpPr>
        <p:spPr>
          <a:xfrm>
            <a:off x="3400162" y="266615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b="0" i="0" sz="1800" u="none" cap="none" strike="noStrike">
              <a:latin typeface="Calibri"/>
              <a:ea typeface="Calibri"/>
              <a:cs typeface="Calibri"/>
              <a:sym typeface="Calibri"/>
            </a:endParaRPr>
          </a:p>
        </p:txBody>
      </p:sp>
      <p:sp>
        <p:nvSpPr>
          <p:cNvPr id="145" name="Google Shape;145;p23"/>
          <p:cNvSpPr/>
          <p:nvPr/>
        </p:nvSpPr>
        <p:spPr>
          <a:xfrm>
            <a:off x="3394362" y="3332937"/>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46" name="Google Shape;146;p23"/>
          <p:cNvSpPr/>
          <p:nvPr/>
        </p:nvSpPr>
        <p:spPr>
          <a:xfrm>
            <a:off x="3394362" y="4000836"/>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47" name="Google Shape;147;p23"/>
          <p:cNvSpPr/>
          <p:nvPr/>
        </p:nvSpPr>
        <p:spPr>
          <a:xfrm>
            <a:off x="3394362" y="467679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48" name="Google Shape;148;p23"/>
          <p:cNvSpPr/>
          <p:nvPr/>
        </p:nvSpPr>
        <p:spPr>
          <a:xfrm>
            <a:off x="4473890" y="266615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49" name="Google Shape;149;p23"/>
          <p:cNvSpPr/>
          <p:nvPr/>
        </p:nvSpPr>
        <p:spPr>
          <a:xfrm>
            <a:off x="4468090" y="3332937"/>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0" name="Google Shape;150;p23"/>
          <p:cNvSpPr/>
          <p:nvPr/>
        </p:nvSpPr>
        <p:spPr>
          <a:xfrm>
            <a:off x="4468090" y="4000836"/>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1" name="Google Shape;151;p23"/>
          <p:cNvSpPr/>
          <p:nvPr/>
        </p:nvSpPr>
        <p:spPr>
          <a:xfrm>
            <a:off x="4468090" y="467679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2" name="Google Shape;152;p23"/>
          <p:cNvSpPr/>
          <p:nvPr/>
        </p:nvSpPr>
        <p:spPr>
          <a:xfrm>
            <a:off x="5547618" y="266615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3" name="Google Shape;153;p23"/>
          <p:cNvSpPr/>
          <p:nvPr/>
        </p:nvSpPr>
        <p:spPr>
          <a:xfrm>
            <a:off x="5541818" y="3332937"/>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4" name="Google Shape;154;p23"/>
          <p:cNvSpPr/>
          <p:nvPr/>
        </p:nvSpPr>
        <p:spPr>
          <a:xfrm>
            <a:off x="5541818" y="4000836"/>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5" name="Google Shape;155;p23"/>
          <p:cNvSpPr/>
          <p:nvPr/>
        </p:nvSpPr>
        <p:spPr>
          <a:xfrm>
            <a:off x="5541818" y="467679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6" name="Google Shape;156;p23"/>
          <p:cNvSpPr/>
          <p:nvPr/>
        </p:nvSpPr>
        <p:spPr>
          <a:xfrm>
            <a:off x="6621346" y="266615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7" name="Google Shape;157;p23"/>
          <p:cNvSpPr/>
          <p:nvPr/>
        </p:nvSpPr>
        <p:spPr>
          <a:xfrm>
            <a:off x="6615546" y="3332937"/>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8" name="Google Shape;158;p23"/>
          <p:cNvSpPr/>
          <p:nvPr/>
        </p:nvSpPr>
        <p:spPr>
          <a:xfrm>
            <a:off x="6615546" y="4000836"/>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59" name="Google Shape;159;p23"/>
          <p:cNvSpPr/>
          <p:nvPr/>
        </p:nvSpPr>
        <p:spPr>
          <a:xfrm>
            <a:off x="6615546" y="467679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60" name="Google Shape;160;p23"/>
          <p:cNvSpPr/>
          <p:nvPr/>
        </p:nvSpPr>
        <p:spPr>
          <a:xfrm>
            <a:off x="7695074" y="266615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61" name="Google Shape;161;p23"/>
          <p:cNvSpPr/>
          <p:nvPr/>
        </p:nvSpPr>
        <p:spPr>
          <a:xfrm>
            <a:off x="7689274" y="3332937"/>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62" name="Google Shape;162;p23"/>
          <p:cNvSpPr/>
          <p:nvPr/>
        </p:nvSpPr>
        <p:spPr>
          <a:xfrm>
            <a:off x="7689274" y="4000836"/>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163" name="Google Shape;163;p23"/>
          <p:cNvSpPr/>
          <p:nvPr/>
        </p:nvSpPr>
        <p:spPr>
          <a:xfrm>
            <a:off x="7689274" y="4676798"/>
            <a:ext cx="887100" cy="360000"/>
          </a:xfrm>
          <a:prstGeom prst="rect">
            <a:avLst/>
          </a:prstGeom>
          <a:solidFill>
            <a:srgbClr val="FFFFFF"/>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graphicFrame>
        <p:nvGraphicFramePr>
          <p:cNvPr id="164" name="Google Shape;164;p23"/>
          <p:cNvGraphicFramePr/>
          <p:nvPr/>
        </p:nvGraphicFramePr>
        <p:xfrm>
          <a:off x="457192" y="1782770"/>
          <a:ext cx="3000000" cy="3000000"/>
        </p:xfrm>
        <a:graphic>
          <a:graphicData uri="http://schemas.openxmlformats.org/drawingml/2006/table">
            <a:tbl>
              <a:tblPr bandRow="1" firstRow="1">
                <a:noFill/>
                <a:tableStyleId>{95D1A52F-A692-498D-A842-37C5DE9D28C3}</a:tableStyleId>
              </a:tblPr>
              <a:tblGrid>
                <a:gridCol w="1768050"/>
                <a:gridCol w="1076925"/>
                <a:gridCol w="1076925"/>
                <a:gridCol w="1076925"/>
                <a:gridCol w="1076925"/>
                <a:gridCol w="1076925"/>
                <a:gridCol w="1076925"/>
              </a:tblGrid>
              <a:tr h="180250">
                <a:tc>
                  <a:txBody>
                    <a:bodyPr/>
                    <a:lstStyle/>
                    <a:p>
                      <a:pPr indent="0" lvl="0" marL="0" marR="0" rtl="0" algn="l">
                        <a:spcBef>
                          <a:spcPts val="0"/>
                        </a:spcBef>
                        <a:spcAft>
                          <a:spcPts val="0"/>
                        </a:spcAft>
                        <a:buNone/>
                      </a:pPr>
                      <a:r>
                        <a:rPr lang="en-US" sz="1200" u="none" cap="none" strike="noStrike">
                          <a:solidFill>
                            <a:srgbClr val="939393"/>
                          </a:solidFill>
                        </a:rPr>
                        <a:t>CANAL</a:t>
                      </a:r>
                      <a:endParaRPr sz="1200" u="none" cap="none" strike="noStrike">
                        <a:solidFill>
                          <a:srgbClr val="939393"/>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DIRETO</a:t>
                      </a:r>
                      <a:endParaRPr sz="1200" u="none" cap="none" strike="noStrike">
                        <a:solidFill>
                          <a:srgbClr val="939393"/>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BUSCA PAGA</a:t>
                      </a:r>
                      <a:endParaRPr sz="1200" u="none" cap="none" strike="noStrike">
                        <a:solidFill>
                          <a:srgbClr val="939393"/>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ORGÂNICO</a:t>
                      </a:r>
                      <a:endParaRPr sz="1200" u="none" cap="none" strike="noStrike">
                        <a:solidFill>
                          <a:srgbClr val="939393"/>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E-MAIL</a:t>
                      </a:r>
                      <a:endParaRPr sz="1200" u="none" cap="none" strike="noStrike">
                        <a:solidFill>
                          <a:srgbClr val="939393"/>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REFERÊNCIA</a:t>
                      </a:r>
                      <a:endParaRPr sz="1200" u="none" cap="none" strike="noStrike">
                        <a:solidFill>
                          <a:srgbClr val="939393"/>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solidFill>
                            <a:srgbClr val="939393"/>
                          </a:solidFill>
                        </a:rPr>
                        <a:t>SOCIAL</a:t>
                      </a:r>
                      <a:endParaRPr sz="1200" u="none" cap="none" strike="noStrike">
                        <a:solidFill>
                          <a:srgbClr val="939393"/>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161350">
                <a:tc>
                  <a:txBody>
                    <a:bodyPr/>
                    <a:lstStyle/>
                    <a:p>
                      <a:pPr indent="0" lvl="0" marL="0" marR="0" rtl="0" algn="l">
                        <a:spcBef>
                          <a:spcPts val="0"/>
                        </a:spcBef>
                        <a:spcAft>
                          <a:spcPts val="0"/>
                        </a:spcAft>
                        <a:buNone/>
                      </a:pPr>
                      <a:r>
                        <a:rPr lang="en-US" sz="1000" u="none" cap="none" strike="noStrike"/>
                        <a:t>CONVERSÃO TOTAL</a:t>
                      </a:r>
                      <a:endParaRPr sz="10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000" u="none" cap="none" strike="noStrike"/>
                        <a:t>0,01%</a:t>
                      </a:r>
                      <a:endParaRPr sz="10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0,01%</a:t>
                      </a:r>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0,01%</a:t>
                      </a:r>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0,01%</a:t>
                      </a:r>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0,01%</a:t>
                      </a:r>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0,01%</a:t>
                      </a:r>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352625">
                <a:tc>
                  <a:txBody>
                    <a:bodyPr/>
                    <a:lstStyle/>
                    <a:p>
                      <a:pPr indent="0" lvl="0" marL="0" marR="0" rtl="0" algn="l">
                        <a:lnSpc>
                          <a:spcPct val="100000"/>
                        </a:lnSpc>
                        <a:spcBef>
                          <a:spcPts val="0"/>
                        </a:spcBef>
                        <a:spcAft>
                          <a:spcPts val="0"/>
                        </a:spcAft>
                        <a:buNone/>
                      </a:pPr>
                      <a:r>
                        <a:rPr lang="en-US" sz="1000" u="none" cap="none" strike="noStrike"/>
                        <a:t>CICLO DE VENDA</a:t>
                      </a:r>
                      <a:endParaRPr sz="1000" u="none" cap="none" strike="noStrike"/>
                    </a:p>
                  </a:txBody>
                  <a:tcPr marT="45725" marB="45725" marR="91450" marL="91450">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000" u="none" cap="none" strike="noStrike"/>
                        <a:t>XXX dias</a:t>
                      </a:r>
                      <a:endParaRPr sz="1000" u="none" cap="none" strike="noStrike"/>
                    </a:p>
                  </a:txBody>
                  <a:tcPr marT="45725" marB="45725" marR="91450" marL="91450">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XXX dias</a:t>
                      </a:r>
                      <a:endParaRPr sz="1000" u="none" cap="none" strike="noStrike"/>
                    </a:p>
                  </a:txBody>
                  <a:tcPr marT="45725" marB="45725" marR="91450" marL="91450">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XXX dias</a:t>
                      </a:r>
                      <a:endParaRPr sz="1000" u="none" cap="none" strike="noStrike"/>
                    </a:p>
                  </a:txBody>
                  <a:tcPr marT="45725" marB="45725" marR="91450" marL="91450">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XXX dias</a:t>
                      </a:r>
                      <a:endParaRPr sz="1000" u="none" cap="none" strike="noStrike"/>
                    </a:p>
                  </a:txBody>
                  <a:tcPr marT="45725" marB="45725" marR="91450" marL="91450">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XXX dias</a:t>
                      </a:r>
                      <a:endParaRPr sz="1000" u="none" cap="none" strike="noStrike"/>
                    </a:p>
                  </a:txBody>
                  <a:tcPr marT="45725" marB="45725" marR="91450" marL="91450">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Font typeface="Calibri"/>
                        <a:buNone/>
                      </a:pPr>
                      <a:r>
                        <a:rPr lang="en-US" sz="1000" u="none" cap="none" strike="noStrike"/>
                        <a:t>XXX dias</a:t>
                      </a:r>
                      <a:endParaRPr sz="1000" u="none" cap="none" strike="noStrike"/>
                    </a:p>
                  </a:txBody>
                  <a:tcPr marT="45725" marB="45725" marR="91450" marL="91450">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348350">
                <a:tc>
                  <a:txBody>
                    <a:bodyPr/>
                    <a:lstStyle/>
                    <a:p>
                      <a:pPr indent="0" lvl="0" marL="0" marR="0" rtl="0" algn="l">
                        <a:lnSpc>
                          <a:spcPct val="100000"/>
                        </a:lnSpc>
                        <a:spcBef>
                          <a:spcPts val="0"/>
                        </a:spcBef>
                        <a:spcAft>
                          <a:spcPts val="0"/>
                        </a:spcAft>
                        <a:buNone/>
                      </a:pPr>
                      <a:r>
                        <a:rPr lang="en-US"/>
                        <a:t>VISITANTES</a:t>
                      </a:r>
                      <a:endParaRPr sz="14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800"/>
                        <a:t>10.000</a:t>
                      </a:r>
                      <a:endParaRPr sz="1800"/>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a:t>10.000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a:t>10.000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a:t>10.000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a:t>10.000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a:t>10.000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1000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243300">
                <a:tc>
                  <a:txBody>
                    <a:bodyPr/>
                    <a:lstStyle/>
                    <a:p>
                      <a:pPr indent="0" lvl="0" marL="0" marR="0" rtl="0" algn="l">
                        <a:spcBef>
                          <a:spcPts val="0"/>
                        </a:spcBef>
                        <a:spcAft>
                          <a:spcPts val="0"/>
                        </a:spcAft>
                        <a:buNone/>
                      </a:pPr>
                      <a:r>
                        <a:rPr lang="en-US" sz="1400" u="none" cap="none" strike="noStrike"/>
                        <a:t>LEADS</a:t>
                      </a:r>
                      <a:endParaRPr sz="14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r>
                        <a:rPr lang="en-US" sz="1800" u="none" cap="none" strike="noStrike"/>
                        <a:t>.000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201700">
                <a:tc>
                  <a:txBody>
                    <a:bodyPr/>
                    <a:lstStyle/>
                    <a:p>
                      <a:pPr indent="0" lvl="0" marL="0" marR="0" rtl="0" algn="l">
                        <a:spcBef>
                          <a:spcPts val="0"/>
                        </a:spcBef>
                        <a:spcAft>
                          <a:spcPts val="0"/>
                        </a:spcAft>
                        <a:buNone/>
                      </a:pPr>
                      <a:r>
                        <a:t/>
                      </a:r>
                      <a:endParaRPr sz="14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243300">
                <a:tc>
                  <a:txBody>
                    <a:bodyPr/>
                    <a:lstStyle/>
                    <a:p>
                      <a:pPr indent="0" lvl="0" marL="0" marR="0" rtl="0" algn="l">
                        <a:spcBef>
                          <a:spcPts val="0"/>
                        </a:spcBef>
                        <a:spcAft>
                          <a:spcPts val="0"/>
                        </a:spcAft>
                        <a:buNone/>
                      </a:pPr>
                      <a:r>
                        <a:rPr lang="en-US" sz="1400" u="none" cap="none" strike="noStrike"/>
                        <a:t>OPORTUNIDADES</a:t>
                      </a:r>
                      <a:endParaRPr sz="14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201700">
                <a:tc>
                  <a:txBody>
                    <a:bodyPr/>
                    <a:lstStyle/>
                    <a:p>
                      <a:pPr indent="0" lvl="0" marL="0" marR="0" rtl="0" algn="l">
                        <a:spcBef>
                          <a:spcPts val="0"/>
                        </a:spcBef>
                        <a:spcAft>
                          <a:spcPts val="0"/>
                        </a:spcAft>
                        <a:buNone/>
                      </a:pPr>
                      <a:r>
                        <a:t/>
                      </a:r>
                      <a:endParaRPr sz="14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Font typeface="Calibri"/>
                        <a:buNone/>
                      </a:pPr>
                      <a:r>
                        <a:rPr lang="en-US" sz="900" u="none" cap="none" strike="noStrike">
                          <a:solidFill>
                            <a:srgbClr val="772FC6"/>
                          </a:solidFill>
                        </a:rPr>
                        <a:t>↓  </a:t>
                      </a:r>
                      <a:r>
                        <a:rPr lang="en-US" sz="800" u="none" cap="none" strike="noStrike">
                          <a:solidFill>
                            <a:srgbClr val="772FC6"/>
                          </a:solidFill>
                        </a:rPr>
                        <a:t> </a:t>
                      </a:r>
                      <a:r>
                        <a:rPr lang="en-US" sz="1100" u="none" cap="none" strike="noStrike">
                          <a:solidFill>
                            <a:srgbClr val="772FC6"/>
                          </a:solidFill>
                        </a:rPr>
                        <a:t>10%</a:t>
                      </a:r>
                      <a:r>
                        <a:rPr lang="en-US" sz="900" u="none" cap="none" strike="noStrike">
                          <a:solidFill>
                            <a:srgbClr val="772FC6"/>
                          </a:solidFill>
                        </a:rPr>
                        <a:t>  ↓ </a:t>
                      </a:r>
                      <a:endParaRPr>
                        <a:solidFill>
                          <a:srgbClr val="772FC6"/>
                        </a:solidFill>
                      </a:endParaRPr>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r h="100700">
                <a:tc>
                  <a:txBody>
                    <a:bodyPr/>
                    <a:lstStyle/>
                    <a:p>
                      <a:pPr indent="0" lvl="0" marL="0" marR="0" rtl="0" algn="l">
                        <a:spcBef>
                          <a:spcPts val="0"/>
                        </a:spcBef>
                        <a:spcAft>
                          <a:spcPts val="0"/>
                        </a:spcAft>
                        <a:buNone/>
                      </a:pPr>
                      <a:r>
                        <a:rPr lang="en-US" sz="1400" u="none" cap="none" strike="noStrike"/>
                        <a:t>VENDAS</a:t>
                      </a:r>
                      <a:endParaRPr sz="14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nchor="ctr">
                    <a:lnL cap="flat" cmpd="sng" w="9525">
                      <a:solidFill>
                        <a:srgbClr val="434343">
                          <a:alpha val="0"/>
                        </a:srgbClr>
                      </a:solidFill>
                      <a:prstDash val="solid"/>
                      <a:round/>
                      <a:headEnd len="sm" w="sm" type="none"/>
                      <a:tailEnd len="sm" w="sm" type="none"/>
                    </a:lnL>
                    <a:lnR cap="flat" cmpd="sng" w="9525">
                      <a:solidFill>
                        <a:srgbClr val="434343">
                          <a:alpha val="0"/>
                        </a:srgbClr>
                      </a:solidFill>
                      <a:prstDash val="solid"/>
                      <a:round/>
                      <a:headEnd len="sm" w="sm" type="none"/>
                      <a:tailEnd len="sm" w="sm" type="none"/>
                    </a:lnR>
                    <a:lnT cap="flat" cmpd="sng" w="9525">
                      <a:solidFill>
                        <a:srgbClr val="434343">
                          <a:alpha val="0"/>
                        </a:srgbClr>
                      </a:solidFill>
                      <a:prstDash val="solid"/>
                      <a:round/>
                      <a:headEnd len="sm" w="sm" type="none"/>
                      <a:tailEnd len="sm" w="sm" type="none"/>
                    </a:lnT>
                    <a:lnB cap="flat" cmpd="sng" w="9525">
                      <a:solidFill>
                        <a:srgbClr val="434343">
                          <a:alpha val="0"/>
                        </a:srgbClr>
                      </a:solidFill>
                      <a:prstDash val="solid"/>
                      <a:round/>
                      <a:headEnd len="sm" w="sm" type="none"/>
                      <a:tailEnd len="sm" w="sm" type="none"/>
                    </a:lnB>
                  </a:tcPr>
                </a:tc>
              </a:tr>
            </a:tbl>
          </a:graphicData>
        </a:graphic>
      </p:graphicFrame>
      <p:sp>
        <p:nvSpPr>
          <p:cNvPr id="165" name="Google Shape;165;p23"/>
          <p:cNvSpPr txBox="1"/>
          <p:nvPr>
            <p:ph type="title"/>
          </p:nvPr>
        </p:nvSpPr>
        <p:spPr>
          <a:xfrm>
            <a:off x="457200" y="528507"/>
            <a:ext cx="8229600" cy="6389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Font typeface="Calibri"/>
              <a:buNone/>
            </a:pPr>
            <a:r>
              <a:rPr b="0" i="0" lang="en-US" sz="4000" u="none" cap="none" strike="noStrike">
                <a:solidFill>
                  <a:srgbClr val="0000FF"/>
                </a:solidFill>
                <a:latin typeface="Calibri"/>
                <a:ea typeface="Calibri"/>
                <a:cs typeface="Calibri"/>
                <a:sym typeface="Calibri"/>
              </a:rPr>
              <a:t>EFICÁCIA DOS CANAIS DE AQUISIÇÃO</a:t>
            </a:r>
            <a:endParaRPr b="0" i="0" sz="4000" u="none" cap="none" strike="noStrike">
              <a:solidFill>
                <a:srgbClr val="0000FF"/>
              </a:solidFill>
              <a:latin typeface="Calibri"/>
              <a:ea typeface="Calibri"/>
              <a:cs typeface="Calibri"/>
              <a:sym typeface="Calibri"/>
            </a:endParaRPr>
          </a:p>
        </p:txBody>
      </p:sp>
      <p:cxnSp>
        <p:nvCxnSpPr>
          <p:cNvPr id="166" name="Google Shape;166;p23"/>
          <p:cNvCxnSpPr/>
          <p:nvPr/>
        </p:nvCxnSpPr>
        <p:spPr>
          <a:xfrm rot="10800000">
            <a:off x="3230872" y="319877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67" name="Google Shape;167;p23"/>
          <p:cNvCxnSpPr/>
          <p:nvPr/>
        </p:nvCxnSpPr>
        <p:spPr>
          <a:xfrm rot="10800000">
            <a:off x="3230872" y="3868855"/>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68" name="Google Shape;168;p23"/>
          <p:cNvCxnSpPr/>
          <p:nvPr/>
        </p:nvCxnSpPr>
        <p:spPr>
          <a:xfrm rot="10800000">
            <a:off x="3230872" y="456311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69" name="Google Shape;169;p23"/>
          <p:cNvCxnSpPr/>
          <p:nvPr/>
        </p:nvCxnSpPr>
        <p:spPr>
          <a:xfrm rot="10800000">
            <a:off x="4307486" y="319877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0" name="Google Shape;170;p23"/>
          <p:cNvCxnSpPr/>
          <p:nvPr/>
        </p:nvCxnSpPr>
        <p:spPr>
          <a:xfrm rot="10800000">
            <a:off x="4307486" y="3868855"/>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1" name="Google Shape;171;p23"/>
          <p:cNvCxnSpPr/>
          <p:nvPr/>
        </p:nvCxnSpPr>
        <p:spPr>
          <a:xfrm rot="10800000">
            <a:off x="4307486" y="456311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2" name="Google Shape;172;p23"/>
          <p:cNvCxnSpPr/>
          <p:nvPr/>
        </p:nvCxnSpPr>
        <p:spPr>
          <a:xfrm rot="10800000">
            <a:off x="5384100" y="319877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3" name="Google Shape;173;p23"/>
          <p:cNvCxnSpPr/>
          <p:nvPr/>
        </p:nvCxnSpPr>
        <p:spPr>
          <a:xfrm rot="10800000">
            <a:off x="5384100" y="3868855"/>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4" name="Google Shape;174;p23"/>
          <p:cNvCxnSpPr/>
          <p:nvPr/>
        </p:nvCxnSpPr>
        <p:spPr>
          <a:xfrm rot="10800000">
            <a:off x="5384100" y="456311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5" name="Google Shape;175;p23"/>
          <p:cNvCxnSpPr/>
          <p:nvPr/>
        </p:nvCxnSpPr>
        <p:spPr>
          <a:xfrm rot="10800000">
            <a:off x="6460714" y="319877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6" name="Google Shape;176;p23"/>
          <p:cNvCxnSpPr/>
          <p:nvPr/>
        </p:nvCxnSpPr>
        <p:spPr>
          <a:xfrm rot="10800000">
            <a:off x="6460714" y="3868855"/>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7" name="Google Shape;177;p23"/>
          <p:cNvCxnSpPr/>
          <p:nvPr/>
        </p:nvCxnSpPr>
        <p:spPr>
          <a:xfrm rot="10800000">
            <a:off x="6460714" y="456311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8" name="Google Shape;178;p23"/>
          <p:cNvCxnSpPr/>
          <p:nvPr/>
        </p:nvCxnSpPr>
        <p:spPr>
          <a:xfrm rot="10800000">
            <a:off x="7537329" y="319877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79" name="Google Shape;179;p23"/>
          <p:cNvCxnSpPr/>
          <p:nvPr/>
        </p:nvCxnSpPr>
        <p:spPr>
          <a:xfrm rot="10800000">
            <a:off x="7537329" y="3868855"/>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80" name="Google Shape;180;p23"/>
          <p:cNvCxnSpPr/>
          <p:nvPr/>
        </p:nvCxnSpPr>
        <p:spPr>
          <a:xfrm rot="10800000">
            <a:off x="7537329" y="4563119"/>
            <a:ext cx="140400" cy="0"/>
          </a:xfrm>
          <a:prstGeom prst="straightConnector1">
            <a:avLst/>
          </a:prstGeom>
          <a:noFill/>
          <a:ln cap="flat" cmpd="sng" w="9525">
            <a:solidFill>
              <a:schemeClr val="accent3"/>
            </a:solidFill>
            <a:prstDash val="solid"/>
            <a:round/>
            <a:headEnd len="sm" w="sm" type="none"/>
            <a:tailEnd len="sm" w="sm" type="none"/>
          </a:ln>
        </p:spPr>
      </p:cxnSp>
      <p:cxnSp>
        <p:nvCxnSpPr>
          <p:cNvPr id="181" name="Google Shape;181;p23"/>
          <p:cNvCxnSpPr/>
          <p:nvPr/>
        </p:nvCxnSpPr>
        <p:spPr>
          <a:xfrm rot="10800000">
            <a:off x="457095" y="3198779"/>
            <a:ext cx="1725000" cy="0"/>
          </a:xfrm>
          <a:prstGeom prst="straightConnector1">
            <a:avLst/>
          </a:prstGeom>
          <a:noFill/>
          <a:ln cap="flat" cmpd="sng" w="9525">
            <a:solidFill>
              <a:schemeClr val="accent3"/>
            </a:solidFill>
            <a:prstDash val="solid"/>
            <a:round/>
            <a:headEnd len="sm" w="sm" type="none"/>
            <a:tailEnd len="sm" w="sm" type="none"/>
          </a:ln>
        </p:spPr>
      </p:cxnSp>
      <p:cxnSp>
        <p:nvCxnSpPr>
          <p:cNvPr id="182" name="Google Shape;182;p23"/>
          <p:cNvCxnSpPr/>
          <p:nvPr/>
        </p:nvCxnSpPr>
        <p:spPr>
          <a:xfrm rot="10800000">
            <a:off x="457095" y="3868855"/>
            <a:ext cx="1725000" cy="0"/>
          </a:xfrm>
          <a:prstGeom prst="straightConnector1">
            <a:avLst/>
          </a:prstGeom>
          <a:noFill/>
          <a:ln cap="flat" cmpd="sng" w="9525">
            <a:solidFill>
              <a:schemeClr val="accent3"/>
            </a:solidFill>
            <a:prstDash val="solid"/>
            <a:round/>
            <a:headEnd len="sm" w="sm" type="none"/>
            <a:tailEnd len="sm" w="sm" type="none"/>
          </a:ln>
        </p:spPr>
      </p:cxnSp>
      <p:cxnSp>
        <p:nvCxnSpPr>
          <p:cNvPr id="183" name="Google Shape;183;p23"/>
          <p:cNvCxnSpPr/>
          <p:nvPr/>
        </p:nvCxnSpPr>
        <p:spPr>
          <a:xfrm rot="10800000">
            <a:off x="457095" y="4563119"/>
            <a:ext cx="1725000" cy="0"/>
          </a:xfrm>
          <a:prstGeom prst="straightConnector1">
            <a:avLst/>
          </a:prstGeom>
          <a:noFill/>
          <a:ln cap="flat" cmpd="sng" w="9525">
            <a:solidFill>
              <a:schemeClr val="accent3"/>
            </a:solidFill>
            <a:prstDash val="solid"/>
            <a:round/>
            <a:headEnd len="sm" w="sm" type="none"/>
            <a:tailEnd len="sm" w="sm" type="none"/>
          </a:ln>
        </p:spPr>
      </p:cxnSp>
      <p:sp>
        <p:nvSpPr>
          <p:cNvPr id="184" name="Google Shape;184;p23"/>
          <p:cNvSpPr txBox="1"/>
          <p:nvPr>
            <p:ph idx="2" type="body"/>
          </p:nvPr>
        </p:nvSpPr>
        <p:spPr>
          <a:xfrm>
            <a:off x="494700" y="304120"/>
            <a:ext cx="8229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59595"/>
              </a:buClr>
              <a:buFont typeface="Arial"/>
              <a:buNone/>
            </a:pPr>
            <a:r>
              <a:rPr b="0" i="0" lang="en-US" sz="1150" u="none" cap="none" strike="noStrike">
                <a:solidFill>
                  <a:srgbClr val="666666"/>
                </a:solidFill>
                <a:latin typeface="Calibri"/>
                <a:ea typeface="Calibri"/>
                <a:cs typeface="Calibri"/>
                <a:sym typeface="Calibri"/>
              </a:rPr>
              <a:t>Relatório de Marketing – </a:t>
            </a:r>
            <a:r>
              <a:rPr lang="en-US" sz="1150">
                <a:solidFill>
                  <a:srgbClr val="666666"/>
                </a:solidFill>
                <a:latin typeface="Calibri"/>
                <a:ea typeface="Calibri"/>
                <a:cs typeface="Calibri"/>
                <a:sym typeface="Calibri"/>
              </a:rPr>
              <a:t>Janeiro 2020</a:t>
            </a:r>
            <a:endParaRPr b="0" i="0" sz="1150" u="none" cap="none" strike="noStrike">
              <a:solidFill>
                <a:srgbClr val="66666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3">
      <a:dk1>
        <a:srgbClr val="2B2B2B"/>
      </a:dk1>
      <a:lt1>
        <a:srgbClr val="EDEDED"/>
      </a:lt1>
      <a:dk2>
        <a:srgbClr val="404040"/>
      </a:dk2>
      <a:lt2>
        <a:srgbClr val="ECECEC"/>
      </a:lt2>
      <a:accent1>
        <a:srgbClr val="75B500"/>
      </a:accent1>
      <a:accent2>
        <a:srgbClr val="3B9797"/>
      </a:accent2>
      <a:accent3>
        <a:srgbClr val="C4C4C4"/>
      </a:accent3>
      <a:accent4>
        <a:srgbClr val="404040"/>
      </a:accent4>
      <a:accent5>
        <a:srgbClr val="F1F1F1"/>
      </a:accent5>
      <a:accent6>
        <a:srgbClr val="68B399"/>
      </a:accent6>
      <a:hlink>
        <a:srgbClr val="3B9797"/>
      </a:hlink>
      <a:folHlink>
        <a:srgbClr val="3B97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