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OpenSans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OpenSans-italic.fntdata"/><Relationship Id="rId16" Type="http://schemas.openxmlformats.org/officeDocument/2006/relationships/slide" Target="slides/slide12.xml"/><Relationship Id="rId38" Type="http://schemas.openxmlformats.org/officeDocument/2006/relationships/font" Target="fonts/OpenSan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56324da5a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56324da5a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Para editar este template, clique em Arquivo &gt; Fazer uma cópia. </a:t>
            </a:r>
            <a:endParaRPr sz="18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6324da5a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6324da5a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Para editar este template, clique em Arquivo &gt; Fazer uma cópia.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6324da5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56324da5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Para editar este template, clique em Arquivo &gt; Fazer uma cópia.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6324da5a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56324da5a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Para editar este template, clique em Arquivo &gt; Fazer uma cópia.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56324da5a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56324da5a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Para editar este template, clique em Arquivo &gt; Fazer uma cópia.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6324da5a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56324da5a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Para editar este template, clique em Arquivo &gt; Fazer uma cópia.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56324da5a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56324da5a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Para editar este template, clique em Arquivo &gt; Fazer uma cópia.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56324da5a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56324da5a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Para editar este template, clique em Arquivo &gt; Fazer uma cópia.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6324da5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56324da5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Para editar este template, clique em Arquivo &gt; Fazer uma cópia.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56324da5a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56324da5a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Para editar este template, clique em Arquivo &gt; Fazer uma cópia.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56324da5a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56324da5a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Para editar este template, clique em Arquivo &gt; Fazer uma cópia.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6324da5a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56324da5a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Para editar este template, clique em Arquivo &gt; Fazer uma cópia.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56324da5a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56324da5a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Para editar este template, clique em Arquivo &gt; Fazer uma cópia.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56324da5a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56324da5a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Para editar este template, clique em Arquivo &gt; Fazer uma cópia.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56324da5a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56324da5a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Para editar este template, clique em Arquivo &gt; Fazer uma cópia.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56324da5a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56324da5a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Para editar este template, clique em Arquivo &gt; Fazer uma cópia.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56324da5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56324da5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Para editar este template, clique em Arquivo &gt; Fazer uma cópia.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56324da5a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56324da5a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Para editar este template, clique em Arquivo &gt; Fazer uma cópia.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56324da5a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56324da5a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Para editar este template, clique em Arquivo &gt; Fazer uma cópia.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577186c4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577186c4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Para editar este template, clique em Arquivo &gt; Fazer uma cópia.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56324da5a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56324da5a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Para editar este template, clique em Arquivo &gt; Fazer uma cópia.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56324da5a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56324da5a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Para editar este template, clique em Arquivo &gt; Fazer uma cópia.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Para editar este template, clique em Arquivo &gt; Fazer uma cópia.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16794a8e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16794a8e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Para editar este template, clique em Arquivo &gt; Fazer uma cópia.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77490207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77490207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Para editar este template, clique em Arquivo &gt; Fazer uma cópia.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6e00f3fe75_1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6e00f3fe75_1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Para editar este template, clique em Arquivo &gt; Fazer uma cópia.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6324da5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6324da5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Para editar este template, clique em Arquivo &gt; Fazer uma cópia.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6324da5a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6324da5a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Para editar este template, clique em Arquivo &gt; Fazer uma cópia.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6324da5a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6324da5a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Para editar este template, clique em Arquivo &gt; Fazer uma cópia.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6324da5a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6324da5a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Para editar este template, clique em Arquivo &gt; Fazer uma cópia.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6324da5a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6324da5a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Para editar este template, clique em Arquivo &gt; Fazer uma cópia.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6324da5a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6324da5a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Para editar este template, clique em Arquivo &gt; Fazer uma cópia.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4" y="1946051"/>
            <a:ext cx="42597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94780"/>
              </a:buClr>
              <a:buSzPts val="3600"/>
              <a:buFont typeface="Open Sans"/>
              <a:buNone/>
              <a:defRPr b="1" sz="3600">
                <a:solidFill>
                  <a:srgbClr val="0947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93E68"/>
              </a:buClr>
              <a:buSzPts val="3600"/>
              <a:buFont typeface="Open Sans"/>
              <a:buNone/>
              <a:defRPr b="1" sz="3600">
                <a:solidFill>
                  <a:srgbClr val="293E6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93E68"/>
              </a:buClr>
              <a:buSzPts val="3600"/>
              <a:buFont typeface="Open Sans"/>
              <a:buNone/>
              <a:defRPr b="1" sz="3600">
                <a:solidFill>
                  <a:srgbClr val="293E6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93E68"/>
              </a:buClr>
              <a:buSzPts val="3600"/>
              <a:buFont typeface="Open Sans"/>
              <a:buNone/>
              <a:defRPr b="1" sz="3600">
                <a:solidFill>
                  <a:srgbClr val="293E6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93E68"/>
              </a:buClr>
              <a:buSzPts val="3600"/>
              <a:buFont typeface="Open Sans"/>
              <a:buNone/>
              <a:defRPr b="1" sz="3600">
                <a:solidFill>
                  <a:srgbClr val="293E6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93E68"/>
              </a:buClr>
              <a:buSzPts val="3600"/>
              <a:buFont typeface="Open Sans"/>
              <a:buNone/>
              <a:defRPr b="1" sz="3600">
                <a:solidFill>
                  <a:srgbClr val="293E6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93E68"/>
              </a:buClr>
              <a:buSzPts val="3600"/>
              <a:buFont typeface="Open Sans"/>
              <a:buNone/>
              <a:defRPr b="1" sz="3600">
                <a:solidFill>
                  <a:srgbClr val="293E6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93E68"/>
              </a:buClr>
              <a:buSzPts val="3600"/>
              <a:buFont typeface="Open Sans"/>
              <a:buNone/>
              <a:defRPr b="1" sz="3600">
                <a:solidFill>
                  <a:srgbClr val="293E6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93E68"/>
              </a:buClr>
              <a:buSzPts val="3600"/>
              <a:buFont typeface="Open Sans"/>
              <a:buNone/>
              <a:defRPr b="1" sz="3600">
                <a:solidFill>
                  <a:srgbClr val="293E6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1623826"/>
            <a:ext cx="42597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Open Sans"/>
              <a:buNone/>
              <a:defRPr sz="120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Open Sans"/>
              <a:buNone/>
              <a:defRPr sz="1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Open Sans"/>
              <a:buNone/>
              <a:defRPr sz="1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Open Sans"/>
              <a:buNone/>
              <a:defRPr sz="1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Open Sans"/>
              <a:buNone/>
              <a:defRPr sz="1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Open Sans"/>
              <a:buNone/>
              <a:defRPr sz="1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Open Sans"/>
              <a:buNone/>
              <a:defRPr sz="1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Open Sans"/>
              <a:buNone/>
              <a:defRPr sz="1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Open Sans"/>
              <a:buNone/>
              <a:defRPr sz="1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il SLA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311704" y="1623826"/>
            <a:ext cx="42597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94780"/>
              </a:buClr>
              <a:buSzPts val="3600"/>
              <a:buFont typeface="Open Sans"/>
              <a:buNone/>
              <a:defRPr b="1" sz="3600">
                <a:solidFill>
                  <a:srgbClr val="0947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93E68"/>
              </a:buClr>
              <a:buSzPts val="3600"/>
              <a:buFont typeface="Open Sans"/>
              <a:buNone/>
              <a:defRPr b="1" sz="3600">
                <a:solidFill>
                  <a:srgbClr val="293E6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93E68"/>
              </a:buClr>
              <a:buSzPts val="3600"/>
              <a:buFont typeface="Open Sans"/>
              <a:buNone/>
              <a:defRPr b="1" sz="3600">
                <a:solidFill>
                  <a:srgbClr val="293E6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93E68"/>
              </a:buClr>
              <a:buSzPts val="3600"/>
              <a:buFont typeface="Open Sans"/>
              <a:buNone/>
              <a:defRPr b="1" sz="3600">
                <a:solidFill>
                  <a:srgbClr val="293E6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93E68"/>
              </a:buClr>
              <a:buSzPts val="3600"/>
              <a:buFont typeface="Open Sans"/>
              <a:buNone/>
              <a:defRPr b="1" sz="3600">
                <a:solidFill>
                  <a:srgbClr val="293E6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93E68"/>
              </a:buClr>
              <a:buSzPts val="3600"/>
              <a:buFont typeface="Open Sans"/>
              <a:buNone/>
              <a:defRPr b="1" sz="3600">
                <a:solidFill>
                  <a:srgbClr val="293E6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93E68"/>
              </a:buClr>
              <a:buSzPts val="3600"/>
              <a:buFont typeface="Open Sans"/>
              <a:buNone/>
              <a:defRPr b="1" sz="3600">
                <a:solidFill>
                  <a:srgbClr val="293E6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93E68"/>
              </a:buClr>
              <a:buSzPts val="3600"/>
              <a:buFont typeface="Open Sans"/>
              <a:buNone/>
              <a:defRPr b="1" sz="3600">
                <a:solidFill>
                  <a:srgbClr val="293E6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93E68"/>
              </a:buClr>
              <a:buSzPts val="3600"/>
              <a:buFont typeface="Open Sans"/>
              <a:buNone/>
              <a:defRPr b="1" sz="3600">
                <a:solidFill>
                  <a:srgbClr val="293E6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duas colunas">
  <p:cSld name="CUSTOM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270250" y="216425"/>
            <a:ext cx="67470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09478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46450" y="878075"/>
            <a:ext cx="3867900" cy="3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561034" y="878075"/>
            <a:ext cx="3867900" cy="3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0" y="0"/>
            <a:ext cx="3733800" cy="518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5"/>
          <p:cNvSpPr txBox="1"/>
          <p:nvPr>
            <p:ph type="title"/>
          </p:nvPr>
        </p:nvSpPr>
        <p:spPr>
          <a:xfrm>
            <a:off x="270250" y="216425"/>
            <a:ext cx="33873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09478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4038600" y="228600"/>
            <a:ext cx="4648200" cy="43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1pPr>
            <a:lvl2pPr indent="-2921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✓"/>
              <a:defRPr sz="1000"/>
            </a:lvl3pPr>
            <a:lvl4pPr indent="-2921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Open Sans"/>
              <a:buNone/>
              <a:defRPr sz="42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Open Sans"/>
              <a:buNone/>
              <a:defRPr sz="42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Open Sans"/>
              <a:buNone/>
              <a:defRPr sz="42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Open Sans"/>
              <a:buNone/>
              <a:defRPr sz="42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Open Sans"/>
              <a:buNone/>
              <a:defRPr sz="42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Open Sans"/>
              <a:buNone/>
              <a:defRPr sz="42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Open Sans"/>
              <a:buNone/>
              <a:defRPr sz="42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Open Sans"/>
              <a:buNone/>
              <a:defRPr sz="42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Open Sans"/>
              <a:buNone/>
              <a:defRPr sz="42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pen Sans"/>
              <a:buNone/>
              <a:defRPr sz="2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pen Sans"/>
              <a:buNone/>
              <a:defRPr sz="2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pen Sans"/>
              <a:buNone/>
              <a:defRPr sz="2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pen Sans"/>
              <a:buNone/>
              <a:defRPr sz="2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pen Sans"/>
              <a:buNone/>
              <a:defRPr sz="2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pen Sans"/>
              <a:buNone/>
              <a:defRPr sz="2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pen Sans"/>
              <a:buNone/>
              <a:defRPr sz="2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pen Sans"/>
              <a:buNone/>
              <a:defRPr sz="2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pen Sans"/>
              <a:buNone/>
              <a:defRPr sz="2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●"/>
              <a:defRPr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■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■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Open Sans"/>
              <a:buChar char="■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942075" y="4841438"/>
            <a:ext cx="1014300" cy="1251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rdstation.com.br/home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rdstation.com.br/home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rdstation.com.br/home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rdstation.com.br/home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853650" y="4699325"/>
            <a:ext cx="1184400" cy="39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idx="4294967295" type="ctrTitle"/>
          </p:nvPr>
        </p:nvSpPr>
        <p:spPr>
          <a:xfrm>
            <a:off x="699517" y="790951"/>
            <a:ext cx="4695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094780"/>
                </a:solidFill>
              </a:rPr>
              <a:t>Acordo entre áreas </a:t>
            </a:r>
            <a:r>
              <a:rPr b="1" lang="pt-BR">
                <a:solidFill>
                  <a:srgbClr val="094780"/>
                </a:solidFill>
              </a:rPr>
              <a:t>Marketing &amp;</a:t>
            </a:r>
            <a:br>
              <a:rPr b="1" lang="pt-BR">
                <a:solidFill>
                  <a:srgbClr val="094780"/>
                </a:solidFill>
              </a:rPr>
            </a:br>
            <a:r>
              <a:rPr b="1" lang="pt-BR">
                <a:solidFill>
                  <a:srgbClr val="094780"/>
                </a:solidFill>
              </a:rPr>
              <a:t>Vendas </a:t>
            </a:r>
            <a:endParaRPr b="1">
              <a:solidFill>
                <a:srgbClr val="094780"/>
              </a:solidFill>
            </a:endParaRPr>
          </a:p>
        </p:txBody>
      </p:sp>
      <p:sp>
        <p:nvSpPr>
          <p:cNvPr id="53" name="Google Shape;53;p13"/>
          <p:cNvSpPr txBox="1"/>
          <p:nvPr>
            <p:ph idx="4294967295" type="subTitle"/>
          </p:nvPr>
        </p:nvSpPr>
        <p:spPr>
          <a:xfrm>
            <a:off x="699513" y="3617276"/>
            <a:ext cx="42597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Template de SLA com </a:t>
            </a:r>
            <a:r>
              <a:rPr lang="pt-BR"/>
              <a:t>Definições e regras de passagem entre as etapas do Funil</a:t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5129875" y="-25061"/>
            <a:ext cx="6142025" cy="928223"/>
          </a:xfrm>
          <a:custGeom>
            <a:rect b="b" l="l" r="r" t="t"/>
            <a:pathLst>
              <a:path extrusionOk="0" h="42672" w="91440">
                <a:moveTo>
                  <a:pt x="0" y="0"/>
                </a:moveTo>
                <a:lnTo>
                  <a:pt x="91440" y="0"/>
                </a:lnTo>
                <a:lnTo>
                  <a:pt x="85344" y="42672"/>
                </a:lnTo>
                <a:lnTo>
                  <a:pt x="6096" y="42672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55" name="Google Shape;55;p13"/>
          <p:cNvSpPr/>
          <p:nvPr/>
        </p:nvSpPr>
        <p:spPr>
          <a:xfrm>
            <a:off x="5548618" y="1035894"/>
            <a:ext cx="5304160" cy="928383"/>
          </a:xfrm>
          <a:custGeom>
            <a:rect b="b" l="l" r="r" t="t"/>
            <a:pathLst>
              <a:path extrusionOk="0" h="21336" w="115824">
                <a:moveTo>
                  <a:pt x="0" y="0"/>
                </a:moveTo>
                <a:lnTo>
                  <a:pt x="115824" y="0"/>
                </a:lnTo>
                <a:lnTo>
                  <a:pt x="106680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94780"/>
          </a:solidFill>
          <a:ln>
            <a:noFill/>
          </a:ln>
        </p:spPr>
      </p:sp>
      <p:sp>
        <p:nvSpPr>
          <p:cNvPr id="56" name="Google Shape;56;p13"/>
          <p:cNvSpPr/>
          <p:nvPr/>
        </p:nvSpPr>
        <p:spPr>
          <a:xfrm>
            <a:off x="5967361" y="2096850"/>
            <a:ext cx="4466661" cy="928383"/>
          </a:xfrm>
          <a:custGeom>
            <a:rect b="b" l="l" r="r" t="t"/>
            <a:pathLst>
              <a:path extrusionOk="0" h="21336" w="97536">
                <a:moveTo>
                  <a:pt x="0" y="0"/>
                </a:moveTo>
                <a:lnTo>
                  <a:pt x="97536" y="0"/>
                </a:lnTo>
                <a:lnTo>
                  <a:pt x="88392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</p:sp>
      <p:sp>
        <p:nvSpPr>
          <p:cNvPr id="57" name="Google Shape;57;p13"/>
          <p:cNvSpPr/>
          <p:nvPr/>
        </p:nvSpPr>
        <p:spPr>
          <a:xfrm>
            <a:off x="6386104" y="3157805"/>
            <a:ext cx="3629162" cy="928383"/>
          </a:xfrm>
          <a:custGeom>
            <a:rect b="b" l="l" r="r" t="t"/>
            <a:pathLst>
              <a:path extrusionOk="0" h="21336" w="79248">
                <a:moveTo>
                  <a:pt x="0" y="0"/>
                </a:moveTo>
                <a:lnTo>
                  <a:pt x="79248" y="0"/>
                </a:lnTo>
                <a:lnTo>
                  <a:pt x="70104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C62B0"/>
          </a:solidFill>
          <a:ln>
            <a:noFill/>
          </a:ln>
        </p:spPr>
      </p:sp>
      <p:sp>
        <p:nvSpPr>
          <p:cNvPr id="58" name="Google Shape;58;p13"/>
          <p:cNvSpPr/>
          <p:nvPr/>
        </p:nvSpPr>
        <p:spPr>
          <a:xfrm>
            <a:off x="6805063" y="4218775"/>
            <a:ext cx="2791650" cy="962850"/>
          </a:xfrm>
          <a:custGeom>
            <a:rect b="b" l="l" r="r" t="t"/>
            <a:pathLst>
              <a:path extrusionOk="0" h="38514" w="111666">
                <a:moveTo>
                  <a:pt x="0" y="0"/>
                </a:moveTo>
                <a:lnTo>
                  <a:pt x="111666" y="0"/>
                </a:lnTo>
                <a:lnTo>
                  <a:pt x="93566" y="38514"/>
                </a:lnTo>
                <a:lnTo>
                  <a:pt x="17366" y="38514"/>
                </a:lnTo>
                <a:close/>
              </a:path>
            </a:pathLst>
          </a:custGeom>
          <a:solidFill>
            <a:srgbClr val="0E71CB"/>
          </a:solidFill>
          <a:ln>
            <a:noFill/>
          </a:ln>
        </p:spPr>
      </p:sp>
      <p:sp>
        <p:nvSpPr>
          <p:cNvPr id="59" name="Google Shape;59;p13"/>
          <p:cNvSpPr/>
          <p:nvPr/>
        </p:nvSpPr>
        <p:spPr>
          <a:xfrm>
            <a:off x="-6800" y="1287575"/>
            <a:ext cx="272400" cy="1498800"/>
          </a:xfrm>
          <a:prstGeom prst="rect">
            <a:avLst/>
          </a:prstGeom>
          <a:solidFill>
            <a:srgbClr val="0947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270250" y="216425"/>
            <a:ext cx="33873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>
                <a:solidFill>
                  <a:srgbClr val="434343"/>
                </a:solidFill>
              </a:rPr>
              <a:t>Passagem de</a:t>
            </a:r>
            <a:r>
              <a:rPr lang="pt-BR"/>
              <a:t> LEAD PARA MQL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4038600" y="228600"/>
            <a:ext cx="4648200" cy="43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ACOMPANHAMENTO</a:t>
            </a:r>
            <a:r>
              <a:rPr b="1" lang="pt-BR"/>
              <a:t> DO PROCESSO: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Exemplo:</a:t>
            </a:r>
            <a:endParaRPr b="1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pt-BR"/>
              <a:t>Quem: </a:t>
            </a:r>
            <a:r>
              <a:rPr lang="pt-BR"/>
              <a:t>Marketing </a:t>
            </a:r>
            <a:endParaRPr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pt-BR"/>
              <a:t>Quando: </a:t>
            </a:r>
            <a:r>
              <a:rPr lang="pt-BR"/>
              <a:t>Semanal</a:t>
            </a:r>
            <a:endParaRPr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pt-BR"/>
              <a:t>Como: </a:t>
            </a:r>
            <a:r>
              <a:rPr lang="pt-BR"/>
              <a:t>Através do monitoramento da conversão de</a:t>
            </a:r>
            <a:r>
              <a:rPr lang="pt-BR"/>
              <a:t> Leads em vendas e os critérios de bloqueio</a:t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-779356" y="2338740"/>
            <a:ext cx="3158703" cy="656509"/>
          </a:xfrm>
          <a:custGeom>
            <a:rect b="b" l="l" r="r" t="t"/>
            <a:pathLst>
              <a:path extrusionOk="0" h="21336" w="97536">
                <a:moveTo>
                  <a:pt x="0" y="0"/>
                </a:moveTo>
                <a:lnTo>
                  <a:pt x="97536" y="0"/>
                </a:lnTo>
                <a:lnTo>
                  <a:pt x="88392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203" name="Google Shape;203;p22"/>
          <p:cNvSpPr/>
          <p:nvPr/>
        </p:nvSpPr>
        <p:spPr>
          <a:xfrm>
            <a:off x="-483233" y="3089016"/>
            <a:ext cx="2566446" cy="656509"/>
          </a:xfrm>
          <a:custGeom>
            <a:rect b="b" l="l" r="r" t="t"/>
            <a:pathLst>
              <a:path extrusionOk="0" h="21336" w="79248">
                <a:moveTo>
                  <a:pt x="0" y="0"/>
                </a:moveTo>
                <a:lnTo>
                  <a:pt x="79248" y="0"/>
                </a:lnTo>
                <a:lnTo>
                  <a:pt x="70104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204" name="Google Shape;204;p22"/>
          <p:cNvSpPr txBox="1"/>
          <p:nvPr/>
        </p:nvSpPr>
        <p:spPr>
          <a:xfrm>
            <a:off x="254400" y="23428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SALs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254400" y="3092002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OPPs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22"/>
          <p:cNvSpPr/>
          <p:nvPr/>
        </p:nvSpPr>
        <p:spPr>
          <a:xfrm>
            <a:off x="-1371600" y="838200"/>
            <a:ext cx="4343400" cy="656402"/>
          </a:xfrm>
          <a:custGeom>
            <a:rect b="b" l="l" r="r" t="t"/>
            <a:pathLst>
              <a:path extrusionOk="0" h="42672" w="91440">
                <a:moveTo>
                  <a:pt x="0" y="0"/>
                </a:moveTo>
                <a:lnTo>
                  <a:pt x="91440" y="0"/>
                </a:lnTo>
                <a:lnTo>
                  <a:pt x="85344" y="42672"/>
                </a:lnTo>
                <a:lnTo>
                  <a:pt x="6096" y="42672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207" name="Google Shape;207;p22"/>
          <p:cNvSpPr/>
          <p:nvPr/>
        </p:nvSpPr>
        <p:spPr>
          <a:xfrm>
            <a:off x="-1066800" y="1588475"/>
            <a:ext cx="3750960" cy="656509"/>
          </a:xfrm>
          <a:custGeom>
            <a:rect b="b" l="l" r="r" t="t"/>
            <a:pathLst>
              <a:path extrusionOk="0" h="21336" w="115824">
                <a:moveTo>
                  <a:pt x="0" y="0"/>
                </a:moveTo>
                <a:lnTo>
                  <a:pt x="115824" y="0"/>
                </a:lnTo>
                <a:lnTo>
                  <a:pt x="106680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94780"/>
          </a:solidFill>
          <a:ln>
            <a:noFill/>
          </a:ln>
        </p:spPr>
      </p:sp>
      <p:sp>
        <p:nvSpPr>
          <p:cNvPr id="208" name="Google Shape;208;p22"/>
          <p:cNvSpPr txBox="1"/>
          <p:nvPr/>
        </p:nvSpPr>
        <p:spPr>
          <a:xfrm>
            <a:off x="406800" y="838200"/>
            <a:ext cx="111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LEADS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254400" y="1593763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MQLs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0" y="270375"/>
            <a:ext cx="201300" cy="327000"/>
          </a:xfrm>
          <a:prstGeom prst="rect">
            <a:avLst/>
          </a:prstGeom>
          <a:solidFill>
            <a:srgbClr val="0947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-202225" y="3839275"/>
            <a:ext cx="1974175" cy="656525"/>
          </a:xfrm>
          <a:custGeom>
            <a:rect b="b" l="l" r="r" t="t"/>
            <a:pathLst>
              <a:path extrusionOk="0" h="26261" w="78967">
                <a:moveTo>
                  <a:pt x="0" y="0"/>
                </a:moveTo>
                <a:lnTo>
                  <a:pt x="78967" y="0"/>
                </a:lnTo>
                <a:lnTo>
                  <a:pt x="69049" y="26261"/>
                </a:lnTo>
                <a:lnTo>
                  <a:pt x="10532" y="2626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212" name="Google Shape;212;p22"/>
          <p:cNvSpPr txBox="1"/>
          <p:nvPr/>
        </p:nvSpPr>
        <p:spPr>
          <a:xfrm>
            <a:off x="254400" y="38421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/>
          <p:nvPr/>
        </p:nvSpPr>
        <p:spPr>
          <a:xfrm>
            <a:off x="5760746" y="3686875"/>
            <a:ext cx="1974175" cy="656525"/>
          </a:xfrm>
          <a:custGeom>
            <a:rect b="b" l="l" r="r" t="t"/>
            <a:pathLst>
              <a:path extrusionOk="0" h="26261" w="78967">
                <a:moveTo>
                  <a:pt x="0" y="0"/>
                </a:moveTo>
                <a:lnTo>
                  <a:pt x="78967" y="0"/>
                </a:lnTo>
                <a:lnTo>
                  <a:pt x="69049" y="26261"/>
                </a:lnTo>
                <a:lnTo>
                  <a:pt x="10532" y="2626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218" name="Google Shape;218;p23"/>
          <p:cNvSpPr txBox="1"/>
          <p:nvPr>
            <p:ph type="ctrTitle"/>
          </p:nvPr>
        </p:nvSpPr>
        <p:spPr>
          <a:xfrm>
            <a:off x="311704" y="1946051"/>
            <a:ext cx="42597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MQL PARA SAL</a:t>
            </a:r>
            <a:endParaRPr/>
          </a:p>
        </p:txBody>
      </p:sp>
      <p:sp>
        <p:nvSpPr>
          <p:cNvPr id="219" name="Google Shape;219;p23"/>
          <p:cNvSpPr txBox="1"/>
          <p:nvPr>
            <p:ph idx="1" type="subTitle"/>
          </p:nvPr>
        </p:nvSpPr>
        <p:spPr>
          <a:xfrm>
            <a:off x="311700" y="1623826"/>
            <a:ext cx="42597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Passagem de</a:t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4572000" y="685779"/>
            <a:ext cx="4343400" cy="656402"/>
          </a:xfrm>
          <a:custGeom>
            <a:rect b="b" l="l" r="r" t="t"/>
            <a:pathLst>
              <a:path extrusionOk="0" h="42672" w="91440">
                <a:moveTo>
                  <a:pt x="0" y="0"/>
                </a:moveTo>
                <a:lnTo>
                  <a:pt x="91440" y="0"/>
                </a:lnTo>
                <a:lnTo>
                  <a:pt x="85344" y="42672"/>
                </a:lnTo>
                <a:lnTo>
                  <a:pt x="6096" y="42672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221" name="Google Shape;221;p23"/>
          <p:cNvSpPr/>
          <p:nvPr/>
        </p:nvSpPr>
        <p:spPr>
          <a:xfrm>
            <a:off x="5460367" y="2936605"/>
            <a:ext cx="2566446" cy="656509"/>
          </a:xfrm>
          <a:custGeom>
            <a:rect b="b" l="l" r="r" t="t"/>
            <a:pathLst>
              <a:path extrusionOk="0" h="21336" w="79248">
                <a:moveTo>
                  <a:pt x="0" y="0"/>
                </a:moveTo>
                <a:lnTo>
                  <a:pt x="79248" y="0"/>
                </a:lnTo>
                <a:lnTo>
                  <a:pt x="70104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222" name="Google Shape;222;p23"/>
          <p:cNvSpPr txBox="1"/>
          <p:nvPr/>
        </p:nvSpPr>
        <p:spPr>
          <a:xfrm>
            <a:off x="6172200" y="685779"/>
            <a:ext cx="111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LEADS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6019800" y="2939592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OPPs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6019800" y="3689766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4868122" y="1436065"/>
            <a:ext cx="3750960" cy="656509"/>
          </a:xfrm>
          <a:custGeom>
            <a:rect b="b" l="l" r="r" t="t"/>
            <a:pathLst>
              <a:path extrusionOk="0" h="21336" w="115824">
                <a:moveTo>
                  <a:pt x="0" y="0"/>
                </a:moveTo>
                <a:lnTo>
                  <a:pt x="115824" y="0"/>
                </a:lnTo>
                <a:lnTo>
                  <a:pt x="106680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94780"/>
          </a:solidFill>
          <a:ln>
            <a:noFill/>
          </a:ln>
        </p:spPr>
      </p:sp>
      <p:sp>
        <p:nvSpPr>
          <p:cNvPr id="226" name="Google Shape;226;p23"/>
          <p:cNvSpPr/>
          <p:nvPr/>
        </p:nvSpPr>
        <p:spPr>
          <a:xfrm>
            <a:off x="5164244" y="2186340"/>
            <a:ext cx="3158703" cy="656509"/>
          </a:xfrm>
          <a:custGeom>
            <a:rect b="b" l="l" r="r" t="t"/>
            <a:pathLst>
              <a:path extrusionOk="0" h="21336" w="97536">
                <a:moveTo>
                  <a:pt x="0" y="0"/>
                </a:moveTo>
                <a:lnTo>
                  <a:pt x="97536" y="0"/>
                </a:lnTo>
                <a:lnTo>
                  <a:pt x="88392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</p:sp>
      <p:sp>
        <p:nvSpPr>
          <p:cNvPr id="227" name="Google Shape;227;p23"/>
          <p:cNvSpPr txBox="1"/>
          <p:nvPr/>
        </p:nvSpPr>
        <p:spPr>
          <a:xfrm>
            <a:off x="6019800" y="1441352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MQLs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6019800" y="21904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270250" y="216425"/>
            <a:ext cx="33873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>
                <a:solidFill>
                  <a:srgbClr val="434343"/>
                </a:solidFill>
              </a:rPr>
              <a:t>Passagem de</a:t>
            </a:r>
            <a:r>
              <a:rPr lang="pt-BR"/>
              <a:t> MQL PARA SAL</a:t>
            </a:r>
            <a:endParaRPr/>
          </a:p>
        </p:txBody>
      </p:sp>
      <p:sp>
        <p:nvSpPr>
          <p:cNvPr id="234" name="Google Shape;234;p24"/>
          <p:cNvSpPr txBox="1"/>
          <p:nvPr>
            <p:ph idx="1" type="body"/>
          </p:nvPr>
        </p:nvSpPr>
        <p:spPr>
          <a:xfrm>
            <a:off x="4038600" y="228600"/>
            <a:ext cx="4648200" cy="43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FERRAMENTA DE ACOMPANHAMENTO:</a:t>
            </a:r>
            <a:endParaRPr/>
          </a:p>
        </p:txBody>
      </p:sp>
      <p:sp>
        <p:nvSpPr>
          <p:cNvPr id="235" name="Google Shape;235;p24"/>
          <p:cNvSpPr/>
          <p:nvPr/>
        </p:nvSpPr>
        <p:spPr>
          <a:xfrm>
            <a:off x="-779356" y="2338740"/>
            <a:ext cx="3158703" cy="656509"/>
          </a:xfrm>
          <a:custGeom>
            <a:rect b="b" l="l" r="r" t="t"/>
            <a:pathLst>
              <a:path extrusionOk="0" h="21336" w="97536">
                <a:moveTo>
                  <a:pt x="0" y="0"/>
                </a:moveTo>
                <a:lnTo>
                  <a:pt x="97536" y="0"/>
                </a:lnTo>
                <a:lnTo>
                  <a:pt x="88392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</p:sp>
      <p:sp>
        <p:nvSpPr>
          <p:cNvPr id="236" name="Google Shape;236;p24"/>
          <p:cNvSpPr/>
          <p:nvPr/>
        </p:nvSpPr>
        <p:spPr>
          <a:xfrm>
            <a:off x="-483233" y="3089016"/>
            <a:ext cx="2566446" cy="656509"/>
          </a:xfrm>
          <a:custGeom>
            <a:rect b="b" l="l" r="r" t="t"/>
            <a:pathLst>
              <a:path extrusionOk="0" h="21336" w="79248">
                <a:moveTo>
                  <a:pt x="0" y="0"/>
                </a:moveTo>
                <a:lnTo>
                  <a:pt x="79248" y="0"/>
                </a:lnTo>
                <a:lnTo>
                  <a:pt x="70104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237" name="Google Shape;237;p24"/>
          <p:cNvSpPr txBox="1"/>
          <p:nvPr/>
        </p:nvSpPr>
        <p:spPr>
          <a:xfrm>
            <a:off x="254400" y="23428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254400" y="3092002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OPPs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-1371600" y="838200"/>
            <a:ext cx="4343400" cy="656402"/>
          </a:xfrm>
          <a:custGeom>
            <a:rect b="b" l="l" r="r" t="t"/>
            <a:pathLst>
              <a:path extrusionOk="0" h="42672" w="91440">
                <a:moveTo>
                  <a:pt x="0" y="0"/>
                </a:moveTo>
                <a:lnTo>
                  <a:pt x="91440" y="0"/>
                </a:lnTo>
                <a:lnTo>
                  <a:pt x="85344" y="42672"/>
                </a:lnTo>
                <a:lnTo>
                  <a:pt x="6096" y="42672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240" name="Google Shape;240;p24"/>
          <p:cNvSpPr/>
          <p:nvPr/>
        </p:nvSpPr>
        <p:spPr>
          <a:xfrm>
            <a:off x="-1066800" y="1588475"/>
            <a:ext cx="3750960" cy="656509"/>
          </a:xfrm>
          <a:custGeom>
            <a:rect b="b" l="l" r="r" t="t"/>
            <a:pathLst>
              <a:path extrusionOk="0" h="21336" w="115824">
                <a:moveTo>
                  <a:pt x="0" y="0"/>
                </a:moveTo>
                <a:lnTo>
                  <a:pt x="115824" y="0"/>
                </a:lnTo>
                <a:lnTo>
                  <a:pt x="106680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94780"/>
          </a:solidFill>
          <a:ln>
            <a:noFill/>
          </a:ln>
        </p:spPr>
      </p:sp>
      <p:sp>
        <p:nvSpPr>
          <p:cNvPr id="241" name="Google Shape;241;p24"/>
          <p:cNvSpPr txBox="1"/>
          <p:nvPr/>
        </p:nvSpPr>
        <p:spPr>
          <a:xfrm>
            <a:off x="406800" y="838200"/>
            <a:ext cx="111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LEADS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254400" y="1593763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MQLs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0" y="270375"/>
            <a:ext cx="201300" cy="327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-202225" y="3839275"/>
            <a:ext cx="1974175" cy="656525"/>
          </a:xfrm>
          <a:custGeom>
            <a:rect b="b" l="l" r="r" t="t"/>
            <a:pathLst>
              <a:path extrusionOk="0" h="26261" w="78967">
                <a:moveTo>
                  <a:pt x="0" y="0"/>
                </a:moveTo>
                <a:lnTo>
                  <a:pt x="78967" y="0"/>
                </a:lnTo>
                <a:lnTo>
                  <a:pt x="69049" y="26261"/>
                </a:lnTo>
                <a:lnTo>
                  <a:pt x="10532" y="2626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245" name="Google Shape;245;p24"/>
          <p:cNvSpPr txBox="1"/>
          <p:nvPr/>
        </p:nvSpPr>
        <p:spPr>
          <a:xfrm>
            <a:off x="254400" y="38421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4114800" y="2590800"/>
            <a:ext cx="1828800" cy="304800"/>
          </a:xfrm>
          <a:prstGeom prst="roundRect">
            <a:avLst>
              <a:gd fmla="val 16043" name="adj"/>
            </a:avLst>
          </a:prstGeom>
          <a:solidFill>
            <a:srgbClr val="0C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Insira </a:t>
            </a:r>
            <a:r>
              <a:rPr b="1" lang="pt-BR" sz="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Link para Ferramenta/Planilha</a:t>
            </a:r>
            <a:endParaRPr b="1" sz="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>
            <p:ph type="title"/>
          </p:nvPr>
        </p:nvSpPr>
        <p:spPr>
          <a:xfrm>
            <a:off x="270250" y="216425"/>
            <a:ext cx="33873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>
                <a:solidFill>
                  <a:srgbClr val="434343"/>
                </a:solidFill>
              </a:rPr>
              <a:t>Passagem de</a:t>
            </a:r>
            <a:r>
              <a:rPr lang="pt-BR"/>
              <a:t> MQL PARA SAL</a:t>
            </a:r>
            <a:endParaRPr/>
          </a:p>
        </p:txBody>
      </p:sp>
      <p:sp>
        <p:nvSpPr>
          <p:cNvPr id="252" name="Google Shape;252;p25"/>
          <p:cNvSpPr txBox="1"/>
          <p:nvPr>
            <p:ph idx="1" type="body"/>
          </p:nvPr>
        </p:nvSpPr>
        <p:spPr>
          <a:xfrm>
            <a:off x="4038600" y="228600"/>
            <a:ext cx="4648200" cy="43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REGRAS DE PASSAGEM:</a:t>
            </a:r>
            <a:endParaRPr b="1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pt-BR"/>
              <a:t>Lead cumprir todos os critérios do estágio anterior</a:t>
            </a:r>
            <a:endParaRPr/>
          </a:p>
        </p:txBody>
      </p:sp>
      <p:sp>
        <p:nvSpPr>
          <p:cNvPr id="253" name="Google Shape;253;p25"/>
          <p:cNvSpPr/>
          <p:nvPr/>
        </p:nvSpPr>
        <p:spPr>
          <a:xfrm>
            <a:off x="-779356" y="2338740"/>
            <a:ext cx="3158703" cy="656509"/>
          </a:xfrm>
          <a:custGeom>
            <a:rect b="b" l="l" r="r" t="t"/>
            <a:pathLst>
              <a:path extrusionOk="0" h="21336" w="97536">
                <a:moveTo>
                  <a:pt x="0" y="0"/>
                </a:moveTo>
                <a:lnTo>
                  <a:pt x="97536" y="0"/>
                </a:lnTo>
                <a:lnTo>
                  <a:pt x="88392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</p:sp>
      <p:sp>
        <p:nvSpPr>
          <p:cNvPr id="254" name="Google Shape;254;p25"/>
          <p:cNvSpPr/>
          <p:nvPr/>
        </p:nvSpPr>
        <p:spPr>
          <a:xfrm>
            <a:off x="-483233" y="3089016"/>
            <a:ext cx="2566446" cy="656509"/>
          </a:xfrm>
          <a:custGeom>
            <a:rect b="b" l="l" r="r" t="t"/>
            <a:pathLst>
              <a:path extrusionOk="0" h="21336" w="79248">
                <a:moveTo>
                  <a:pt x="0" y="0"/>
                </a:moveTo>
                <a:lnTo>
                  <a:pt x="79248" y="0"/>
                </a:lnTo>
                <a:lnTo>
                  <a:pt x="70104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255" name="Google Shape;255;p25"/>
          <p:cNvSpPr txBox="1"/>
          <p:nvPr/>
        </p:nvSpPr>
        <p:spPr>
          <a:xfrm>
            <a:off x="254400" y="23428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254400" y="3092002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OPPs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-1371600" y="838200"/>
            <a:ext cx="4343400" cy="656402"/>
          </a:xfrm>
          <a:custGeom>
            <a:rect b="b" l="l" r="r" t="t"/>
            <a:pathLst>
              <a:path extrusionOk="0" h="42672" w="91440">
                <a:moveTo>
                  <a:pt x="0" y="0"/>
                </a:moveTo>
                <a:lnTo>
                  <a:pt x="91440" y="0"/>
                </a:lnTo>
                <a:lnTo>
                  <a:pt x="85344" y="42672"/>
                </a:lnTo>
                <a:lnTo>
                  <a:pt x="6096" y="42672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258" name="Google Shape;258;p25"/>
          <p:cNvSpPr/>
          <p:nvPr/>
        </p:nvSpPr>
        <p:spPr>
          <a:xfrm>
            <a:off x="-1066800" y="1588475"/>
            <a:ext cx="3750960" cy="656509"/>
          </a:xfrm>
          <a:custGeom>
            <a:rect b="b" l="l" r="r" t="t"/>
            <a:pathLst>
              <a:path extrusionOk="0" h="21336" w="115824">
                <a:moveTo>
                  <a:pt x="0" y="0"/>
                </a:moveTo>
                <a:lnTo>
                  <a:pt x="115824" y="0"/>
                </a:lnTo>
                <a:lnTo>
                  <a:pt x="106680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94780"/>
          </a:solidFill>
          <a:ln>
            <a:noFill/>
          </a:ln>
        </p:spPr>
      </p:sp>
      <p:sp>
        <p:nvSpPr>
          <p:cNvPr id="259" name="Google Shape;259;p25"/>
          <p:cNvSpPr txBox="1"/>
          <p:nvPr/>
        </p:nvSpPr>
        <p:spPr>
          <a:xfrm>
            <a:off x="406800" y="838200"/>
            <a:ext cx="111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LEADS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25"/>
          <p:cNvSpPr txBox="1"/>
          <p:nvPr/>
        </p:nvSpPr>
        <p:spPr>
          <a:xfrm>
            <a:off x="254400" y="1593763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MQLs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0" y="270375"/>
            <a:ext cx="201300" cy="327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5"/>
          <p:cNvSpPr/>
          <p:nvPr/>
        </p:nvSpPr>
        <p:spPr>
          <a:xfrm>
            <a:off x="-202225" y="3839275"/>
            <a:ext cx="1974175" cy="656525"/>
          </a:xfrm>
          <a:custGeom>
            <a:rect b="b" l="l" r="r" t="t"/>
            <a:pathLst>
              <a:path extrusionOk="0" h="26261" w="78967">
                <a:moveTo>
                  <a:pt x="0" y="0"/>
                </a:moveTo>
                <a:lnTo>
                  <a:pt x="78967" y="0"/>
                </a:lnTo>
                <a:lnTo>
                  <a:pt x="69049" y="26261"/>
                </a:lnTo>
                <a:lnTo>
                  <a:pt x="10532" y="2626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263" name="Google Shape;263;p25"/>
          <p:cNvSpPr txBox="1"/>
          <p:nvPr/>
        </p:nvSpPr>
        <p:spPr>
          <a:xfrm>
            <a:off x="254400" y="38421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/>
          <p:nvPr>
            <p:ph type="title"/>
          </p:nvPr>
        </p:nvSpPr>
        <p:spPr>
          <a:xfrm>
            <a:off x="270250" y="216425"/>
            <a:ext cx="33873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>
                <a:solidFill>
                  <a:srgbClr val="434343"/>
                </a:solidFill>
              </a:rPr>
              <a:t>Passagem de</a:t>
            </a:r>
            <a:r>
              <a:rPr lang="pt-BR"/>
              <a:t> MQL PARA SAL</a:t>
            </a:r>
            <a:endParaRPr/>
          </a:p>
        </p:txBody>
      </p:sp>
      <p:sp>
        <p:nvSpPr>
          <p:cNvPr id="269" name="Google Shape;269;p26"/>
          <p:cNvSpPr txBox="1"/>
          <p:nvPr>
            <p:ph idx="1" type="body"/>
          </p:nvPr>
        </p:nvSpPr>
        <p:spPr>
          <a:xfrm>
            <a:off x="4038600" y="228600"/>
            <a:ext cx="4648200" cy="43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BLACKLIST:</a:t>
            </a:r>
            <a:endParaRPr b="1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pt-BR"/>
              <a:t>Exemplo: </a:t>
            </a:r>
            <a:r>
              <a:rPr lang="pt-BR"/>
              <a:t>Website </a:t>
            </a:r>
            <a:r>
              <a:rPr lang="pt-BR"/>
              <a:t>fora do ar, em construção, hospedado em</a:t>
            </a:r>
            <a:br>
              <a:rPr lang="pt-BR"/>
            </a:br>
            <a:r>
              <a:rPr lang="pt-BR"/>
              <a:t>domínios gratuitos (Wix, fanpage, etc) ou sem navegação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-779356" y="2338740"/>
            <a:ext cx="3158703" cy="656509"/>
          </a:xfrm>
          <a:custGeom>
            <a:rect b="b" l="l" r="r" t="t"/>
            <a:pathLst>
              <a:path extrusionOk="0" h="21336" w="97536">
                <a:moveTo>
                  <a:pt x="0" y="0"/>
                </a:moveTo>
                <a:lnTo>
                  <a:pt x="97536" y="0"/>
                </a:lnTo>
                <a:lnTo>
                  <a:pt x="88392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</p:sp>
      <p:sp>
        <p:nvSpPr>
          <p:cNvPr id="271" name="Google Shape;271;p26"/>
          <p:cNvSpPr/>
          <p:nvPr/>
        </p:nvSpPr>
        <p:spPr>
          <a:xfrm>
            <a:off x="-483233" y="3089016"/>
            <a:ext cx="2566446" cy="656509"/>
          </a:xfrm>
          <a:custGeom>
            <a:rect b="b" l="l" r="r" t="t"/>
            <a:pathLst>
              <a:path extrusionOk="0" h="21336" w="79248">
                <a:moveTo>
                  <a:pt x="0" y="0"/>
                </a:moveTo>
                <a:lnTo>
                  <a:pt x="79248" y="0"/>
                </a:lnTo>
                <a:lnTo>
                  <a:pt x="70104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272" name="Google Shape;272;p26"/>
          <p:cNvSpPr txBox="1"/>
          <p:nvPr/>
        </p:nvSpPr>
        <p:spPr>
          <a:xfrm>
            <a:off x="254400" y="23428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254400" y="3092002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OPPs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26"/>
          <p:cNvSpPr/>
          <p:nvPr/>
        </p:nvSpPr>
        <p:spPr>
          <a:xfrm>
            <a:off x="-1371600" y="838200"/>
            <a:ext cx="4343400" cy="656402"/>
          </a:xfrm>
          <a:custGeom>
            <a:rect b="b" l="l" r="r" t="t"/>
            <a:pathLst>
              <a:path extrusionOk="0" h="42672" w="91440">
                <a:moveTo>
                  <a:pt x="0" y="0"/>
                </a:moveTo>
                <a:lnTo>
                  <a:pt x="91440" y="0"/>
                </a:lnTo>
                <a:lnTo>
                  <a:pt x="85344" y="42672"/>
                </a:lnTo>
                <a:lnTo>
                  <a:pt x="6096" y="42672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275" name="Google Shape;275;p26"/>
          <p:cNvSpPr/>
          <p:nvPr/>
        </p:nvSpPr>
        <p:spPr>
          <a:xfrm>
            <a:off x="-1066800" y="1588475"/>
            <a:ext cx="3750960" cy="656509"/>
          </a:xfrm>
          <a:custGeom>
            <a:rect b="b" l="l" r="r" t="t"/>
            <a:pathLst>
              <a:path extrusionOk="0" h="21336" w="115824">
                <a:moveTo>
                  <a:pt x="0" y="0"/>
                </a:moveTo>
                <a:lnTo>
                  <a:pt x="115824" y="0"/>
                </a:lnTo>
                <a:lnTo>
                  <a:pt x="106680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94780"/>
          </a:solidFill>
          <a:ln>
            <a:noFill/>
          </a:ln>
        </p:spPr>
      </p:sp>
      <p:sp>
        <p:nvSpPr>
          <p:cNvPr id="276" name="Google Shape;276;p26"/>
          <p:cNvSpPr txBox="1"/>
          <p:nvPr/>
        </p:nvSpPr>
        <p:spPr>
          <a:xfrm>
            <a:off x="406800" y="838200"/>
            <a:ext cx="111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LEADS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26"/>
          <p:cNvSpPr txBox="1"/>
          <p:nvPr/>
        </p:nvSpPr>
        <p:spPr>
          <a:xfrm>
            <a:off x="254400" y="1593763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MQLs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26"/>
          <p:cNvSpPr/>
          <p:nvPr/>
        </p:nvSpPr>
        <p:spPr>
          <a:xfrm>
            <a:off x="0" y="270375"/>
            <a:ext cx="201300" cy="327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6"/>
          <p:cNvSpPr/>
          <p:nvPr/>
        </p:nvSpPr>
        <p:spPr>
          <a:xfrm>
            <a:off x="-202225" y="3839275"/>
            <a:ext cx="1974175" cy="656525"/>
          </a:xfrm>
          <a:custGeom>
            <a:rect b="b" l="l" r="r" t="t"/>
            <a:pathLst>
              <a:path extrusionOk="0" h="26261" w="78967">
                <a:moveTo>
                  <a:pt x="0" y="0"/>
                </a:moveTo>
                <a:lnTo>
                  <a:pt x="78967" y="0"/>
                </a:lnTo>
                <a:lnTo>
                  <a:pt x="69049" y="26261"/>
                </a:lnTo>
                <a:lnTo>
                  <a:pt x="10532" y="2626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280" name="Google Shape;280;p26"/>
          <p:cNvSpPr txBox="1"/>
          <p:nvPr/>
        </p:nvSpPr>
        <p:spPr>
          <a:xfrm>
            <a:off x="254400" y="38421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/>
          <p:nvPr>
            <p:ph type="title"/>
          </p:nvPr>
        </p:nvSpPr>
        <p:spPr>
          <a:xfrm>
            <a:off x="270250" y="216425"/>
            <a:ext cx="33873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>
                <a:solidFill>
                  <a:srgbClr val="434343"/>
                </a:solidFill>
              </a:rPr>
              <a:t>Passagem de</a:t>
            </a:r>
            <a:r>
              <a:rPr lang="pt-BR"/>
              <a:t> MQL PARA SAL</a:t>
            </a:r>
            <a:endParaRPr/>
          </a:p>
        </p:txBody>
      </p:sp>
      <p:sp>
        <p:nvSpPr>
          <p:cNvPr id="286" name="Google Shape;286;p27"/>
          <p:cNvSpPr txBox="1"/>
          <p:nvPr>
            <p:ph idx="1" type="body"/>
          </p:nvPr>
        </p:nvSpPr>
        <p:spPr>
          <a:xfrm>
            <a:off x="4038600" y="228600"/>
            <a:ext cx="4648200" cy="43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RESPONSABILIDADES DO MARKETING:</a:t>
            </a:r>
            <a:endParaRPr b="1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pt-BR"/>
              <a:t>Exemplo: </a:t>
            </a:r>
            <a:r>
              <a:rPr lang="pt-BR"/>
              <a:t>Garantir a quantidade mínima estabelecida pela meta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RESPONSABILIDADES DE VENDAS (SDR ou pré-vendas):</a:t>
            </a:r>
            <a:endParaRPr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pt-BR"/>
              <a:t>Exemplo: </a:t>
            </a:r>
            <a:r>
              <a:rPr lang="pt-BR"/>
              <a:t>Descartar MQLs fora do perfil, justificando o descarte com base nos critérios definidos neste documento.</a:t>
            </a:r>
            <a:endParaRPr/>
          </a:p>
        </p:txBody>
      </p:sp>
      <p:sp>
        <p:nvSpPr>
          <p:cNvPr id="287" name="Google Shape;287;p27"/>
          <p:cNvSpPr/>
          <p:nvPr/>
        </p:nvSpPr>
        <p:spPr>
          <a:xfrm>
            <a:off x="-779356" y="2338740"/>
            <a:ext cx="3158703" cy="656509"/>
          </a:xfrm>
          <a:custGeom>
            <a:rect b="b" l="l" r="r" t="t"/>
            <a:pathLst>
              <a:path extrusionOk="0" h="21336" w="97536">
                <a:moveTo>
                  <a:pt x="0" y="0"/>
                </a:moveTo>
                <a:lnTo>
                  <a:pt x="97536" y="0"/>
                </a:lnTo>
                <a:lnTo>
                  <a:pt x="88392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</p:sp>
      <p:sp>
        <p:nvSpPr>
          <p:cNvPr id="288" name="Google Shape;288;p27"/>
          <p:cNvSpPr/>
          <p:nvPr/>
        </p:nvSpPr>
        <p:spPr>
          <a:xfrm>
            <a:off x="-483233" y="3089016"/>
            <a:ext cx="2566446" cy="656509"/>
          </a:xfrm>
          <a:custGeom>
            <a:rect b="b" l="l" r="r" t="t"/>
            <a:pathLst>
              <a:path extrusionOk="0" h="21336" w="79248">
                <a:moveTo>
                  <a:pt x="0" y="0"/>
                </a:moveTo>
                <a:lnTo>
                  <a:pt x="79248" y="0"/>
                </a:lnTo>
                <a:lnTo>
                  <a:pt x="70104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289" name="Google Shape;289;p27"/>
          <p:cNvSpPr txBox="1"/>
          <p:nvPr/>
        </p:nvSpPr>
        <p:spPr>
          <a:xfrm>
            <a:off x="254400" y="23428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254400" y="3092002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OPPs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27"/>
          <p:cNvSpPr/>
          <p:nvPr/>
        </p:nvSpPr>
        <p:spPr>
          <a:xfrm>
            <a:off x="-1371600" y="838200"/>
            <a:ext cx="4343400" cy="656402"/>
          </a:xfrm>
          <a:custGeom>
            <a:rect b="b" l="l" r="r" t="t"/>
            <a:pathLst>
              <a:path extrusionOk="0" h="42672" w="91440">
                <a:moveTo>
                  <a:pt x="0" y="0"/>
                </a:moveTo>
                <a:lnTo>
                  <a:pt x="91440" y="0"/>
                </a:lnTo>
                <a:lnTo>
                  <a:pt x="85344" y="42672"/>
                </a:lnTo>
                <a:lnTo>
                  <a:pt x="6096" y="42672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292" name="Google Shape;292;p27"/>
          <p:cNvSpPr/>
          <p:nvPr/>
        </p:nvSpPr>
        <p:spPr>
          <a:xfrm>
            <a:off x="-1066800" y="1588475"/>
            <a:ext cx="3750960" cy="656509"/>
          </a:xfrm>
          <a:custGeom>
            <a:rect b="b" l="l" r="r" t="t"/>
            <a:pathLst>
              <a:path extrusionOk="0" h="21336" w="115824">
                <a:moveTo>
                  <a:pt x="0" y="0"/>
                </a:moveTo>
                <a:lnTo>
                  <a:pt x="115824" y="0"/>
                </a:lnTo>
                <a:lnTo>
                  <a:pt x="106680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94780"/>
          </a:solidFill>
          <a:ln>
            <a:noFill/>
          </a:ln>
        </p:spPr>
      </p:sp>
      <p:sp>
        <p:nvSpPr>
          <p:cNvPr id="293" name="Google Shape;293;p27"/>
          <p:cNvSpPr txBox="1"/>
          <p:nvPr/>
        </p:nvSpPr>
        <p:spPr>
          <a:xfrm>
            <a:off x="406800" y="838200"/>
            <a:ext cx="111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LEADS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27"/>
          <p:cNvSpPr txBox="1"/>
          <p:nvPr/>
        </p:nvSpPr>
        <p:spPr>
          <a:xfrm>
            <a:off x="254400" y="1593763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MQLs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27"/>
          <p:cNvSpPr/>
          <p:nvPr/>
        </p:nvSpPr>
        <p:spPr>
          <a:xfrm>
            <a:off x="0" y="270375"/>
            <a:ext cx="201300" cy="327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-202225" y="3839275"/>
            <a:ext cx="1974175" cy="656525"/>
          </a:xfrm>
          <a:custGeom>
            <a:rect b="b" l="l" r="r" t="t"/>
            <a:pathLst>
              <a:path extrusionOk="0" h="26261" w="78967">
                <a:moveTo>
                  <a:pt x="0" y="0"/>
                </a:moveTo>
                <a:lnTo>
                  <a:pt x="78967" y="0"/>
                </a:lnTo>
                <a:lnTo>
                  <a:pt x="69049" y="26261"/>
                </a:lnTo>
                <a:lnTo>
                  <a:pt x="10532" y="2626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297" name="Google Shape;297;p27"/>
          <p:cNvSpPr txBox="1"/>
          <p:nvPr/>
        </p:nvSpPr>
        <p:spPr>
          <a:xfrm>
            <a:off x="254400" y="38421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/>
          <p:nvPr>
            <p:ph type="title"/>
          </p:nvPr>
        </p:nvSpPr>
        <p:spPr>
          <a:xfrm>
            <a:off x="270250" y="216425"/>
            <a:ext cx="33873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>
                <a:solidFill>
                  <a:srgbClr val="434343"/>
                </a:solidFill>
              </a:rPr>
              <a:t>Passagem de</a:t>
            </a:r>
            <a:r>
              <a:rPr lang="pt-BR"/>
              <a:t> MQL PARA SAL</a:t>
            </a:r>
            <a:endParaRPr/>
          </a:p>
        </p:txBody>
      </p:sp>
      <p:sp>
        <p:nvSpPr>
          <p:cNvPr id="303" name="Google Shape;303;p28"/>
          <p:cNvSpPr txBox="1"/>
          <p:nvPr>
            <p:ph idx="1" type="body"/>
          </p:nvPr>
        </p:nvSpPr>
        <p:spPr>
          <a:xfrm>
            <a:off x="4038600" y="228600"/>
            <a:ext cx="4648200" cy="43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ACOMPANHAMENTO</a:t>
            </a:r>
            <a:r>
              <a:rPr b="1" lang="pt-BR"/>
              <a:t> DO PROCESSO: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Exemplo:</a:t>
            </a:r>
            <a:endParaRPr b="1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pt-BR"/>
              <a:t>Quem:</a:t>
            </a:r>
            <a:r>
              <a:rPr lang="pt-BR"/>
              <a:t> Marketing e Vendas</a:t>
            </a:r>
            <a:endParaRPr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pt-BR"/>
              <a:t>Quando:</a:t>
            </a:r>
            <a:r>
              <a:rPr lang="pt-BR"/>
              <a:t> Semanalmente</a:t>
            </a:r>
            <a:endParaRPr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pt-BR"/>
              <a:t>Como:</a:t>
            </a:r>
            <a:r>
              <a:rPr lang="pt-BR"/>
              <a:t> Feita através da análise da performance de</a:t>
            </a:r>
            <a:br>
              <a:rPr lang="pt-BR"/>
            </a:br>
            <a:r>
              <a:rPr lang="pt-BR"/>
              <a:t>qualificação de vendas no CRM</a:t>
            </a:r>
            <a:endParaRPr/>
          </a:p>
        </p:txBody>
      </p:sp>
      <p:sp>
        <p:nvSpPr>
          <p:cNvPr id="304" name="Google Shape;304;p28"/>
          <p:cNvSpPr/>
          <p:nvPr/>
        </p:nvSpPr>
        <p:spPr>
          <a:xfrm>
            <a:off x="-779356" y="2338740"/>
            <a:ext cx="3158703" cy="656509"/>
          </a:xfrm>
          <a:custGeom>
            <a:rect b="b" l="l" r="r" t="t"/>
            <a:pathLst>
              <a:path extrusionOk="0" h="21336" w="97536">
                <a:moveTo>
                  <a:pt x="0" y="0"/>
                </a:moveTo>
                <a:lnTo>
                  <a:pt x="97536" y="0"/>
                </a:lnTo>
                <a:lnTo>
                  <a:pt x="88392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</p:sp>
      <p:sp>
        <p:nvSpPr>
          <p:cNvPr id="305" name="Google Shape;305;p28"/>
          <p:cNvSpPr/>
          <p:nvPr/>
        </p:nvSpPr>
        <p:spPr>
          <a:xfrm>
            <a:off x="-483233" y="3089016"/>
            <a:ext cx="2566446" cy="656509"/>
          </a:xfrm>
          <a:custGeom>
            <a:rect b="b" l="l" r="r" t="t"/>
            <a:pathLst>
              <a:path extrusionOk="0" h="21336" w="79248">
                <a:moveTo>
                  <a:pt x="0" y="0"/>
                </a:moveTo>
                <a:lnTo>
                  <a:pt x="79248" y="0"/>
                </a:lnTo>
                <a:lnTo>
                  <a:pt x="70104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306" name="Google Shape;306;p28"/>
          <p:cNvSpPr txBox="1"/>
          <p:nvPr/>
        </p:nvSpPr>
        <p:spPr>
          <a:xfrm>
            <a:off x="254400" y="23428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Google Shape;307;p28"/>
          <p:cNvSpPr txBox="1"/>
          <p:nvPr/>
        </p:nvSpPr>
        <p:spPr>
          <a:xfrm>
            <a:off x="254400" y="3092002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OPPs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28"/>
          <p:cNvSpPr/>
          <p:nvPr/>
        </p:nvSpPr>
        <p:spPr>
          <a:xfrm>
            <a:off x="-1371600" y="838200"/>
            <a:ext cx="4343400" cy="656402"/>
          </a:xfrm>
          <a:custGeom>
            <a:rect b="b" l="l" r="r" t="t"/>
            <a:pathLst>
              <a:path extrusionOk="0" h="42672" w="91440">
                <a:moveTo>
                  <a:pt x="0" y="0"/>
                </a:moveTo>
                <a:lnTo>
                  <a:pt x="91440" y="0"/>
                </a:lnTo>
                <a:lnTo>
                  <a:pt x="85344" y="42672"/>
                </a:lnTo>
                <a:lnTo>
                  <a:pt x="6096" y="42672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309" name="Google Shape;309;p28"/>
          <p:cNvSpPr/>
          <p:nvPr/>
        </p:nvSpPr>
        <p:spPr>
          <a:xfrm>
            <a:off x="-1066800" y="1588475"/>
            <a:ext cx="3750960" cy="656509"/>
          </a:xfrm>
          <a:custGeom>
            <a:rect b="b" l="l" r="r" t="t"/>
            <a:pathLst>
              <a:path extrusionOk="0" h="21336" w="115824">
                <a:moveTo>
                  <a:pt x="0" y="0"/>
                </a:moveTo>
                <a:lnTo>
                  <a:pt x="115824" y="0"/>
                </a:lnTo>
                <a:lnTo>
                  <a:pt x="106680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94780"/>
          </a:solidFill>
          <a:ln>
            <a:noFill/>
          </a:ln>
        </p:spPr>
      </p:sp>
      <p:sp>
        <p:nvSpPr>
          <p:cNvPr id="310" name="Google Shape;310;p28"/>
          <p:cNvSpPr txBox="1"/>
          <p:nvPr/>
        </p:nvSpPr>
        <p:spPr>
          <a:xfrm>
            <a:off x="406800" y="838200"/>
            <a:ext cx="111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LEADS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28"/>
          <p:cNvSpPr txBox="1"/>
          <p:nvPr/>
        </p:nvSpPr>
        <p:spPr>
          <a:xfrm>
            <a:off x="254400" y="1593763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MQLs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28"/>
          <p:cNvSpPr/>
          <p:nvPr/>
        </p:nvSpPr>
        <p:spPr>
          <a:xfrm>
            <a:off x="0" y="270375"/>
            <a:ext cx="201300" cy="327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8"/>
          <p:cNvSpPr/>
          <p:nvPr/>
        </p:nvSpPr>
        <p:spPr>
          <a:xfrm>
            <a:off x="-202225" y="3839275"/>
            <a:ext cx="1974175" cy="656525"/>
          </a:xfrm>
          <a:custGeom>
            <a:rect b="b" l="l" r="r" t="t"/>
            <a:pathLst>
              <a:path extrusionOk="0" h="26261" w="78967">
                <a:moveTo>
                  <a:pt x="0" y="0"/>
                </a:moveTo>
                <a:lnTo>
                  <a:pt x="78967" y="0"/>
                </a:lnTo>
                <a:lnTo>
                  <a:pt x="69049" y="26261"/>
                </a:lnTo>
                <a:lnTo>
                  <a:pt x="10532" y="2626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314" name="Google Shape;314;p28"/>
          <p:cNvSpPr txBox="1"/>
          <p:nvPr/>
        </p:nvSpPr>
        <p:spPr>
          <a:xfrm>
            <a:off x="254400" y="38421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/>
          <p:nvPr>
            <p:ph type="ctrTitle"/>
          </p:nvPr>
        </p:nvSpPr>
        <p:spPr>
          <a:xfrm>
            <a:off x="311704" y="1946051"/>
            <a:ext cx="42597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SAL PARA OPP</a:t>
            </a:r>
            <a:endParaRPr/>
          </a:p>
        </p:txBody>
      </p:sp>
      <p:sp>
        <p:nvSpPr>
          <p:cNvPr id="320" name="Google Shape;320;p29"/>
          <p:cNvSpPr txBox="1"/>
          <p:nvPr>
            <p:ph idx="1" type="subTitle"/>
          </p:nvPr>
        </p:nvSpPr>
        <p:spPr>
          <a:xfrm>
            <a:off x="311700" y="1623826"/>
            <a:ext cx="42597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Passagem de</a:t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>
            <a:off x="4572000" y="685779"/>
            <a:ext cx="4343400" cy="656402"/>
          </a:xfrm>
          <a:custGeom>
            <a:rect b="b" l="l" r="r" t="t"/>
            <a:pathLst>
              <a:path extrusionOk="0" h="42672" w="91440">
                <a:moveTo>
                  <a:pt x="0" y="0"/>
                </a:moveTo>
                <a:lnTo>
                  <a:pt x="91440" y="0"/>
                </a:lnTo>
                <a:lnTo>
                  <a:pt x="85344" y="42672"/>
                </a:lnTo>
                <a:lnTo>
                  <a:pt x="6096" y="42672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322" name="Google Shape;322;p29"/>
          <p:cNvSpPr/>
          <p:nvPr/>
        </p:nvSpPr>
        <p:spPr>
          <a:xfrm>
            <a:off x="4868122" y="1436054"/>
            <a:ext cx="3750960" cy="656509"/>
          </a:xfrm>
          <a:custGeom>
            <a:rect b="b" l="l" r="r" t="t"/>
            <a:pathLst>
              <a:path extrusionOk="0" h="21336" w="115824">
                <a:moveTo>
                  <a:pt x="0" y="0"/>
                </a:moveTo>
                <a:lnTo>
                  <a:pt x="115824" y="0"/>
                </a:lnTo>
                <a:lnTo>
                  <a:pt x="106680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323" name="Google Shape;323;p29"/>
          <p:cNvSpPr txBox="1"/>
          <p:nvPr/>
        </p:nvSpPr>
        <p:spPr>
          <a:xfrm>
            <a:off x="6172200" y="685779"/>
            <a:ext cx="111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LEADS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29"/>
          <p:cNvSpPr txBox="1"/>
          <p:nvPr/>
        </p:nvSpPr>
        <p:spPr>
          <a:xfrm>
            <a:off x="6019800" y="1441341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MQLs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29"/>
          <p:cNvSpPr txBox="1"/>
          <p:nvPr/>
        </p:nvSpPr>
        <p:spPr>
          <a:xfrm>
            <a:off x="6019800" y="219046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SALs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29"/>
          <p:cNvSpPr txBox="1"/>
          <p:nvPr/>
        </p:nvSpPr>
        <p:spPr>
          <a:xfrm>
            <a:off x="6019800" y="2939592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OPPs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29"/>
          <p:cNvSpPr/>
          <p:nvPr/>
        </p:nvSpPr>
        <p:spPr>
          <a:xfrm>
            <a:off x="5164244" y="2186340"/>
            <a:ext cx="3158703" cy="656509"/>
          </a:xfrm>
          <a:custGeom>
            <a:rect b="b" l="l" r="r" t="t"/>
            <a:pathLst>
              <a:path extrusionOk="0" h="21336" w="97536">
                <a:moveTo>
                  <a:pt x="0" y="0"/>
                </a:moveTo>
                <a:lnTo>
                  <a:pt x="97536" y="0"/>
                </a:lnTo>
                <a:lnTo>
                  <a:pt x="88392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</p:sp>
      <p:sp>
        <p:nvSpPr>
          <p:cNvPr id="328" name="Google Shape;328;p29"/>
          <p:cNvSpPr/>
          <p:nvPr/>
        </p:nvSpPr>
        <p:spPr>
          <a:xfrm>
            <a:off x="5460367" y="2936616"/>
            <a:ext cx="2566446" cy="656509"/>
          </a:xfrm>
          <a:custGeom>
            <a:rect b="b" l="l" r="r" t="t"/>
            <a:pathLst>
              <a:path extrusionOk="0" h="21336" w="79248">
                <a:moveTo>
                  <a:pt x="0" y="0"/>
                </a:moveTo>
                <a:lnTo>
                  <a:pt x="79248" y="0"/>
                </a:lnTo>
                <a:lnTo>
                  <a:pt x="70104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C62B0"/>
          </a:solidFill>
          <a:ln>
            <a:noFill/>
          </a:ln>
        </p:spPr>
      </p:sp>
      <p:sp>
        <p:nvSpPr>
          <p:cNvPr id="329" name="Google Shape;329;p29"/>
          <p:cNvSpPr txBox="1"/>
          <p:nvPr/>
        </p:nvSpPr>
        <p:spPr>
          <a:xfrm>
            <a:off x="6019800" y="21904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29"/>
          <p:cNvSpPr txBox="1"/>
          <p:nvPr/>
        </p:nvSpPr>
        <p:spPr>
          <a:xfrm>
            <a:off x="6019800" y="2939602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OPPs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29"/>
          <p:cNvSpPr/>
          <p:nvPr/>
        </p:nvSpPr>
        <p:spPr>
          <a:xfrm>
            <a:off x="5760746" y="3686875"/>
            <a:ext cx="1974175" cy="656525"/>
          </a:xfrm>
          <a:custGeom>
            <a:rect b="b" l="l" r="r" t="t"/>
            <a:pathLst>
              <a:path extrusionOk="0" h="26261" w="78967">
                <a:moveTo>
                  <a:pt x="0" y="0"/>
                </a:moveTo>
                <a:lnTo>
                  <a:pt x="78967" y="0"/>
                </a:lnTo>
                <a:lnTo>
                  <a:pt x="69049" y="26261"/>
                </a:lnTo>
                <a:lnTo>
                  <a:pt x="10532" y="2626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332" name="Google Shape;332;p29"/>
          <p:cNvSpPr txBox="1"/>
          <p:nvPr/>
        </p:nvSpPr>
        <p:spPr>
          <a:xfrm>
            <a:off x="6019800" y="3689766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/>
          <p:nvPr/>
        </p:nvSpPr>
        <p:spPr>
          <a:xfrm>
            <a:off x="-783918" y="2340840"/>
            <a:ext cx="3158703" cy="656509"/>
          </a:xfrm>
          <a:custGeom>
            <a:rect b="b" l="l" r="r" t="t"/>
            <a:pathLst>
              <a:path extrusionOk="0" h="21336" w="97536">
                <a:moveTo>
                  <a:pt x="0" y="0"/>
                </a:moveTo>
                <a:lnTo>
                  <a:pt x="97536" y="0"/>
                </a:lnTo>
                <a:lnTo>
                  <a:pt x="88392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</p:sp>
      <p:sp>
        <p:nvSpPr>
          <p:cNvPr id="338" name="Google Shape;338;p30"/>
          <p:cNvSpPr/>
          <p:nvPr/>
        </p:nvSpPr>
        <p:spPr>
          <a:xfrm>
            <a:off x="-487796" y="3091116"/>
            <a:ext cx="2566446" cy="656509"/>
          </a:xfrm>
          <a:custGeom>
            <a:rect b="b" l="l" r="r" t="t"/>
            <a:pathLst>
              <a:path extrusionOk="0" h="21336" w="79248">
                <a:moveTo>
                  <a:pt x="0" y="0"/>
                </a:moveTo>
                <a:lnTo>
                  <a:pt x="79248" y="0"/>
                </a:lnTo>
                <a:lnTo>
                  <a:pt x="70104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C62B0"/>
          </a:solidFill>
          <a:ln>
            <a:noFill/>
          </a:ln>
        </p:spPr>
      </p:sp>
      <p:sp>
        <p:nvSpPr>
          <p:cNvPr id="339" name="Google Shape;339;p30"/>
          <p:cNvSpPr txBox="1"/>
          <p:nvPr>
            <p:ph type="title"/>
          </p:nvPr>
        </p:nvSpPr>
        <p:spPr>
          <a:xfrm>
            <a:off x="270250" y="216425"/>
            <a:ext cx="33873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>
                <a:solidFill>
                  <a:srgbClr val="434343"/>
                </a:solidFill>
              </a:rPr>
              <a:t>Passagem de</a:t>
            </a:r>
            <a:r>
              <a:rPr lang="pt-BR"/>
              <a:t> SAL PARA OPP</a:t>
            </a:r>
            <a:endParaRPr/>
          </a:p>
        </p:txBody>
      </p:sp>
      <p:sp>
        <p:nvSpPr>
          <p:cNvPr id="340" name="Google Shape;340;p30"/>
          <p:cNvSpPr txBox="1"/>
          <p:nvPr>
            <p:ph idx="1" type="body"/>
          </p:nvPr>
        </p:nvSpPr>
        <p:spPr>
          <a:xfrm>
            <a:off x="4038600" y="381000"/>
            <a:ext cx="4648200" cy="43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FERRAMENTA DE ACOMPANHAMENTO: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0"/>
          <p:cNvSpPr txBox="1"/>
          <p:nvPr/>
        </p:nvSpPr>
        <p:spPr>
          <a:xfrm>
            <a:off x="254400" y="23428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30"/>
          <p:cNvSpPr txBox="1"/>
          <p:nvPr/>
        </p:nvSpPr>
        <p:spPr>
          <a:xfrm>
            <a:off x="254400" y="3092002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OPPs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30"/>
          <p:cNvSpPr/>
          <p:nvPr/>
        </p:nvSpPr>
        <p:spPr>
          <a:xfrm>
            <a:off x="-1371600" y="838200"/>
            <a:ext cx="4343400" cy="656402"/>
          </a:xfrm>
          <a:custGeom>
            <a:rect b="b" l="l" r="r" t="t"/>
            <a:pathLst>
              <a:path extrusionOk="0" h="42672" w="91440">
                <a:moveTo>
                  <a:pt x="0" y="0"/>
                </a:moveTo>
                <a:lnTo>
                  <a:pt x="91440" y="0"/>
                </a:lnTo>
                <a:lnTo>
                  <a:pt x="85344" y="42672"/>
                </a:lnTo>
                <a:lnTo>
                  <a:pt x="6096" y="42672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344" name="Google Shape;344;p30"/>
          <p:cNvSpPr/>
          <p:nvPr/>
        </p:nvSpPr>
        <p:spPr>
          <a:xfrm>
            <a:off x="-1066800" y="1588475"/>
            <a:ext cx="3750960" cy="656509"/>
          </a:xfrm>
          <a:custGeom>
            <a:rect b="b" l="l" r="r" t="t"/>
            <a:pathLst>
              <a:path extrusionOk="0" h="21336" w="115824">
                <a:moveTo>
                  <a:pt x="0" y="0"/>
                </a:moveTo>
                <a:lnTo>
                  <a:pt x="115824" y="0"/>
                </a:lnTo>
                <a:lnTo>
                  <a:pt x="106680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345" name="Google Shape;345;p30"/>
          <p:cNvSpPr txBox="1"/>
          <p:nvPr/>
        </p:nvSpPr>
        <p:spPr>
          <a:xfrm>
            <a:off x="406800" y="838200"/>
            <a:ext cx="111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LEADS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6" name="Google Shape;346;p30"/>
          <p:cNvSpPr txBox="1"/>
          <p:nvPr/>
        </p:nvSpPr>
        <p:spPr>
          <a:xfrm>
            <a:off x="254400" y="1593763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MQLs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30"/>
          <p:cNvSpPr/>
          <p:nvPr/>
        </p:nvSpPr>
        <p:spPr>
          <a:xfrm>
            <a:off x="0" y="270375"/>
            <a:ext cx="201300" cy="327000"/>
          </a:xfrm>
          <a:prstGeom prst="rect">
            <a:avLst/>
          </a:prstGeom>
          <a:solidFill>
            <a:srgbClr val="0C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0"/>
          <p:cNvSpPr/>
          <p:nvPr/>
        </p:nvSpPr>
        <p:spPr>
          <a:xfrm>
            <a:off x="-202225" y="3839275"/>
            <a:ext cx="1974175" cy="656525"/>
          </a:xfrm>
          <a:custGeom>
            <a:rect b="b" l="l" r="r" t="t"/>
            <a:pathLst>
              <a:path extrusionOk="0" h="26261" w="78967">
                <a:moveTo>
                  <a:pt x="0" y="0"/>
                </a:moveTo>
                <a:lnTo>
                  <a:pt x="78967" y="0"/>
                </a:lnTo>
                <a:lnTo>
                  <a:pt x="69049" y="26261"/>
                </a:lnTo>
                <a:lnTo>
                  <a:pt x="10532" y="2626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349" name="Google Shape;349;p30"/>
          <p:cNvSpPr txBox="1"/>
          <p:nvPr/>
        </p:nvSpPr>
        <p:spPr>
          <a:xfrm>
            <a:off x="254400" y="38421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Google Shape;350;p30">
            <a:hlinkClick r:id="rId3"/>
          </p:cNvPr>
          <p:cNvSpPr/>
          <p:nvPr/>
        </p:nvSpPr>
        <p:spPr>
          <a:xfrm>
            <a:off x="4179200" y="2417700"/>
            <a:ext cx="1828800" cy="304800"/>
          </a:xfrm>
          <a:prstGeom prst="roundRect">
            <a:avLst>
              <a:gd fmla="val 16043" name="adj"/>
            </a:avLst>
          </a:prstGeom>
          <a:solidFill>
            <a:srgbClr val="0C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Insira </a:t>
            </a:r>
            <a:r>
              <a:rPr b="1" lang="pt-BR" sz="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Link para Ferramenta/Planilha</a:t>
            </a:r>
            <a:endParaRPr b="1" sz="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/>
          <p:nvPr/>
        </p:nvSpPr>
        <p:spPr>
          <a:xfrm>
            <a:off x="-783918" y="2340840"/>
            <a:ext cx="3158703" cy="656509"/>
          </a:xfrm>
          <a:custGeom>
            <a:rect b="b" l="l" r="r" t="t"/>
            <a:pathLst>
              <a:path extrusionOk="0" h="21336" w="97536">
                <a:moveTo>
                  <a:pt x="0" y="0"/>
                </a:moveTo>
                <a:lnTo>
                  <a:pt x="97536" y="0"/>
                </a:lnTo>
                <a:lnTo>
                  <a:pt x="88392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</p:sp>
      <p:sp>
        <p:nvSpPr>
          <p:cNvPr id="356" name="Google Shape;356;p31"/>
          <p:cNvSpPr/>
          <p:nvPr/>
        </p:nvSpPr>
        <p:spPr>
          <a:xfrm>
            <a:off x="-487796" y="3091116"/>
            <a:ext cx="2566446" cy="656509"/>
          </a:xfrm>
          <a:custGeom>
            <a:rect b="b" l="l" r="r" t="t"/>
            <a:pathLst>
              <a:path extrusionOk="0" h="21336" w="79248">
                <a:moveTo>
                  <a:pt x="0" y="0"/>
                </a:moveTo>
                <a:lnTo>
                  <a:pt x="79248" y="0"/>
                </a:lnTo>
                <a:lnTo>
                  <a:pt x="70104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C62B0"/>
          </a:solidFill>
          <a:ln>
            <a:noFill/>
          </a:ln>
        </p:spPr>
      </p:sp>
      <p:sp>
        <p:nvSpPr>
          <p:cNvPr id="357" name="Google Shape;357;p31"/>
          <p:cNvSpPr txBox="1"/>
          <p:nvPr>
            <p:ph type="title"/>
          </p:nvPr>
        </p:nvSpPr>
        <p:spPr>
          <a:xfrm>
            <a:off x="270250" y="216425"/>
            <a:ext cx="33873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>
                <a:solidFill>
                  <a:srgbClr val="434343"/>
                </a:solidFill>
              </a:rPr>
              <a:t>Passagem de</a:t>
            </a:r>
            <a:r>
              <a:rPr lang="pt-BR"/>
              <a:t> SAL PARA OPP</a:t>
            </a:r>
            <a:endParaRPr/>
          </a:p>
        </p:txBody>
      </p:sp>
      <p:sp>
        <p:nvSpPr>
          <p:cNvPr id="358" name="Google Shape;358;p31"/>
          <p:cNvSpPr txBox="1"/>
          <p:nvPr>
            <p:ph idx="1" type="body"/>
          </p:nvPr>
        </p:nvSpPr>
        <p:spPr>
          <a:xfrm>
            <a:off x="4038600" y="228600"/>
            <a:ext cx="4648200" cy="43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REGRAS DE PASSAGEM:</a:t>
            </a:r>
            <a:endParaRPr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pt-BR"/>
              <a:t>Exemplo: </a:t>
            </a:r>
            <a:r>
              <a:rPr lang="pt-BR"/>
              <a:t>Lead ter tempo disponível para passar pelo processo de vendas (25 a 40 minutos para realizar uma avaliação por telefone)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1"/>
          <p:cNvSpPr txBox="1"/>
          <p:nvPr/>
        </p:nvSpPr>
        <p:spPr>
          <a:xfrm>
            <a:off x="254400" y="23428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p31"/>
          <p:cNvSpPr txBox="1"/>
          <p:nvPr/>
        </p:nvSpPr>
        <p:spPr>
          <a:xfrm>
            <a:off x="254400" y="3092002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OPPs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31"/>
          <p:cNvSpPr/>
          <p:nvPr/>
        </p:nvSpPr>
        <p:spPr>
          <a:xfrm>
            <a:off x="-1371600" y="838200"/>
            <a:ext cx="4343400" cy="656402"/>
          </a:xfrm>
          <a:custGeom>
            <a:rect b="b" l="l" r="r" t="t"/>
            <a:pathLst>
              <a:path extrusionOk="0" h="42672" w="91440">
                <a:moveTo>
                  <a:pt x="0" y="0"/>
                </a:moveTo>
                <a:lnTo>
                  <a:pt x="91440" y="0"/>
                </a:lnTo>
                <a:lnTo>
                  <a:pt x="85344" y="42672"/>
                </a:lnTo>
                <a:lnTo>
                  <a:pt x="6096" y="42672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362" name="Google Shape;362;p31"/>
          <p:cNvSpPr/>
          <p:nvPr/>
        </p:nvSpPr>
        <p:spPr>
          <a:xfrm>
            <a:off x="-1066800" y="1588475"/>
            <a:ext cx="3750960" cy="656509"/>
          </a:xfrm>
          <a:custGeom>
            <a:rect b="b" l="l" r="r" t="t"/>
            <a:pathLst>
              <a:path extrusionOk="0" h="21336" w="115824">
                <a:moveTo>
                  <a:pt x="0" y="0"/>
                </a:moveTo>
                <a:lnTo>
                  <a:pt x="115824" y="0"/>
                </a:lnTo>
                <a:lnTo>
                  <a:pt x="106680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363" name="Google Shape;363;p31"/>
          <p:cNvSpPr txBox="1"/>
          <p:nvPr/>
        </p:nvSpPr>
        <p:spPr>
          <a:xfrm>
            <a:off x="406800" y="838200"/>
            <a:ext cx="111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LEADS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4" name="Google Shape;364;p31"/>
          <p:cNvSpPr txBox="1"/>
          <p:nvPr/>
        </p:nvSpPr>
        <p:spPr>
          <a:xfrm>
            <a:off x="254400" y="1593763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MQLs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5" name="Google Shape;365;p31"/>
          <p:cNvSpPr/>
          <p:nvPr/>
        </p:nvSpPr>
        <p:spPr>
          <a:xfrm>
            <a:off x="0" y="270375"/>
            <a:ext cx="201300" cy="327000"/>
          </a:xfrm>
          <a:prstGeom prst="rect">
            <a:avLst/>
          </a:prstGeom>
          <a:solidFill>
            <a:srgbClr val="0C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1"/>
          <p:cNvSpPr/>
          <p:nvPr/>
        </p:nvSpPr>
        <p:spPr>
          <a:xfrm>
            <a:off x="-202225" y="3839275"/>
            <a:ext cx="1974175" cy="656525"/>
          </a:xfrm>
          <a:custGeom>
            <a:rect b="b" l="l" r="r" t="t"/>
            <a:pathLst>
              <a:path extrusionOk="0" h="26261" w="78967">
                <a:moveTo>
                  <a:pt x="0" y="0"/>
                </a:moveTo>
                <a:lnTo>
                  <a:pt x="78967" y="0"/>
                </a:lnTo>
                <a:lnTo>
                  <a:pt x="69049" y="26261"/>
                </a:lnTo>
                <a:lnTo>
                  <a:pt x="10532" y="2626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367" name="Google Shape;367;p31"/>
          <p:cNvSpPr txBox="1"/>
          <p:nvPr/>
        </p:nvSpPr>
        <p:spPr>
          <a:xfrm>
            <a:off x="254400" y="38421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1680175" y="818900"/>
            <a:ext cx="7473900" cy="655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680175" y="1572075"/>
            <a:ext cx="7473900" cy="655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680175" y="2318812"/>
            <a:ext cx="7473900" cy="655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680175" y="3071987"/>
            <a:ext cx="7473900" cy="655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1680175" y="3818737"/>
            <a:ext cx="7473900" cy="655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1155900" y="3072702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OPPs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155900" y="38228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270250" y="216425"/>
            <a:ext cx="67470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NOMENCLATURA DO FUNIL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287548" y="2319440"/>
            <a:ext cx="3158703" cy="656509"/>
          </a:xfrm>
          <a:custGeom>
            <a:rect b="b" l="l" r="r" t="t"/>
            <a:pathLst>
              <a:path extrusionOk="0" h="21336" w="97536">
                <a:moveTo>
                  <a:pt x="0" y="0"/>
                </a:moveTo>
                <a:lnTo>
                  <a:pt x="97536" y="0"/>
                </a:lnTo>
                <a:lnTo>
                  <a:pt x="88392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</p:sp>
      <p:sp>
        <p:nvSpPr>
          <p:cNvPr id="73" name="Google Shape;73;p14"/>
          <p:cNvSpPr/>
          <p:nvPr/>
        </p:nvSpPr>
        <p:spPr>
          <a:xfrm>
            <a:off x="583677" y="3069716"/>
            <a:ext cx="2566446" cy="656509"/>
          </a:xfrm>
          <a:custGeom>
            <a:rect b="b" l="l" r="r" t="t"/>
            <a:pathLst>
              <a:path extrusionOk="0" h="21336" w="79248">
                <a:moveTo>
                  <a:pt x="0" y="0"/>
                </a:moveTo>
                <a:lnTo>
                  <a:pt x="79248" y="0"/>
                </a:lnTo>
                <a:lnTo>
                  <a:pt x="70104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C62B0"/>
          </a:solidFill>
          <a:ln>
            <a:noFill/>
          </a:ln>
        </p:spPr>
      </p:sp>
      <p:sp>
        <p:nvSpPr>
          <p:cNvPr id="74" name="Google Shape;74;p14"/>
          <p:cNvSpPr/>
          <p:nvPr/>
        </p:nvSpPr>
        <p:spPr>
          <a:xfrm>
            <a:off x="879800" y="3820000"/>
            <a:ext cx="1974200" cy="675800"/>
          </a:xfrm>
          <a:custGeom>
            <a:rect b="b" l="l" r="r" t="t"/>
            <a:pathLst>
              <a:path extrusionOk="0" h="27032" w="78968">
                <a:moveTo>
                  <a:pt x="0" y="0"/>
                </a:moveTo>
                <a:lnTo>
                  <a:pt x="78968" y="0"/>
                </a:lnTo>
                <a:lnTo>
                  <a:pt x="68440" y="27032"/>
                </a:lnTo>
                <a:lnTo>
                  <a:pt x="10528" y="27032"/>
                </a:lnTo>
                <a:close/>
              </a:path>
            </a:pathLst>
          </a:custGeom>
          <a:solidFill>
            <a:srgbClr val="0E71CB"/>
          </a:solidFill>
          <a:ln>
            <a:noFill/>
          </a:ln>
        </p:spPr>
      </p:sp>
      <p:sp>
        <p:nvSpPr>
          <p:cNvPr id="75" name="Google Shape;75;p14"/>
          <p:cNvSpPr txBox="1"/>
          <p:nvPr/>
        </p:nvSpPr>
        <p:spPr>
          <a:xfrm>
            <a:off x="1155900" y="23235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155900" y="3072702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OPPs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155900" y="38228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-304800" y="818900"/>
            <a:ext cx="4343400" cy="656402"/>
          </a:xfrm>
          <a:custGeom>
            <a:rect b="b" l="l" r="r" t="t"/>
            <a:pathLst>
              <a:path extrusionOk="0" h="42672" w="91440">
                <a:moveTo>
                  <a:pt x="0" y="0"/>
                </a:moveTo>
                <a:lnTo>
                  <a:pt x="91440" y="0"/>
                </a:lnTo>
                <a:lnTo>
                  <a:pt x="85344" y="42672"/>
                </a:lnTo>
                <a:lnTo>
                  <a:pt x="6096" y="42672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79" name="Google Shape;79;p14"/>
          <p:cNvSpPr/>
          <p:nvPr/>
        </p:nvSpPr>
        <p:spPr>
          <a:xfrm>
            <a:off x="-8580" y="1569175"/>
            <a:ext cx="3750960" cy="656509"/>
          </a:xfrm>
          <a:custGeom>
            <a:rect b="b" l="l" r="r" t="t"/>
            <a:pathLst>
              <a:path extrusionOk="0" h="21336" w="115824">
                <a:moveTo>
                  <a:pt x="0" y="0"/>
                </a:moveTo>
                <a:lnTo>
                  <a:pt x="115824" y="0"/>
                </a:lnTo>
                <a:lnTo>
                  <a:pt x="106680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94780"/>
          </a:solidFill>
          <a:ln>
            <a:noFill/>
          </a:ln>
        </p:spPr>
      </p:sp>
      <p:sp>
        <p:nvSpPr>
          <p:cNvPr id="80" name="Google Shape;80;p14"/>
          <p:cNvSpPr txBox="1"/>
          <p:nvPr/>
        </p:nvSpPr>
        <p:spPr>
          <a:xfrm>
            <a:off x="1308300" y="818900"/>
            <a:ext cx="111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LEADS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1155900" y="1574463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MQLs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4150325" y="817575"/>
            <a:ext cx="37593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Contatos</a:t>
            </a:r>
            <a:r>
              <a:rPr lang="pt-BR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únicos gerados em um determinado período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150325" y="1570750"/>
            <a:ext cx="37593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Leads qualificados pelo Marketing para avaliação do time de Vendas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4150325" y="2317500"/>
            <a:ext cx="37593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Leads aceitos pelo time comercial e que devem ser abordados</a:t>
            </a:r>
            <a:endParaRPr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4150325" y="3064250"/>
            <a:ext cx="37593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Leads com potencial de se tornar clientes, que já estão em contato com um vendedor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4150325" y="3817425"/>
            <a:ext cx="37593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Leads que fecharam negócio</a:t>
            </a:r>
            <a:endParaRPr i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/>
          <p:nvPr/>
        </p:nvSpPr>
        <p:spPr>
          <a:xfrm>
            <a:off x="-783918" y="2340840"/>
            <a:ext cx="3158703" cy="656509"/>
          </a:xfrm>
          <a:custGeom>
            <a:rect b="b" l="l" r="r" t="t"/>
            <a:pathLst>
              <a:path extrusionOk="0" h="21336" w="97536">
                <a:moveTo>
                  <a:pt x="0" y="0"/>
                </a:moveTo>
                <a:lnTo>
                  <a:pt x="97536" y="0"/>
                </a:lnTo>
                <a:lnTo>
                  <a:pt x="88392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</p:sp>
      <p:sp>
        <p:nvSpPr>
          <p:cNvPr id="373" name="Google Shape;373;p32"/>
          <p:cNvSpPr/>
          <p:nvPr/>
        </p:nvSpPr>
        <p:spPr>
          <a:xfrm>
            <a:off x="-487796" y="3091116"/>
            <a:ext cx="2566446" cy="656509"/>
          </a:xfrm>
          <a:custGeom>
            <a:rect b="b" l="l" r="r" t="t"/>
            <a:pathLst>
              <a:path extrusionOk="0" h="21336" w="79248">
                <a:moveTo>
                  <a:pt x="0" y="0"/>
                </a:moveTo>
                <a:lnTo>
                  <a:pt x="79248" y="0"/>
                </a:lnTo>
                <a:lnTo>
                  <a:pt x="70104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C62B0"/>
          </a:solidFill>
          <a:ln>
            <a:noFill/>
          </a:ln>
        </p:spPr>
      </p:sp>
      <p:sp>
        <p:nvSpPr>
          <p:cNvPr id="374" name="Google Shape;374;p32"/>
          <p:cNvSpPr txBox="1"/>
          <p:nvPr>
            <p:ph type="title"/>
          </p:nvPr>
        </p:nvSpPr>
        <p:spPr>
          <a:xfrm>
            <a:off x="270250" y="216425"/>
            <a:ext cx="33873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>
                <a:solidFill>
                  <a:srgbClr val="434343"/>
                </a:solidFill>
              </a:rPr>
              <a:t>Passagem de</a:t>
            </a:r>
            <a:r>
              <a:rPr lang="pt-BR"/>
              <a:t> SAL PARA OPP</a:t>
            </a:r>
            <a:endParaRPr/>
          </a:p>
        </p:txBody>
      </p:sp>
      <p:sp>
        <p:nvSpPr>
          <p:cNvPr id="375" name="Google Shape;375;p32"/>
          <p:cNvSpPr txBox="1"/>
          <p:nvPr>
            <p:ph idx="1" type="body"/>
          </p:nvPr>
        </p:nvSpPr>
        <p:spPr>
          <a:xfrm>
            <a:off x="4038600" y="228600"/>
            <a:ext cx="4648200" cy="43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BLACKLIST:</a:t>
            </a:r>
            <a:endParaRPr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pt-BR"/>
              <a:t>Exemplo: </a:t>
            </a:r>
            <a:r>
              <a:rPr lang="pt-BR"/>
              <a:t>Lead que atua em Startup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2"/>
          <p:cNvSpPr txBox="1"/>
          <p:nvPr/>
        </p:nvSpPr>
        <p:spPr>
          <a:xfrm>
            <a:off x="254400" y="23428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" name="Google Shape;377;p32"/>
          <p:cNvSpPr txBox="1"/>
          <p:nvPr/>
        </p:nvSpPr>
        <p:spPr>
          <a:xfrm>
            <a:off x="254400" y="3092002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OPPs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8" name="Google Shape;378;p32"/>
          <p:cNvSpPr/>
          <p:nvPr/>
        </p:nvSpPr>
        <p:spPr>
          <a:xfrm>
            <a:off x="-1371600" y="838200"/>
            <a:ext cx="4343400" cy="656402"/>
          </a:xfrm>
          <a:custGeom>
            <a:rect b="b" l="l" r="r" t="t"/>
            <a:pathLst>
              <a:path extrusionOk="0" h="42672" w="91440">
                <a:moveTo>
                  <a:pt x="0" y="0"/>
                </a:moveTo>
                <a:lnTo>
                  <a:pt x="91440" y="0"/>
                </a:lnTo>
                <a:lnTo>
                  <a:pt x="85344" y="42672"/>
                </a:lnTo>
                <a:lnTo>
                  <a:pt x="6096" y="42672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379" name="Google Shape;379;p32"/>
          <p:cNvSpPr/>
          <p:nvPr/>
        </p:nvSpPr>
        <p:spPr>
          <a:xfrm>
            <a:off x="-1066800" y="1588475"/>
            <a:ext cx="3750960" cy="656509"/>
          </a:xfrm>
          <a:custGeom>
            <a:rect b="b" l="l" r="r" t="t"/>
            <a:pathLst>
              <a:path extrusionOk="0" h="21336" w="115824">
                <a:moveTo>
                  <a:pt x="0" y="0"/>
                </a:moveTo>
                <a:lnTo>
                  <a:pt x="115824" y="0"/>
                </a:lnTo>
                <a:lnTo>
                  <a:pt x="106680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380" name="Google Shape;380;p32"/>
          <p:cNvSpPr txBox="1"/>
          <p:nvPr/>
        </p:nvSpPr>
        <p:spPr>
          <a:xfrm>
            <a:off x="406800" y="838200"/>
            <a:ext cx="111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LEADS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1" name="Google Shape;381;p32"/>
          <p:cNvSpPr txBox="1"/>
          <p:nvPr/>
        </p:nvSpPr>
        <p:spPr>
          <a:xfrm>
            <a:off x="254400" y="1593763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MQLs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32"/>
          <p:cNvSpPr/>
          <p:nvPr/>
        </p:nvSpPr>
        <p:spPr>
          <a:xfrm>
            <a:off x="0" y="270375"/>
            <a:ext cx="201300" cy="327000"/>
          </a:xfrm>
          <a:prstGeom prst="rect">
            <a:avLst/>
          </a:prstGeom>
          <a:solidFill>
            <a:srgbClr val="0C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2"/>
          <p:cNvSpPr/>
          <p:nvPr/>
        </p:nvSpPr>
        <p:spPr>
          <a:xfrm>
            <a:off x="-202225" y="3839275"/>
            <a:ext cx="1974175" cy="656525"/>
          </a:xfrm>
          <a:custGeom>
            <a:rect b="b" l="l" r="r" t="t"/>
            <a:pathLst>
              <a:path extrusionOk="0" h="26261" w="78967">
                <a:moveTo>
                  <a:pt x="0" y="0"/>
                </a:moveTo>
                <a:lnTo>
                  <a:pt x="78967" y="0"/>
                </a:lnTo>
                <a:lnTo>
                  <a:pt x="69049" y="26261"/>
                </a:lnTo>
                <a:lnTo>
                  <a:pt x="10532" y="2626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384" name="Google Shape;384;p32"/>
          <p:cNvSpPr txBox="1"/>
          <p:nvPr/>
        </p:nvSpPr>
        <p:spPr>
          <a:xfrm>
            <a:off x="254400" y="38421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/>
          <p:nvPr/>
        </p:nvSpPr>
        <p:spPr>
          <a:xfrm>
            <a:off x="-783918" y="2340840"/>
            <a:ext cx="3158703" cy="656509"/>
          </a:xfrm>
          <a:custGeom>
            <a:rect b="b" l="l" r="r" t="t"/>
            <a:pathLst>
              <a:path extrusionOk="0" h="21336" w="97536">
                <a:moveTo>
                  <a:pt x="0" y="0"/>
                </a:moveTo>
                <a:lnTo>
                  <a:pt x="97536" y="0"/>
                </a:lnTo>
                <a:lnTo>
                  <a:pt x="88392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</p:sp>
      <p:sp>
        <p:nvSpPr>
          <p:cNvPr id="390" name="Google Shape;390;p33"/>
          <p:cNvSpPr/>
          <p:nvPr/>
        </p:nvSpPr>
        <p:spPr>
          <a:xfrm>
            <a:off x="-487796" y="3091116"/>
            <a:ext cx="2566446" cy="656509"/>
          </a:xfrm>
          <a:custGeom>
            <a:rect b="b" l="l" r="r" t="t"/>
            <a:pathLst>
              <a:path extrusionOk="0" h="21336" w="79248">
                <a:moveTo>
                  <a:pt x="0" y="0"/>
                </a:moveTo>
                <a:lnTo>
                  <a:pt x="79248" y="0"/>
                </a:lnTo>
                <a:lnTo>
                  <a:pt x="70104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C62B0"/>
          </a:solidFill>
          <a:ln>
            <a:noFill/>
          </a:ln>
        </p:spPr>
      </p:sp>
      <p:sp>
        <p:nvSpPr>
          <p:cNvPr id="391" name="Google Shape;391;p33"/>
          <p:cNvSpPr txBox="1"/>
          <p:nvPr>
            <p:ph type="title"/>
          </p:nvPr>
        </p:nvSpPr>
        <p:spPr>
          <a:xfrm>
            <a:off x="270250" y="216425"/>
            <a:ext cx="33873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>
                <a:solidFill>
                  <a:srgbClr val="434343"/>
                </a:solidFill>
              </a:rPr>
              <a:t>Passagem de</a:t>
            </a:r>
            <a:r>
              <a:rPr lang="pt-BR"/>
              <a:t> SAL PARA OPP</a:t>
            </a:r>
            <a:endParaRPr/>
          </a:p>
        </p:txBody>
      </p:sp>
      <p:sp>
        <p:nvSpPr>
          <p:cNvPr id="392" name="Google Shape;392;p33"/>
          <p:cNvSpPr txBox="1"/>
          <p:nvPr>
            <p:ph idx="1" type="body"/>
          </p:nvPr>
        </p:nvSpPr>
        <p:spPr>
          <a:xfrm>
            <a:off x="4038600" y="228600"/>
            <a:ext cx="4648200" cy="43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FILTROS CONDICIONAIS: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Exemplo: </a:t>
            </a:r>
            <a:r>
              <a:rPr lang="pt-BR"/>
              <a:t>Bloqueamos quem:</a:t>
            </a:r>
            <a:endParaRPr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pt-BR"/>
              <a:t>É uma Startup, </a:t>
            </a:r>
            <a:r>
              <a:rPr b="1" lang="pt-BR"/>
              <a:t>a não ser que</a:t>
            </a:r>
            <a:r>
              <a:rPr lang="pt-BR"/>
              <a:t>:</a:t>
            </a:r>
            <a:endParaRPr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/>
              <a:t>Tenha fundo de investimento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3"/>
          <p:cNvSpPr txBox="1"/>
          <p:nvPr/>
        </p:nvSpPr>
        <p:spPr>
          <a:xfrm>
            <a:off x="254400" y="23428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4" name="Google Shape;394;p33"/>
          <p:cNvSpPr txBox="1"/>
          <p:nvPr/>
        </p:nvSpPr>
        <p:spPr>
          <a:xfrm>
            <a:off x="254400" y="3092002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OPPs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5" name="Google Shape;395;p33"/>
          <p:cNvSpPr/>
          <p:nvPr/>
        </p:nvSpPr>
        <p:spPr>
          <a:xfrm>
            <a:off x="-1371600" y="838200"/>
            <a:ext cx="4343400" cy="656402"/>
          </a:xfrm>
          <a:custGeom>
            <a:rect b="b" l="l" r="r" t="t"/>
            <a:pathLst>
              <a:path extrusionOk="0" h="42672" w="91440">
                <a:moveTo>
                  <a:pt x="0" y="0"/>
                </a:moveTo>
                <a:lnTo>
                  <a:pt x="91440" y="0"/>
                </a:lnTo>
                <a:lnTo>
                  <a:pt x="85344" y="42672"/>
                </a:lnTo>
                <a:lnTo>
                  <a:pt x="6096" y="42672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396" name="Google Shape;396;p33"/>
          <p:cNvSpPr/>
          <p:nvPr/>
        </p:nvSpPr>
        <p:spPr>
          <a:xfrm>
            <a:off x="-1066800" y="1588475"/>
            <a:ext cx="3750960" cy="656509"/>
          </a:xfrm>
          <a:custGeom>
            <a:rect b="b" l="l" r="r" t="t"/>
            <a:pathLst>
              <a:path extrusionOk="0" h="21336" w="115824">
                <a:moveTo>
                  <a:pt x="0" y="0"/>
                </a:moveTo>
                <a:lnTo>
                  <a:pt x="115824" y="0"/>
                </a:lnTo>
                <a:lnTo>
                  <a:pt x="106680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397" name="Google Shape;397;p33"/>
          <p:cNvSpPr txBox="1"/>
          <p:nvPr/>
        </p:nvSpPr>
        <p:spPr>
          <a:xfrm>
            <a:off x="406800" y="838200"/>
            <a:ext cx="111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LEADS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8" name="Google Shape;398;p33"/>
          <p:cNvSpPr txBox="1"/>
          <p:nvPr/>
        </p:nvSpPr>
        <p:spPr>
          <a:xfrm>
            <a:off x="254400" y="1593763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MQLs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9" name="Google Shape;399;p33"/>
          <p:cNvSpPr/>
          <p:nvPr/>
        </p:nvSpPr>
        <p:spPr>
          <a:xfrm>
            <a:off x="0" y="270375"/>
            <a:ext cx="201300" cy="327000"/>
          </a:xfrm>
          <a:prstGeom prst="rect">
            <a:avLst/>
          </a:prstGeom>
          <a:solidFill>
            <a:srgbClr val="0C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3"/>
          <p:cNvSpPr/>
          <p:nvPr/>
        </p:nvSpPr>
        <p:spPr>
          <a:xfrm>
            <a:off x="-202225" y="3839275"/>
            <a:ext cx="1974175" cy="656525"/>
          </a:xfrm>
          <a:custGeom>
            <a:rect b="b" l="l" r="r" t="t"/>
            <a:pathLst>
              <a:path extrusionOk="0" h="26261" w="78967">
                <a:moveTo>
                  <a:pt x="0" y="0"/>
                </a:moveTo>
                <a:lnTo>
                  <a:pt x="78967" y="0"/>
                </a:lnTo>
                <a:lnTo>
                  <a:pt x="69049" y="26261"/>
                </a:lnTo>
                <a:lnTo>
                  <a:pt x="10532" y="2626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401" name="Google Shape;401;p33"/>
          <p:cNvSpPr txBox="1"/>
          <p:nvPr/>
        </p:nvSpPr>
        <p:spPr>
          <a:xfrm>
            <a:off x="254400" y="38421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 txBox="1"/>
          <p:nvPr>
            <p:ph idx="1" type="body"/>
          </p:nvPr>
        </p:nvSpPr>
        <p:spPr>
          <a:xfrm>
            <a:off x="4038600" y="228600"/>
            <a:ext cx="4648200" cy="43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RESPONSABILIDADES DE VENDAS (SDR):</a:t>
            </a:r>
            <a:endParaRPr b="1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pt-BR"/>
              <a:t>Exemplo: </a:t>
            </a:r>
            <a:r>
              <a:rPr lang="pt-BR"/>
              <a:t>Descartar SALs fora do perfil, justificando o descarte.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RESPONSABILIDADES DE VENDAS (PIPELINE):</a:t>
            </a:r>
            <a:endParaRPr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pt-BR"/>
              <a:t>Exemplo: </a:t>
            </a:r>
            <a:r>
              <a:rPr lang="pt-BR"/>
              <a:t>Não rejeitar leads que estejam dentro do SLA.</a:t>
            </a:r>
            <a:endParaRPr/>
          </a:p>
        </p:txBody>
      </p:sp>
      <p:sp>
        <p:nvSpPr>
          <p:cNvPr id="407" name="Google Shape;407;p34"/>
          <p:cNvSpPr/>
          <p:nvPr/>
        </p:nvSpPr>
        <p:spPr>
          <a:xfrm>
            <a:off x="0" y="270375"/>
            <a:ext cx="201300" cy="327000"/>
          </a:xfrm>
          <a:prstGeom prst="rect">
            <a:avLst/>
          </a:prstGeom>
          <a:solidFill>
            <a:srgbClr val="0E71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4"/>
          <p:cNvSpPr/>
          <p:nvPr/>
        </p:nvSpPr>
        <p:spPr>
          <a:xfrm>
            <a:off x="-783918" y="2340840"/>
            <a:ext cx="3158703" cy="656509"/>
          </a:xfrm>
          <a:custGeom>
            <a:rect b="b" l="l" r="r" t="t"/>
            <a:pathLst>
              <a:path extrusionOk="0" h="21336" w="97536">
                <a:moveTo>
                  <a:pt x="0" y="0"/>
                </a:moveTo>
                <a:lnTo>
                  <a:pt x="97536" y="0"/>
                </a:lnTo>
                <a:lnTo>
                  <a:pt x="88392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</p:sp>
      <p:sp>
        <p:nvSpPr>
          <p:cNvPr id="409" name="Google Shape;409;p34"/>
          <p:cNvSpPr/>
          <p:nvPr/>
        </p:nvSpPr>
        <p:spPr>
          <a:xfrm>
            <a:off x="-487796" y="3091116"/>
            <a:ext cx="2566446" cy="656509"/>
          </a:xfrm>
          <a:custGeom>
            <a:rect b="b" l="l" r="r" t="t"/>
            <a:pathLst>
              <a:path extrusionOk="0" h="21336" w="79248">
                <a:moveTo>
                  <a:pt x="0" y="0"/>
                </a:moveTo>
                <a:lnTo>
                  <a:pt x="79248" y="0"/>
                </a:lnTo>
                <a:lnTo>
                  <a:pt x="70104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C62B0"/>
          </a:solidFill>
          <a:ln>
            <a:noFill/>
          </a:ln>
        </p:spPr>
      </p:sp>
      <p:sp>
        <p:nvSpPr>
          <p:cNvPr id="410" name="Google Shape;410;p34"/>
          <p:cNvSpPr txBox="1"/>
          <p:nvPr>
            <p:ph type="title"/>
          </p:nvPr>
        </p:nvSpPr>
        <p:spPr>
          <a:xfrm>
            <a:off x="270250" y="216425"/>
            <a:ext cx="33873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>
                <a:solidFill>
                  <a:srgbClr val="434343"/>
                </a:solidFill>
              </a:rPr>
              <a:t>Passagem de</a:t>
            </a:r>
            <a:r>
              <a:rPr lang="pt-BR"/>
              <a:t> SAL PARA OPP</a:t>
            </a:r>
            <a:endParaRPr/>
          </a:p>
        </p:txBody>
      </p:sp>
      <p:sp>
        <p:nvSpPr>
          <p:cNvPr id="411" name="Google Shape;411;p34"/>
          <p:cNvSpPr txBox="1"/>
          <p:nvPr/>
        </p:nvSpPr>
        <p:spPr>
          <a:xfrm>
            <a:off x="254400" y="23428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34"/>
          <p:cNvSpPr txBox="1"/>
          <p:nvPr/>
        </p:nvSpPr>
        <p:spPr>
          <a:xfrm>
            <a:off x="254400" y="3092002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OPPs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p34"/>
          <p:cNvSpPr/>
          <p:nvPr/>
        </p:nvSpPr>
        <p:spPr>
          <a:xfrm>
            <a:off x="-1371600" y="838200"/>
            <a:ext cx="4343400" cy="656402"/>
          </a:xfrm>
          <a:custGeom>
            <a:rect b="b" l="l" r="r" t="t"/>
            <a:pathLst>
              <a:path extrusionOk="0" h="42672" w="91440">
                <a:moveTo>
                  <a:pt x="0" y="0"/>
                </a:moveTo>
                <a:lnTo>
                  <a:pt x="91440" y="0"/>
                </a:lnTo>
                <a:lnTo>
                  <a:pt x="85344" y="42672"/>
                </a:lnTo>
                <a:lnTo>
                  <a:pt x="6096" y="42672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414" name="Google Shape;414;p34"/>
          <p:cNvSpPr/>
          <p:nvPr/>
        </p:nvSpPr>
        <p:spPr>
          <a:xfrm>
            <a:off x="-1066800" y="1588475"/>
            <a:ext cx="3750960" cy="656509"/>
          </a:xfrm>
          <a:custGeom>
            <a:rect b="b" l="l" r="r" t="t"/>
            <a:pathLst>
              <a:path extrusionOk="0" h="21336" w="115824">
                <a:moveTo>
                  <a:pt x="0" y="0"/>
                </a:moveTo>
                <a:lnTo>
                  <a:pt x="115824" y="0"/>
                </a:lnTo>
                <a:lnTo>
                  <a:pt x="106680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415" name="Google Shape;415;p34"/>
          <p:cNvSpPr txBox="1"/>
          <p:nvPr/>
        </p:nvSpPr>
        <p:spPr>
          <a:xfrm>
            <a:off x="406800" y="838200"/>
            <a:ext cx="111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LEADS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6" name="Google Shape;416;p34"/>
          <p:cNvSpPr txBox="1"/>
          <p:nvPr/>
        </p:nvSpPr>
        <p:spPr>
          <a:xfrm>
            <a:off x="254400" y="1593763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MQLs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7" name="Google Shape;417;p34"/>
          <p:cNvSpPr/>
          <p:nvPr/>
        </p:nvSpPr>
        <p:spPr>
          <a:xfrm>
            <a:off x="-202225" y="3839275"/>
            <a:ext cx="1974175" cy="656525"/>
          </a:xfrm>
          <a:custGeom>
            <a:rect b="b" l="l" r="r" t="t"/>
            <a:pathLst>
              <a:path extrusionOk="0" h="26261" w="78967">
                <a:moveTo>
                  <a:pt x="0" y="0"/>
                </a:moveTo>
                <a:lnTo>
                  <a:pt x="78967" y="0"/>
                </a:lnTo>
                <a:lnTo>
                  <a:pt x="69049" y="26261"/>
                </a:lnTo>
                <a:lnTo>
                  <a:pt x="10532" y="2626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418" name="Google Shape;418;p34"/>
          <p:cNvSpPr txBox="1"/>
          <p:nvPr/>
        </p:nvSpPr>
        <p:spPr>
          <a:xfrm>
            <a:off x="254400" y="38421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5"/>
          <p:cNvSpPr txBox="1"/>
          <p:nvPr>
            <p:ph idx="1" type="body"/>
          </p:nvPr>
        </p:nvSpPr>
        <p:spPr>
          <a:xfrm>
            <a:off x="4038600" y="228600"/>
            <a:ext cx="4648200" cy="43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ACOMPANHAMENTO</a:t>
            </a:r>
            <a:r>
              <a:rPr b="1" lang="pt-BR"/>
              <a:t> DO PROCESSO: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Exemplo: </a:t>
            </a:r>
            <a:endParaRPr b="1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pt-BR"/>
              <a:t>Quem:</a:t>
            </a:r>
            <a:r>
              <a:rPr lang="pt-BR"/>
              <a:t> Vendas</a:t>
            </a:r>
            <a:endParaRPr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pt-BR"/>
              <a:t>Quando:</a:t>
            </a:r>
            <a:r>
              <a:rPr lang="pt-BR"/>
              <a:t> Periodicidade semanal</a:t>
            </a:r>
            <a:endParaRPr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pt-BR"/>
              <a:t>Como:</a:t>
            </a:r>
            <a:r>
              <a:rPr lang="pt-BR"/>
              <a:t> Feita através da performance de passagem</a:t>
            </a:r>
            <a:br>
              <a:rPr lang="pt-BR"/>
            </a:br>
            <a:r>
              <a:rPr lang="pt-BR"/>
              <a:t>entre os estágio de "Primeira Reunião" e "Avaliação de Proposta"</a:t>
            </a:r>
            <a:endParaRPr/>
          </a:p>
        </p:txBody>
      </p:sp>
      <p:sp>
        <p:nvSpPr>
          <p:cNvPr id="424" name="Google Shape;424;p35"/>
          <p:cNvSpPr/>
          <p:nvPr/>
        </p:nvSpPr>
        <p:spPr>
          <a:xfrm>
            <a:off x="-783918" y="2340840"/>
            <a:ext cx="3158703" cy="656509"/>
          </a:xfrm>
          <a:custGeom>
            <a:rect b="b" l="l" r="r" t="t"/>
            <a:pathLst>
              <a:path extrusionOk="0" h="21336" w="97536">
                <a:moveTo>
                  <a:pt x="0" y="0"/>
                </a:moveTo>
                <a:lnTo>
                  <a:pt x="97536" y="0"/>
                </a:lnTo>
                <a:lnTo>
                  <a:pt x="88392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</p:sp>
      <p:sp>
        <p:nvSpPr>
          <p:cNvPr id="425" name="Google Shape;425;p35"/>
          <p:cNvSpPr/>
          <p:nvPr/>
        </p:nvSpPr>
        <p:spPr>
          <a:xfrm>
            <a:off x="-487796" y="3091116"/>
            <a:ext cx="2566446" cy="656509"/>
          </a:xfrm>
          <a:custGeom>
            <a:rect b="b" l="l" r="r" t="t"/>
            <a:pathLst>
              <a:path extrusionOk="0" h="21336" w="79248">
                <a:moveTo>
                  <a:pt x="0" y="0"/>
                </a:moveTo>
                <a:lnTo>
                  <a:pt x="79248" y="0"/>
                </a:lnTo>
                <a:lnTo>
                  <a:pt x="70104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C62B0"/>
          </a:solidFill>
          <a:ln>
            <a:noFill/>
          </a:ln>
        </p:spPr>
      </p:sp>
      <p:sp>
        <p:nvSpPr>
          <p:cNvPr id="426" name="Google Shape;426;p35"/>
          <p:cNvSpPr txBox="1"/>
          <p:nvPr>
            <p:ph type="title"/>
          </p:nvPr>
        </p:nvSpPr>
        <p:spPr>
          <a:xfrm>
            <a:off x="270250" y="216425"/>
            <a:ext cx="33873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>
                <a:solidFill>
                  <a:srgbClr val="434343"/>
                </a:solidFill>
              </a:rPr>
              <a:t>Passagem de</a:t>
            </a:r>
            <a:r>
              <a:rPr lang="pt-BR"/>
              <a:t> SAL PARA OPP</a:t>
            </a:r>
            <a:endParaRPr/>
          </a:p>
        </p:txBody>
      </p:sp>
      <p:sp>
        <p:nvSpPr>
          <p:cNvPr id="427" name="Google Shape;427;p35"/>
          <p:cNvSpPr txBox="1"/>
          <p:nvPr/>
        </p:nvSpPr>
        <p:spPr>
          <a:xfrm>
            <a:off x="254400" y="23428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8" name="Google Shape;428;p35"/>
          <p:cNvSpPr txBox="1"/>
          <p:nvPr/>
        </p:nvSpPr>
        <p:spPr>
          <a:xfrm>
            <a:off x="254400" y="3092002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OPPs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9" name="Google Shape;429;p35"/>
          <p:cNvSpPr/>
          <p:nvPr/>
        </p:nvSpPr>
        <p:spPr>
          <a:xfrm>
            <a:off x="-1371600" y="838200"/>
            <a:ext cx="4343400" cy="656402"/>
          </a:xfrm>
          <a:custGeom>
            <a:rect b="b" l="l" r="r" t="t"/>
            <a:pathLst>
              <a:path extrusionOk="0" h="42672" w="91440">
                <a:moveTo>
                  <a:pt x="0" y="0"/>
                </a:moveTo>
                <a:lnTo>
                  <a:pt x="91440" y="0"/>
                </a:lnTo>
                <a:lnTo>
                  <a:pt x="85344" y="42672"/>
                </a:lnTo>
                <a:lnTo>
                  <a:pt x="6096" y="42672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430" name="Google Shape;430;p35"/>
          <p:cNvSpPr/>
          <p:nvPr/>
        </p:nvSpPr>
        <p:spPr>
          <a:xfrm>
            <a:off x="-1066800" y="1588475"/>
            <a:ext cx="3750960" cy="656509"/>
          </a:xfrm>
          <a:custGeom>
            <a:rect b="b" l="l" r="r" t="t"/>
            <a:pathLst>
              <a:path extrusionOk="0" h="21336" w="115824">
                <a:moveTo>
                  <a:pt x="0" y="0"/>
                </a:moveTo>
                <a:lnTo>
                  <a:pt x="115824" y="0"/>
                </a:lnTo>
                <a:lnTo>
                  <a:pt x="106680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431" name="Google Shape;431;p35"/>
          <p:cNvSpPr txBox="1"/>
          <p:nvPr/>
        </p:nvSpPr>
        <p:spPr>
          <a:xfrm>
            <a:off x="406800" y="838200"/>
            <a:ext cx="111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LEADS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2" name="Google Shape;432;p35"/>
          <p:cNvSpPr txBox="1"/>
          <p:nvPr/>
        </p:nvSpPr>
        <p:spPr>
          <a:xfrm>
            <a:off x="254400" y="1593763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MQLs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3" name="Google Shape;433;p35"/>
          <p:cNvSpPr/>
          <p:nvPr/>
        </p:nvSpPr>
        <p:spPr>
          <a:xfrm>
            <a:off x="-202225" y="3839275"/>
            <a:ext cx="1974175" cy="656525"/>
          </a:xfrm>
          <a:custGeom>
            <a:rect b="b" l="l" r="r" t="t"/>
            <a:pathLst>
              <a:path extrusionOk="0" h="26261" w="78967">
                <a:moveTo>
                  <a:pt x="0" y="0"/>
                </a:moveTo>
                <a:lnTo>
                  <a:pt x="78967" y="0"/>
                </a:lnTo>
                <a:lnTo>
                  <a:pt x="69049" y="26261"/>
                </a:lnTo>
                <a:lnTo>
                  <a:pt x="10532" y="2626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434" name="Google Shape;434;p35"/>
          <p:cNvSpPr txBox="1"/>
          <p:nvPr/>
        </p:nvSpPr>
        <p:spPr>
          <a:xfrm>
            <a:off x="254400" y="38421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"/>
          <p:cNvSpPr txBox="1"/>
          <p:nvPr>
            <p:ph type="ctrTitle"/>
          </p:nvPr>
        </p:nvSpPr>
        <p:spPr>
          <a:xfrm>
            <a:off x="311704" y="1946051"/>
            <a:ext cx="42597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OPP PARA CLIENTES</a:t>
            </a:r>
            <a:endParaRPr/>
          </a:p>
        </p:txBody>
      </p:sp>
      <p:sp>
        <p:nvSpPr>
          <p:cNvPr id="440" name="Google Shape;440;p36"/>
          <p:cNvSpPr txBox="1"/>
          <p:nvPr>
            <p:ph idx="1" type="subTitle"/>
          </p:nvPr>
        </p:nvSpPr>
        <p:spPr>
          <a:xfrm>
            <a:off x="311700" y="1623826"/>
            <a:ext cx="42597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Passagem de</a:t>
            </a:r>
            <a:endParaRPr/>
          </a:p>
        </p:txBody>
      </p:sp>
      <p:sp>
        <p:nvSpPr>
          <p:cNvPr id="441" name="Google Shape;441;p36"/>
          <p:cNvSpPr/>
          <p:nvPr/>
        </p:nvSpPr>
        <p:spPr>
          <a:xfrm>
            <a:off x="4572000" y="685779"/>
            <a:ext cx="4343400" cy="656402"/>
          </a:xfrm>
          <a:custGeom>
            <a:rect b="b" l="l" r="r" t="t"/>
            <a:pathLst>
              <a:path extrusionOk="0" h="42672" w="91440">
                <a:moveTo>
                  <a:pt x="0" y="0"/>
                </a:moveTo>
                <a:lnTo>
                  <a:pt x="91440" y="0"/>
                </a:lnTo>
                <a:lnTo>
                  <a:pt x="85344" y="42672"/>
                </a:lnTo>
                <a:lnTo>
                  <a:pt x="6096" y="42672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442" name="Google Shape;442;p36"/>
          <p:cNvSpPr/>
          <p:nvPr/>
        </p:nvSpPr>
        <p:spPr>
          <a:xfrm>
            <a:off x="4868122" y="1436054"/>
            <a:ext cx="3750960" cy="656509"/>
          </a:xfrm>
          <a:custGeom>
            <a:rect b="b" l="l" r="r" t="t"/>
            <a:pathLst>
              <a:path extrusionOk="0" h="21336" w="115824">
                <a:moveTo>
                  <a:pt x="0" y="0"/>
                </a:moveTo>
                <a:lnTo>
                  <a:pt x="115824" y="0"/>
                </a:lnTo>
                <a:lnTo>
                  <a:pt x="106680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443" name="Google Shape;443;p36"/>
          <p:cNvSpPr/>
          <p:nvPr/>
        </p:nvSpPr>
        <p:spPr>
          <a:xfrm>
            <a:off x="5164244" y="2186330"/>
            <a:ext cx="3158703" cy="656509"/>
          </a:xfrm>
          <a:custGeom>
            <a:rect b="b" l="l" r="r" t="t"/>
            <a:pathLst>
              <a:path extrusionOk="0" h="21336" w="97536">
                <a:moveTo>
                  <a:pt x="0" y="0"/>
                </a:moveTo>
                <a:lnTo>
                  <a:pt x="97536" y="0"/>
                </a:lnTo>
                <a:lnTo>
                  <a:pt x="88392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444" name="Google Shape;444;p36"/>
          <p:cNvSpPr txBox="1"/>
          <p:nvPr/>
        </p:nvSpPr>
        <p:spPr>
          <a:xfrm>
            <a:off x="6172200" y="685779"/>
            <a:ext cx="111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LEADS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5" name="Google Shape;445;p36"/>
          <p:cNvSpPr txBox="1"/>
          <p:nvPr/>
        </p:nvSpPr>
        <p:spPr>
          <a:xfrm>
            <a:off x="6019800" y="1441341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MQLs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6" name="Google Shape;446;p36"/>
          <p:cNvSpPr txBox="1"/>
          <p:nvPr/>
        </p:nvSpPr>
        <p:spPr>
          <a:xfrm>
            <a:off x="6019800" y="219046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SALs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7" name="Google Shape;447;p36"/>
          <p:cNvSpPr/>
          <p:nvPr/>
        </p:nvSpPr>
        <p:spPr>
          <a:xfrm>
            <a:off x="5460367" y="2936616"/>
            <a:ext cx="2566446" cy="656509"/>
          </a:xfrm>
          <a:custGeom>
            <a:rect b="b" l="l" r="r" t="t"/>
            <a:pathLst>
              <a:path extrusionOk="0" h="21336" w="79248">
                <a:moveTo>
                  <a:pt x="0" y="0"/>
                </a:moveTo>
                <a:lnTo>
                  <a:pt x="79248" y="0"/>
                </a:lnTo>
                <a:lnTo>
                  <a:pt x="70104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C62B0"/>
          </a:solidFill>
          <a:ln>
            <a:noFill/>
          </a:ln>
        </p:spPr>
      </p:sp>
      <p:sp>
        <p:nvSpPr>
          <p:cNvPr id="448" name="Google Shape;448;p36"/>
          <p:cNvSpPr txBox="1"/>
          <p:nvPr/>
        </p:nvSpPr>
        <p:spPr>
          <a:xfrm>
            <a:off x="6019800" y="2939602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OPPs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9" name="Google Shape;449;p36"/>
          <p:cNvSpPr/>
          <p:nvPr/>
        </p:nvSpPr>
        <p:spPr>
          <a:xfrm>
            <a:off x="5760746" y="3686875"/>
            <a:ext cx="1974175" cy="656525"/>
          </a:xfrm>
          <a:custGeom>
            <a:rect b="b" l="l" r="r" t="t"/>
            <a:pathLst>
              <a:path extrusionOk="0" h="26261" w="78967">
                <a:moveTo>
                  <a:pt x="0" y="0"/>
                </a:moveTo>
                <a:lnTo>
                  <a:pt x="78967" y="0"/>
                </a:lnTo>
                <a:lnTo>
                  <a:pt x="69049" y="26261"/>
                </a:lnTo>
                <a:lnTo>
                  <a:pt x="10532" y="26261"/>
                </a:lnTo>
                <a:close/>
              </a:path>
            </a:pathLst>
          </a:custGeom>
          <a:solidFill>
            <a:srgbClr val="0E71CB"/>
          </a:solidFill>
          <a:ln>
            <a:noFill/>
          </a:ln>
        </p:spPr>
      </p:sp>
      <p:sp>
        <p:nvSpPr>
          <p:cNvPr id="450" name="Google Shape;450;p36"/>
          <p:cNvSpPr txBox="1"/>
          <p:nvPr/>
        </p:nvSpPr>
        <p:spPr>
          <a:xfrm>
            <a:off x="6019800" y="3689766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"/>
          <p:cNvSpPr/>
          <p:nvPr/>
        </p:nvSpPr>
        <p:spPr>
          <a:xfrm>
            <a:off x="-487821" y="3084666"/>
            <a:ext cx="2566446" cy="656509"/>
          </a:xfrm>
          <a:custGeom>
            <a:rect b="b" l="l" r="r" t="t"/>
            <a:pathLst>
              <a:path extrusionOk="0" h="21336" w="79248">
                <a:moveTo>
                  <a:pt x="0" y="0"/>
                </a:moveTo>
                <a:lnTo>
                  <a:pt x="79248" y="0"/>
                </a:lnTo>
                <a:lnTo>
                  <a:pt x="70104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C62B0"/>
          </a:solidFill>
          <a:ln>
            <a:noFill/>
          </a:ln>
        </p:spPr>
      </p:sp>
      <p:sp>
        <p:nvSpPr>
          <p:cNvPr id="456" name="Google Shape;456;p37"/>
          <p:cNvSpPr txBox="1"/>
          <p:nvPr>
            <p:ph type="title"/>
          </p:nvPr>
        </p:nvSpPr>
        <p:spPr>
          <a:xfrm>
            <a:off x="270250" y="216425"/>
            <a:ext cx="33873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>
                <a:solidFill>
                  <a:srgbClr val="434343"/>
                </a:solidFill>
              </a:rPr>
              <a:t>Passagem de</a:t>
            </a:r>
            <a:r>
              <a:rPr lang="pt-BR"/>
              <a:t> OPP PARA CLIENTE</a:t>
            </a:r>
            <a:endParaRPr/>
          </a:p>
        </p:txBody>
      </p:sp>
      <p:sp>
        <p:nvSpPr>
          <p:cNvPr id="457" name="Google Shape;457;p37"/>
          <p:cNvSpPr txBox="1"/>
          <p:nvPr>
            <p:ph idx="1" type="body"/>
          </p:nvPr>
        </p:nvSpPr>
        <p:spPr>
          <a:xfrm>
            <a:off x="4038600" y="228600"/>
            <a:ext cx="4648200" cy="43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FERRAMENTA DE ACOMPANHAMENTO:</a:t>
            </a: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-779356" y="2338740"/>
            <a:ext cx="3158703" cy="656509"/>
          </a:xfrm>
          <a:custGeom>
            <a:rect b="b" l="l" r="r" t="t"/>
            <a:pathLst>
              <a:path extrusionOk="0" h="21336" w="97536">
                <a:moveTo>
                  <a:pt x="0" y="0"/>
                </a:moveTo>
                <a:lnTo>
                  <a:pt x="97536" y="0"/>
                </a:lnTo>
                <a:lnTo>
                  <a:pt x="88392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459" name="Google Shape;459;p37"/>
          <p:cNvSpPr txBox="1"/>
          <p:nvPr/>
        </p:nvSpPr>
        <p:spPr>
          <a:xfrm>
            <a:off x="254400" y="23428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SALs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0" name="Google Shape;460;p37"/>
          <p:cNvSpPr txBox="1"/>
          <p:nvPr/>
        </p:nvSpPr>
        <p:spPr>
          <a:xfrm>
            <a:off x="254400" y="3092002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OPPs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1" name="Google Shape;461;p37"/>
          <p:cNvSpPr/>
          <p:nvPr/>
        </p:nvSpPr>
        <p:spPr>
          <a:xfrm>
            <a:off x="-1371600" y="838200"/>
            <a:ext cx="4343400" cy="656402"/>
          </a:xfrm>
          <a:custGeom>
            <a:rect b="b" l="l" r="r" t="t"/>
            <a:pathLst>
              <a:path extrusionOk="0" h="42672" w="91440">
                <a:moveTo>
                  <a:pt x="0" y="0"/>
                </a:moveTo>
                <a:lnTo>
                  <a:pt x="91440" y="0"/>
                </a:lnTo>
                <a:lnTo>
                  <a:pt x="85344" y="42672"/>
                </a:lnTo>
                <a:lnTo>
                  <a:pt x="6096" y="42672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462" name="Google Shape;462;p37"/>
          <p:cNvSpPr/>
          <p:nvPr/>
        </p:nvSpPr>
        <p:spPr>
          <a:xfrm>
            <a:off x="-1066800" y="1588475"/>
            <a:ext cx="3750960" cy="656509"/>
          </a:xfrm>
          <a:custGeom>
            <a:rect b="b" l="l" r="r" t="t"/>
            <a:pathLst>
              <a:path extrusionOk="0" h="21336" w="115824">
                <a:moveTo>
                  <a:pt x="0" y="0"/>
                </a:moveTo>
                <a:lnTo>
                  <a:pt x="115824" y="0"/>
                </a:lnTo>
                <a:lnTo>
                  <a:pt x="106680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463" name="Google Shape;463;p37"/>
          <p:cNvSpPr txBox="1"/>
          <p:nvPr/>
        </p:nvSpPr>
        <p:spPr>
          <a:xfrm>
            <a:off x="406800" y="838200"/>
            <a:ext cx="111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LEADS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4" name="Google Shape;464;p37"/>
          <p:cNvSpPr txBox="1"/>
          <p:nvPr/>
        </p:nvSpPr>
        <p:spPr>
          <a:xfrm>
            <a:off x="254400" y="1593763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MQLs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5" name="Google Shape;465;p37"/>
          <p:cNvSpPr/>
          <p:nvPr/>
        </p:nvSpPr>
        <p:spPr>
          <a:xfrm>
            <a:off x="0" y="270375"/>
            <a:ext cx="201300" cy="327000"/>
          </a:xfrm>
          <a:prstGeom prst="rect">
            <a:avLst/>
          </a:prstGeom>
          <a:solidFill>
            <a:srgbClr val="0E71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7"/>
          <p:cNvSpPr/>
          <p:nvPr/>
        </p:nvSpPr>
        <p:spPr>
          <a:xfrm>
            <a:off x="-202225" y="3839275"/>
            <a:ext cx="1974175" cy="656525"/>
          </a:xfrm>
          <a:custGeom>
            <a:rect b="b" l="l" r="r" t="t"/>
            <a:pathLst>
              <a:path extrusionOk="0" h="26261" w="78967">
                <a:moveTo>
                  <a:pt x="0" y="0"/>
                </a:moveTo>
                <a:lnTo>
                  <a:pt x="78967" y="0"/>
                </a:lnTo>
                <a:lnTo>
                  <a:pt x="69049" y="26261"/>
                </a:lnTo>
                <a:lnTo>
                  <a:pt x="10532" y="26261"/>
                </a:lnTo>
                <a:close/>
              </a:path>
            </a:pathLst>
          </a:custGeom>
          <a:solidFill>
            <a:srgbClr val="0E71CB"/>
          </a:solidFill>
          <a:ln>
            <a:noFill/>
          </a:ln>
        </p:spPr>
      </p:sp>
      <p:sp>
        <p:nvSpPr>
          <p:cNvPr id="467" name="Google Shape;467;p37"/>
          <p:cNvSpPr txBox="1"/>
          <p:nvPr/>
        </p:nvSpPr>
        <p:spPr>
          <a:xfrm>
            <a:off x="254400" y="38421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8" name="Google Shape;468;p37">
            <a:hlinkClick r:id="rId3"/>
          </p:cNvPr>
          <p:cNvSpPr/>
          <p:nvPr/>
        </p:nvSpPr>
        <p:spPr>
          <a:xfrm>
            <a:off x="4151625" y="2690450"/>
            <a:ext cx="1828800" cy="304800"/>
          </a:xfrm>
          <a:prstGeom prst="roundRect">
            <a:avLst>
              <a:gd fmla="val 16043" name="adj"/>
            </a:avLst>
          </a:prstGeom>
          <a:solidFill>
            <a:srgbClr val="0C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Insira </a:t>
            </a:r>
            <a:r>
              <a:rPr b="1" lang="pt-BR" sz="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Link para Ferramenta/Planilha</a:t>
            </a:r>
            <a:endParaRPr b="1" sz="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8"/>
          <p:cNvSpPr/>
          <p:nvPr/>
        </p:nvSpPr>
        <p:spPr>
          <a:xfrm>
            <a:off x="-487821" y="3084666"/>
            <a:ext cx="2566446" cy="656509"/>
          </a:xfrm>
          <a:custGeom>
            <a:rect b="b" l="l" r="r" t="t"/>
            <a:pathLst>
              <a:path extrusionOk="0" h="21336" w="79248">
                <a:moveTo>
                  <a:pt x="0" y="0"/>
                </a:moveTo>
                <a:lnTo>
                  <a:pt x="79248" y="0"/>
                </a:lnTo>
                <a:lnTo>
                  <a:pt x="70104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C62B0"/>
          </a:solidFill>
          <a:ln>
            <a:noFill/>
          </a:ln>
        </p:spPr>
      </p:sp>
      <p:sp>
        <p:nvSpPr>
          <p:cNvPr id="474" name="Google Shape;474;p38"/>
          <p:cNvSpPr txBox="1"/>
          <p:nvPr>
            <p:ph type="title"/>
          </p:nvPr>
        </p:nvSpPr>
        <p:spPr>
          <a:xfrm>
            <a:off x="270250" y="216425"/>
            <a:ext cx="33873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>
                <a:solidFill>
                  <a:srgbClr val="434343"/>
                </a:solidFill>
              </a:rPr>
              <a:t>Passagem de</a:t>
            </a:r>
            <a:r>
              <a:rPr lang="pt-BR"/>
              <a:t> OPP PARA CLIENTE</a:t>
            </a:r>
            <a:endParaRPr/>
          </a:p>
        </p:txBody>
      </p:sp>
      <p:sp>
        <p:nvSpPr>
          <p:cNvPr id="475" name="Google Shape;475;p38"/>
          <p:cNvSpPr txBox="1"/>
          <p:nvPr>
            <p:ph idx="1" type="body"/>
          </p:nvPr>
        </p:nvSpPr>
        <p:spPr>
          <a:xfrm>
            <a:off x="4038600" y="228600"/>
            <a:ext cx="4648200" cy="43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REGRAS DE PASSAGEM:</a:t>
            </a:r>
            <a:endParaRPr b="1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pt-BR"/>
              <a:t>Exemplo: </a:t>
            </a:r>
            <a:r>
              <a:rPr lang="pt-BR"/>
              <a:t>Contrato assinado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8"/>
          <p:cNvSpPr/>
          <p:nvPr/>
        </p:nvSpPr>
        <p:spPr>
          <a:xfrm>
            <a:off x="-779356" y="2338740"/>
            <a:ext cx="3158703" cy="656509"/>
          </a:xfrm>
          <a:custGeom>
            <a:rect b="b" l="l" r="r" t="t"/>
            <a:pathLst>
              <a:path extrusionOk="0" h="21336" w="97536">
                <a:moveTo>
                  <a:pt x="0" y="0"/>
                </a:moveTo>
                <a:lnTo>
                  <a:pt x="97536" y="0"/>
                </a:lnTo>
                <a:lnTo>
                  <a:pt x="88392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477" name="Google Shape;477;p38"/>
          <p:cNvSpPr txBox="1"/>
          <p:nvPr/>
        </p:nvSpPr>
        <p:spPr>
          <a:xfrm>
            <a:off x="254400" y="23428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SALs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8" name="Google Shape;478;p38"/>
          <p:cNvSpPr txBox="1"/>
          <p:nvPr/>
        </p:nvSpPr>
        <p:spPr>
          <a:xfrm>
            <a:off x="254400" y="3092002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OPPs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9" name="Google Shape;479;p38"/>
          <p:cNvSpPr/>
          <p:nvPr/>
        </p:nvSpPr>
        <p:spPr>
          <a:xfrm>
            <a:off x="-1371600" y="838200"/>
            <a:ext cx="4343400" cy="656402"/>
          </a:xfrm>
          <a:custGeom>
            <a:rect b="b" l="l" r="r" t="t"/>
            <a:pathLst>
              <a:path extrusionOk="0" h="42672" w="91440">
                <a:moveTo>
                  <a:pt x="0" y="0"/>
                </a:moveTo>
                <a:lnTo>
                  <a:pt x="91440" y="0"/>
                </a:lnTo>
                <a:lnTo>
                  <a:pt x="85344" y="42672"/>
                </a:lnTo>
                <a:lnTo>
                  <a:pt x="6096" y="42672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480" name="Google Shape;480;p38"/>
          <p:cNvSpPr/>
          <p:nvPr/>
        </p:nvSpPr>
        <p:spPr>
          <a:xfrm>
            <a:off x="-1066800" y="1588475"/>
            <a:ext cx="3750960" cy="656509"/>
          </a:xfrm>
          <a:custGeom>
            <a:rect b="b" l="l" r="r" t="t"/>
            <a:pathLst>
              <a:path extrusionOk="0" h="21336" w="115824">
                <a:moveTo>
                  <a:pt x="0" y="0"/>
                </a:moveTo>
                <a:lnTo>
                  <a:pt x="115824" y="0"/>
                </a:lnTo>
                <a:lnTo>
                  <a:pt x="106680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481" name="Google Shape;481;p38"/>
          <p:cNvSpPr txBox="1"/>
          <p:nvPr/>
        </p:nvSpPr>
        <p:spPr>
          <a:xfrm>
            <a:off x="406800" y="838200"/>
            <a:ext cx="111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LEADS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2" name="Google Shape;482;p38"/>
          <p:cNvSpPr txBox="1"/>
          <p:nvPr/>
        </p:nvSpPr>
        <p:spPr>
          <a:xfrm>
            <a:off x="254400" y="1593763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MQLs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3" name="Google Shape;483;p38"/>
          <p:cNvSpPr/>
          <p:nvPr/>
        </p:nvSpPr>
        <p:spPr>
          <a:xfrm>
            <a:off x="0" y="270375"/>
            <a:ext cx="201300" cy="327000"/>
          </a:xfrm>
          <a:prstGeom prst="rect">
            <a:avLst/>
          </a:prstGeom>
          <a:solidFill>
            <a:srgbClr val="0E71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8"/>
          <p:cNvSpPr/>
          <p:nvPr/>
        </p:nvSpPr>
        <p:spPr>
          <a:xfrm>
            <a:off x="-202225" y="3839275"/>
            <a:ext cx="1974175" cy="656525"/>
          </a:xfrm>
          <a:custGeom>
            <a:rect b="b" l="l" r="r" t="t"/>
            <a:pathLst>
              <a:path extrusionOk="0" h="26261" w="78967">
                <a:moveTo>
                  <a:pt x="0" y="0"/>
                </a:moveTo>
                <a:lnTo>
                  <a:pt x="78967" y="0"/>
                </a:lnTo>
                <a:lnTo>
                  <a:pt x="69049" y="26261"/>
                </a:lnTo>
                <a:lnTo>
                  <a:pt x="10532" y="26261"/>
                </a:lnTo>
                <a:close/>
              </a:path>
            </a:pathLst>
          </a:custGeom>
          <a:solidFill>
            <a:srgbClr val="0E71CB"/>
          </a:solidFill>
          <a:ln>
            <a:noFill/>
          </a:ln>
        </p:spPr>
      </p:sp>
      <p:sp>
        <p:nvSpPr>
          <p:cNvPr id="485" name="Google Shape;485;p38"/>
          <p:cNvSpPr txBox="1"/>
          <p:nvPr/>
        </p:nvSpPr>
        <p:spPr>
          <a:xfrm>
            <a:off x="254400" y="38421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9"/>
          <p:cNvSpPr txBox="1"/>
          <p:nvPr>
            <p:ph idx="1" type="body"/>
          </p:nvPr>
        </p:nvSpPr>
        <p:spPr>
          <a:xfrm>
            <a:off x="4038600" y="304800"/>
            <a:ext cx="4648200" cy="437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BLACKLIST: </a:t>
            </a:r>
            <a:r>
              <a:rPr lang="pt-BR"/>
              <a:t>Vendas que não se concretizam.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91" name="Google Shape;491;p39"/>
          <p:cNvSpPr/>
          <p:nvPr/>
        </p:nvSpPr>
        <p:spPr>
          <a:xfrm>
            <a:off x="-487821" y="3084666"/>
            <a:ext cx="2566446" cy="656509"/>
          </a:xfrm>
          <a:custGeom>
            <a:rect b="b" l="l" r="r" t="t"/>
            <a:pathLst>
              <a:path extrusionOk="0" h="21336" w="79248">
                <a:moveTo>
                  <a:pt x="0" y="0"/>
                </a:moveTo>
                <a:lnTo>
                  <a:pt x="79248" y="0"/>
                </a:lnTo>
                <a:lnTo>
                  <a:pt x="70104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C62B0"/>
          </a:solidFill>
          <a:ln>
            <a:noFill/>
          </a:ln>
        </p:spPr>
      </p:sp>
      <p:sp>
        <p:nvSpPr>
          <p:cNvPr id="492" name="Google Shape;492;p39"/>
          <p:cNvSpPr txBox="1"/>
          <p:nvPr>
            <p:ph type="title"/>
          </p:nvPr>
        </p:nvSpPr>
        <p:spPr>
          <a:xfrm>
            <a:off x="270250" y="216425"/>
            <a:ext cx="33873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>
                <a:solidFill>
                  <a:srgbClr val="434343"/>
                </a:solidFill>
              </a:rPr>
              <a:t>Passagem de</a:t>
            </a:r>
            <a:r>
              <a:rPr lang="pt-BR"/>
              <a:t> OPP PARA CLIENTE</a:t>
            </a:r>
            <a:endParaRPr/>
          </a:p>
        </p:txBody>
      </p:sp>
      <p:sp>
        <p:nvSpPr>
          <p:cNvPr id="493" name="Google Shape;493;p39"/>
          <p:cNvSpPr/>
          <p:nvPr/>
        </p:nvSpPr>
        <p:spPr>
          <a:xfrm>
            <a:off x="-779356" y="2338740"/>
            <a:ext cx="3158703" cy="656509"/>
          </a:xfrm>
          <a:custGeom>
            <a:rect b="b" l="l" r="r" t="t"/>
            <a:pathLst>
              <a:path extrusionOk="0" h="21336" w="97536">
                <a:moveTo>
                  <a:pt x="0" y="0"/>
                </a:moveTo>
                <a:lnTo>
                  <a:pt x="97536" y="0"/>
                </a:lnTo>
                <a:lnTo>
                  <a:pt x="88392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494" name="Google Shape;494;p39"/>
          <p:cNvSpPr txBox="1"/>
          <p:nvPr/>
        </p:nvSpPr>
        <p:spPr>
          <a:xfrm>
            <a:off x="254400" y="23428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SALs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5" name="Google Shape;495;p39"/>
          <p:cNvSpPr txBox="1"/>
          <p:nvPr/>
        </p:nvSpPr>
        <p:spPr>
          <a:xfrm>
            <a:off x="254400" y="3092002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OPPs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6" name="Google Shape;496;p39"/>
          <p:cNvSpPr/>
          <p:nvPr/>
        </p:nvSpPr>
        <p:spPr>
          <a:xfrm>
            <a:off x="-1371600" y="838200"/>
            <a:ext cx="4343400" cy="656402"/>
          </a:xfrm>
          <a:custGeom>
            <a:rect b="b" l="l" r="r" t="t"/>
            <a:pathLst>
              <a:path extrusionOk="0" h="42672" w="91440">
                <a:moveTo>
                  <a:pt x="0" y="0"/>
                </a:moveTo>
                <a:lnTo>
                  <a:pt x="91440" y="0"/>
                </a:lnTo>
                <a:lnTo>
                  <a:pt x="85344" y="42672"/>
                </a:lnTo>
                <a:lnTo>
                  <a:pt x="6096" y="42672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497" name="Google Shape;497;p39"/>
          <p:cNvSpPr/>
          <p:nvPr/>
        </p:nvSpPr>
        <p:spPr>
          <a:xfrm>
            <a:off x="-1066800" y="1588475"/>
            <a:ext cx="3750960" cy="656509"/>
          </a:xfrm>
          <a:custGeom>
            <a:rect b="b" l="l" r="r" t="t"/>
            <a:pathLst>
              <a:path extrusionOk="0" h="21336" w="115824">
                <a:moveTo>
                  <a:pt x="0" y="0"/>
                </a:moveTo>
                <a:lnTo>
                  <a:pt x="115824" y="0"/>
                </a:lnTo>
                <a:lnTo>
                  <a:pt x="106680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498" name="Google Shape;498;p39"/>
          <p:cNvSpPr txBox="1"/>
          <p:nvPr/>
        </p:nvSpPr>
        <p:spPr>
          <a:xfrm>
            <a:off x="406800" y="838200"/>
            <a:ext cx="111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LEADS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9" name="Google Shape;499;p39"/>
          <p:cNvSpPr txBox="1"/>
          <p:nvPr/>
        </p:nvSpPr>
        <p:spPr>
          <a:xfrm>
            <a:off x="254400" y="1593763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MQLs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0" name="Google Shape;500;p39"/>
          <p:cNvSpPr/>
          <p:nvPr/>
        </p:nvSpPr>
        <p:spPr>
          <a:xfrm>
            <a:off x="0" y="270375"/>
            <a:ext cx="201300" cy="327000"/>
          </a:xfrm>
          <a:prstGeom prst="rect">
            <a:avLst/>
          </a:prstGeom>
          <a:solidFill>
            <a:srgbClr val="0E71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9"/>
          <p:cNvSpPr/>
          <p:nvPr/>
        </p:nvSpPr>
        <p:spPr>
          <a:xfrm>
            <a:off x="-202225" y="3839275"/>
            <a:ext cx="1974175" cy="656525"/>
          </a:xfrm>
          <a:custGeom>
            <a:rect b="b" l="l" r="r" t="t"/>
            <a:pathLst>
              <a:path extrusionOk="0" h="26261" w="78967">
                <a:moveTo>
                  <a:pt x="0" y="0"/>
                </a:moveTo>
                <a:lnTo>
                  <a:pt x="78967" y="0"/>
                </a:lnTo>
                <a:lnTo>
                  <a:pt x="69049" y="26261"/>
                </a:lnTo>
                <a:lnTo>
                  <a:pt x="10532" y="26261"/>
                </a:lnTo>
                <a:close/>
              </a:path>
            </a:pathLst>
          </a:custGeom>
          <a:solidFill>
            <a:srgbClr val="0E71CB"/>
          </a:solidFill>
          <a:ln>
            <a:noFill/>
          </a:ln>
        </p:spPr>
      </p:sp>
      <p:sp>
        <p:nvSpPr>
          <p:cNvPr id="502" name="Google Shape;502;p39"/>
          <p:cNvSpPr txBox="1"/>
          <p:nvPr/>
        </p:nvSpPr>
        <p:spPr>
          <a:xfrm>
            <a:off x="254400" y="38421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0"/>
          <p:cNvSpPr/>
          <p:nvPr/>
        </p:nvSpPr>
        <p:spPr>
          <a:xfrm>
            <a:off x="-487821" y="3084666"/>
            <a:ext cx="2566446" cy="656509"/>
          </a:xfrm>
          <a:custGeom>
            <a:rect b="b" l="l" r="r" t="t"/>
            <a:pathLst>
              <a:path extrusionOk="0" h="21336" w="79248">
                <a:moveTo>
                  <a:pt x="0" y="0"/>
                </a:moveTo>
                <a:lnTo>
                  <a:pt x="79248" y="0"/>
                </a:lnTo>
                <a:lnTo>
                  <a:pt x="70104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C62B0"/>
          </a:solidFill>
          <a:ln>
            <a:noFill/>
          </a:ln>
        </p:spPr>
      </p:sp>
      <p:sp>
        <p:nvSpPr>
          <p:cNvPr id="508" name="Google Shape;508;p40"/>
          <p:cNvSpPr txBox="1"/>
          <p:nvPr>
            <p:ph type="title"/>
          </p:nvPr>
        </p:nvSpPr>
        <p:spPr>
          <a:xfrm>
            <a:off x="270250" y="216425"/>
            <a:ext cx="33873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>
                <a:solidFill>
                  <a:srgbClr val="434343"/>
                </a:solidFill>
              </a:rPr>
              <a:t>Passagem de</a:t>
            </a:r>
            <a:r>
              <a:rPr lang="pt-BR"/>
              <a:t> OPP PARA CLIENTE</a:t>
            </a:r>
            <a:endParaRPr/>
          </a:p>
        </p:txBody>
      </p:sp>
      <p:sp>
        <p:nvSpPr>
          <p:cNvPr id="509" name="Google Shape;509;p40"/>
          <p:cNvSpPr txBox="1"/>
          <p:nvPr>
            <p:ph idx="1" type="body"/>
          </p:nvPr>
        </p:nvSpPr>
        <p:spPr>
          <a:xfrm>
            <a:off x="4038600" y="228600"/>
            <a:ext cx="4648200" cy="43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RESPONSABILIDADES DE VENDAS (PIPELINE):</a:t>
            </a:r>
            <a:endParaRPr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pt-BR"/>
              <a:t>Exemplo: </a:t>
            </a:r>
            <a:r>
              <a:rPr lang="pt-BR"/>
              <a:t>Preencher informações de fechamento no CRM.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RESPONSABILIDADES DE CUSTOMER SUCCESS OU ATENDIMENTO: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Exemplo: </a:t>
            </a:r>
            <a:endParaRPr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pt-BR"/>
              <a:t>Iniciar o atendimento em até 48h;</a:t>
            </a:r>
            <a:endParaRPr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pt-BR"/>
              <a:t>Envio do produto adquirido em até 10 dias após o faturamento.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0"/>
          <p:cNvSpPr/>
          <p:nvPr/>
        </p:nvSpPr>
        <p:spPr>
          <a:xfrm>
            <a:off x="-779356" y="2338740"/>
            <a:ext cx="3158703" cy="656509"/>
          </a:xfrm>
          <a:custGeom>
            <a:rect b="b" l="l" r="r" t="t"/>
            <a:pathLst>
              <a:path extrusionOk="0" h="21336" w="97536">
                <a:moveTo>
                  <a:pt x="0" y="0"/>
                </a:moveTo>
                <a:lnTo>
                  <a:pt x="97536" y="0"/>
                </a:lnTo>
                <a:lnTo>
                  <a:pt x="88392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511" name="Google Shape;511;p40"/>
          <p:cNvSpPr txBox="1"/>
          <p:nvPr/>
        </p:nvSpPr>
        <p:spPr>
          <a:xfrm>
            <a:off x="254400" y="23428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SALs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2" name="Google Shape;512;p40"/>
          <p:cNvSpPr txBox="1"/>
          <p:nvPr/>
        </p:nvSpPr>
        <p:spPr>
          <a:xfrm>
            <a:off x="254400" y="3092002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OPPs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3" name="Google Shape;513;p40"/>
          <p:cNvSpPr/>
          <p:nvPr/>
        </p:nvSpPr>
        <p:spPr>
          <a:xfrm>
            <a:off x="-1371600" y="838200"/>
            <a:ext cx="4343400" cy="656402"/>
          </a:xfrm>
          <a:custGeom>
            <a:rect b="b" l="l" r="r" t="t"/>
            <a:pathLst>
              <a:path extrusionOk="0" h="42672" w="91440">
                <a:moveTo>
                  <a:pt x="0" y="0"/>
                </a:moveTo>
                <a:lnTo>
                  <a:pt x="91440" y="0"/>
                </a:lnTo>
                <a:lnTo>
                  <a:pt x="85344" y="42672"/>
                </a:lnTo>
                <a:lnTo>
                  <a:pt x="6096" y="42672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514" name="Google Shape;514;p40"/>
          <p:cNvSpPr/>
          <p:nvPr/>
        </p:nvSpPr>
        <p:spPr>
          <a:xfrm>
            <a:off x="-1066800" y="1588475"/>
            <a:ext cx="3750960" cy="656509"/>
          </a:xfrm>
          <a:custGeom>
            <a:rect b="b" l="l" r="r" t="t"/>
            <a:pathLst>
              <a:path extrusionOk="0" h="21336" w="115824">
                <a:moveTo>
                  <a:pt x="0" y="0"/>
                </a:moveTo>
                <a:lnTo>
                  <a:pt x="115824" y="0"/>
                </a:lnTo>
                <a:lnTo>
                  <a:pt x="106680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515" name="Google Shape;515;p40"/>
          <p:cNvSpPr txBox="1"/>
          <p:nvPr/>
        </p:nvSpPr>
        <p:spPr>
          <a:xfrm>
            <a:off x="406800" y="838200"/>
            <a:ext cx="111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LEADS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6" name="Google Shape;516;p40"/>
          <p:cNvSpPr txBox="1"/>
          <p:nvPr/>
        </p:nvSpPr>
        <p:spPr>
          <a:xfrm>
            <a:off x="254400" y="1593763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MQLs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7" name="Google Shape;517;p40"/>
          <p:cNvSpPr/>
          <p:nvPr/>
        </p:nvSpPr>
        <p:spPr>
          <a:xfrm>
            <a:off x="0" y="270375"/>
            <a:ext cx="201300" cy="327000"/>
          </a:xfrm>
          <a:prstGeom prst="rect">
            <a:avLst/>
          </a:prstGeom>
          <a:solidFill>
            <a:srgbClr val="0E71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0"/>
          <p:cNvSpPr/>
          <p:nvPr/>
        </p:nvSpPr>
        <p:spPr>
          <a:xfrm>
            <a:off x="-202225" y="3839275"/>
            <a:ext cx="1974175" cy="656525"/>
          </a:xfrm>
          <a:custGeom>
            <a:rect b="b" l="l" r="r" t="t"/>
            <a:pathLst>
              <a:path extrusionOk="0" h="26261" w="78967">
                <a:moveTo>
                  <a:pt x="0" y="0"/>
                </a:moveTo>
                <a:lnTo>
                  <a:pt x="78967" y="0"/>
                </a:lnTo>
                <a:lnTo>
                  <a:pt x="69049" y="26261"/>
                </a:lnTo>
                <a:lnTo>
                  <a:pt x="10532" y="26261"/>
                </a:lnTo>
                <a:close/>
              </a:path>
            </a:pathLst>
          </a:custGeom>
          <a:solidFill>
            <a:srgbClr val="0E71CB"/>
          </a:solidFill>
          <a:ln>
            <a:noFill/>
          </a:ln>
        </p:spPr>
      </p:sp>
      <p:sp>
        <p:nvSpPr>
          <p:cNvPr id="519" name="Google Shape;519;p40"/>
          <p:cNvSpPr txBox="1"/>
          <p:nvPr/>
        </p:nvSpPr>
        <p:spPr>
          <a:xfrm>
            <a:off x="254400" y="38421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0" name="Google Shape;520;p40">
            <a:hlinkClick r:id="rId3"/>
          </p:cNvPr>
          <p:cNvSpPr/>
          <p:nvPr/>
        </p:nvSpPr>
        <p:spPr>
          <a:xfrm>
            <a:off x="4197600" y="1764325"/>
            <a:ext cx="1828800" cy="304800"/>
          </a:xfrm>
          <a:prstGeom prst="roundRect">
            <a:avLst>
              <a:gd fmla="val 16043" name="adj"/>
            </a:avLst>
          </a:prstGeom>
          <a:solidFill>
            <a:srgbClr val="0C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Inserir </a:t>
            </a:r>
            <a:r>
              <a:rPr b="1" lang="pt-BR" sz="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Link para Ferramenta/Planilha</a:t>
            </a:r>
            <a:endParaRPr b="1" sz="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1"/>
          <p:cNvSpPr/>
          <p:nvPr/>
        </p:nvSpPr>
        <p:spPr>
          <a:xfrm>
            <a:off x="-487821" y="3084666"/>
            <a:ext cx="2566446" cy="656509"/>
          </a:xfrm>
          <a:custGeom>
            <a:rect b="b" l="l" r="r" t="t"/>
            <a:pathLst>
              <a:path extrusionOk="0" h="21336" w="79248">
                <a:moveTo>
                  <a:pt x="0" y="0"/>
                </a:moveTo>
                <a:lnTo>
                  <a:pt x="79248" y="0"/>
                </a:lnTo>
                <a:lnTo>
                  <a:pt x="70104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C62B0"/>
          </a:solidFill>
          <a:ln>
            <a:noFill/>
          </a:ln>
        </p:spPr>
      </p:sp>
      <p:sp>
        <p:nvSpPr>
          <p:cNvPr id="526" name="Google Shape;526;p41"/>
          <p:cNvSpPr txBox="1"/>
          <p:nvPr>
            <p:ph type="title"/>
          </p:nvPr>
        </p:nvSpPr>
        <p:spPr>
          <a:xfrm>
            <a:off x="270250" y="216425"/>
            <a:ext cx="33873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>
                <a:solidFill>
                  <a:srgbClr val="434343"/>
                </a:solidFill>
              </a:rPr>
              <a:t>Passagem de</a:t>
            </a:r>
            <a:r>
              <a:rPr lang="pt-BR"/>
              <a:t> OPP PARA CLIENTE</a:t>
            </a:r>
            <a:endParaRPr/>
          </a:p>
        </p:txBody>
      </p:sp>
      <p:sp>
        <p:nvSpPr>
          <p:cNvPr id="527" name="Google Shape;527;p41"/>
          <p:cNvSpPr txBox="1"/>
          <p:nvPr>
            <p:ph idx="1" type="body"/>
          </p:nvPr>
        </p:nvSpPr>
        <p:spPr>
          <a:xfrm>
            <a:off x="4038600" y="228600"/>
            <a:ext cx="4648200" cy="43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ACOMPANHAMENTO</a:t>
            </a:r>
            <a:r>
              <a:rPr b="1" lang="pt-BR"/>
              <a:t> DO PROCESSO: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Exemplo: </a:t>
            </a:r>
            <a:endParaRPr b="1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pt-BR"/>
              <a:t>Quem:</a:t>
            </a:r>
            <a:r>
              <a:rPr lang="pt-BR"/>
              <a:t> Vendas + Atendimento (Implementação, Customer Success, etc)</a:t>
            </a:r>
            <a:endParaRPr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pt-BR"/>
              <a:t>Quando: </a:t>
            </a:r>
            <a:r>
              <a:rPr lang="pt-BR"/>
              <a:t>Mensal</a:t>
            </a:r>
            <a:endParaRPr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pt-BR"/>
              <a:t>Como:</a:t>
            </a:r>
            <a:r>
              <a:rPr lang="pt-BR"/>
              <a:t> Indicadores de sucesso das entregas contratadas</a:t>
            </a:r>
            <a:endParaRPr b="1"/>
          </a:p>
        </p:txBody>
      </p:sp>
      <p:sp>
        <p:nvSpPr>
          <p:cNvPr id="528" name="Google Shape;528;p41"/>
          <p:cNvSpPr/>
          <p:nvPr/>
        </p:nvSpPr>
        <p:spPr>
          <a:xfrm>
            <a:off x="-779356" y="2338740"/>
            <a:ext cx="3158703" cy="656509"/>
          </a:xfrm>
          <a:custGeom>
            <a:rect b="b" l="l" r="r" t="t"/>
            <a:pathLst>
              <a:path extrusionOk="0" h="21336" w="97536">
                <a:moveTo>
                  <a:pt x="0" y="0"/>
                </a:moveTo>
                <a:lnTo>
                  <a:pt x="97536" y="0"/>
                </a:lnTo>
                <a:lnTo>
                  <a:pt x="88392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529" name="Google Shape;529;p41"/>
          <p:cNvSpPr txBox="1"/>
          <p:nvPr/>
        </p:nvSpPr>
        <p:spPr>
          <a:xfrm>
            <a:off x="254400" y="23428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SALs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0" name="Google Shape;530;p41"/>
          <p:cNvSpPr txBox="1"/>
          <p:nvPr/>
        </p:nvSpPr>
        <p:spPr>
          <a:xfrm>
            <a:off x="254400" y="3092002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OPPs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1" name="Google Shape;531;p41"/>
          <p:cNvSpPr/>
          <p:nvPr/>
        </p:nvSpPr>
        <p:spPr>
          <a:xfrm>
            <a:off x="-1371600" y="838200"/>
            <a:ext cx="4343400" cy="656402"/>
          </a:xfrm>
          <a:custGeom>
            <a:rect b="b" l="l" r="r" t="t"/>
            <a:pathLst>
              <a:path extrusionOk="0" h="42672" w="91440">
                <a:moveTo>
                  <a:pt x="0" y="0"/>
                </a:moveTo>
                <a:lnTo>
                  <a:pt x="91440" y="0"/>
                </a:lnTo>
                <a:lnTo>
                  <a:pt x="85344" y="42672"/>
                </a:lnTo>
                <a:lnTo>
                  <a:pt x="6096" y="42672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532" name="Google Shape;532;p41"/>
          <p:cNvSpPr/>
          <p:nvPr/>
        </p:nvSpPr>
        <p:spPr>
          <a:xfrm>
            <a:off x="-1066800" y="1588475"/>
            <a:ext cx="3750960" cy="656509"/>
          </a:xfrm>
          <a:custGeom>
            <a:rect b="b" l="l" r="r" t="t"/>
            <a:pathLst>
              <a:path extrusionOk="0" h="21336" w="115824">
                <a:moveTo>
                  <a:pt x="0" y="0"/>
                </a:moveTo>
                <a:lnTo>
                  <a:pt x="115824" y="0"/>
                </a:lnTo>
                <a:lnTo>
                  <a:pt x="106680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533" name="Google Shape;533;p41"/>
          <p:cNvSpPr txBox="1"/>
          <p:nvPr/>
        </p:nvSpPr>
        <p:spPr>
          <a:xfrm>
            <a:off x="406800" y="838200"/>
            <a:ext cx="111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LEADS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4" name="Google Shape;534;p41"/>
          <p:cNvSpPr txBox="1"/>
          <p:nvPr/>
        </p:nvSpPr>
        <p:spPr>
          <a:xfrm>
            <a:off x="254400" y="1593763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MQLs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5" name="Google Shape;535;p41"/>
          <p:cNvSpPr/>
          <p:nvPr/>
        </p:nvSpPr>
        <p:spPr>
          <a:xfrm>
            <a:off x="0" y="270375"/>
            <a:ext cx="201300" cy="327000"/>
          </a:xfrm>
          <a:prstGeom prst="rect">
            <a:avLst/>
          </a:prstGeom>
          <a:solidFill>
            <a:srgbClr val="0E71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1"/>
          <p:cNvSpPr/>
          <p:nvPr/>
        </p:nvSpPr>
        <p:spPr>
          <a:xfrm>
            <a:off x="-202225" y="3839275"/>
            <a:ext cx="1974175" cy="656525"/>
          </a:xfrm>
          <a:custGeom>
            <a:rect b="b" l="l" r="r" t="t"/>
            <a:pathLst>
              <a:path extrusionOk="0" h="26261" w="78967">
                <a:moveTo>
                  <a:pt x="0" y="0"/>
                </a:moveTo>
                <a:lnTo>
                  <a:pt x="78967" y="0"/>
                </a:lnTo>
                <a:lnTo>
                  <a:pt x="69049" y="26261"/>
                </a:lnTo>
                <a:lnTo>
                  <a:pt x="10532" y="26261"/>
                </a:lnTo>
                <a:close/>
              </a:path>
            </a:pathLst>
          </a:custGeom>
          <a:solidFill>
            <a:srgbClr val="0E71CB"/>
          </a:solidFill>
          <a:ln>
            <a:noFill/>
          </a:ln>
        </p:spPr>
      </p:sp>
      <p:sp>
        <p:nvSpPr>
          <p:cNvPr id="537" name="Google Shape;537;p41"/>
          <p:cNvSpPr txBox="1"/>
          <p:nvPr/>
        </p:nvSpPr>
        <p:spPr>
          <a:xfrm>
            <a:off x="254400" y="38421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270250" y="216425"/>
            <a:ext cx="67470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LEGENDAS DO DOCUMENTO</a:t>
            </a:r>
            <a:endParaRPr sz="1600"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346450" y="878075"/>
            <a:ext cx="3867900" cy="3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FERRAMENTAS DE ACOMPANHAMENTO</a:t>
            </a:r>
            <a:br>
              <a:rPr lang="pt-BR"/>
            </a:br>
            <a:r>
              <a:rPr lang="pt-BR"/>
              <a:t>Faça um link para acesso das ferramentas que serão utilizadas pelas duas áreas para acompanhar os dados. Pode ser um software, como o RD Station Marketing, ou uma planilha, por exemplo.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CRITÉRIOS</a:t>
            </a:r>
            <a:r>
              <a:rPr b="1" lang="pt-BR" sz="1200"/>
              <a:t> DE PASSAGEM</a:t>
            </a:r>
            <a:br>
              <a:rPr lang="pt-BR"/>
            </a:br>
            <a:r>
              <a:rPr lang="pt-BR"/>
              <a:t>Condições e regras para avançar os Leads de uma etapa para outra no funil.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BLACKLIST</a:t>
            </a:r>
            <a:br>
              <a:rPr lang="pt-BR"/>
            </a:br>
            <a:r>
              <a:rPr lang="pt-BR"/>
              <a:t>Característica ou condição de um Lead que implica no bloqueio da entrega para vendas.</a:t>
            </a:r>
            <a:br>
              <a:rPr lang="pt-BR"/>
            </a:br>
            <a:r>
              <a:rPr i="1" lang="pt-BR"/>
              <a:t>Ex: Leads com cargo de Analista.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4561034" y="878075"/>
            <a:ext cx="3867900" cy="3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FILTRO DE CONDIÇÃO</a:t>
            </a:r>
            <a:br>
              <a:rPr b="1" lang="pt-BR" sz="1200"/>
            </a:br>
            <a:r>
              <a:rPr lang="pt-BR"/>
              <a:t>São exceções para a blacklist. </a:t>
            </a:r>
            <a:r>
              <a:rPr lang="pt-BR"/>
              <a:t>Uma característica ou condição do Lead que implicaria no bloqueio da entrega para vendas, mas que pode ser quebrada mediante uma outra informação.</a:t>
            </a:r>
            <a:br>
              <a:rPr lang="pt-BR"/>
            </a:br>
            <a:r>
              <a:rPr i="1" lang="pt-BR"/>
              <a:t>Ex. Bloquear Leads cujo cargo é "analista</a:t>
            </a:r>
            <a:r>
              <a:rPr i="1" lang="pt-BR"/>
              <a:t>", a não ser que seja em empresa de grande porte, com mais de 50 funcionários e que o cargo seja na área de Marketing.</a:t>
            </a:r>
            <a:endParaRPr i="1" sz="12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200"/>
              <a:t>RESPONSABILIDADES DE CADA EQUIPE</a:t>
            </a:r>
            <a:br>
              <a:rPr b="1" lang="pt-BR" sz="1200"/>
            </a:br>
            <a:r>
              <a:rPr lang="pt-BR"/>
              <a:t>São acordos de nível de serviço gerais, que estabelecem o que cada time deve fazer para garantir o aproveitamento máximo dos recursos da empresa.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ACOMPANHAMENTO</a:t>
            </a:r>
            <a:r>
              <a:rPr b="1" lang="pt-BR" sz="1200"/>
              <a:t> DO PROCESSO</a:t>
            </a:r>
            <a:br>
              <a:rPr lang="pt-BR" sz="1200"/>
            </a:br>
            <a:r>
              <a:rPr lang="pt-BR"/>
              <a:t>Define quem, quando e como o processo será acompanhado.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2"/>
          <p:cNvSpPr/>
          <p:nvPr/>
        </p:nvSpPr>
        <p:spPr>
          <a:xfrm>
            <a:off x="7049100" y="2384450"/>
            <a:ext cx="2094900" cy="478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2"/>
          <p:cNvSpPr/>
          <p:nvPr/>
        </p:nvSpPr>
        <p:spPr>
          <a:xfrm>
            <a:off x="-304800" y="3551974"/>
            <a:ext cx="6858000" cy="478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2"/>
          <p:cNvSpPr/>
          <p:nvPr/>
        </p:nvSpPr>
        <p:spPr>
          <a:xfrm>
            <a:off x="-304800" y="1298275"/>
            <a:ext cx="6858000" cy="4794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2"/>
          <p:cNvSpPr/>
          <p:nvPr/>
        </p:nvSpPr>
        <p:spPr>
          <a:xfrm>
            <a:off x="-304800" y="2045613"/>
            <a:ext cx="6858000" cy="478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2"/>
          <p:cNvSpPr/>
          <p:nvPr/>
        </p:nvSpPr>
        <p:spPr>
          <a:xfrm>
            <a:off x="-304800" y="2798797"/>
            <a:ext cx="6858000" cy="478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2"/>
          <p:cNvSpPr txBox="1"/>
          <p:nvPr/>
        </p:nvSpPr>
        <p:spPr>
          <a:xfrm>
            <a:off x="1155900" y="3072702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OPPs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8" name="Google Shape;548;p42"/>
          <p:cNvSpPr txBox="1"/>
          <p:nvPr>
            <p:ph type="title"/>
          </p:nvPr>
        </p:nvSpPr>
        <p:spPr>
          <a:xfrm>
            <a:off x="270250" y="216425"/>
            <a:ext cx="67470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PERFORMANCE DE FUNIL ESPERADA </a:t>
            </a:r>
            <a:endParaRPr/>
          </a:p>
        </p:txBody>
      </p:sp>
      <p:sp>
        <p:nvSpPr>
          <p:cNvPr id="549" name="Google Shape;549;p42"/>
          <p:cNvSpPr/>
          <p:nvPr/>
        </p:nvSpPr>
        <p:spPr>
          <a:xfrm>
            <a:off x="287548" y="2319440"/>
            <a:ext cx="3158703" cy="656509"/>
          </a:xfrm>
          <a:custGeom>
            <a:rect b="b" l="l" r="r" t="t"/>
            <a:pathLst>
              <a:path extrusionOk="0" h="21336" w="97536">
                <a:moveTo>
                  <a:pt x="0" y="0"/>
                </a:moveTo>
                <a:lnTo>
                  <a:pt x="97536" y="0"/>
                </a:lnTo>
                <a:lnTo>
                  <a:pt x="88392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</p:sp>
      <p:sp>
        <p:nvSpPr>
          <p:cNvPr id="550" name="Google Shape;550;p42"/>
          <p:cNvSpPr/>
          <p:nvPr/>
        </p:nvSpPr>
        <p:spPr>
          <a:xfrm>
            <a:off x="583677" y="3069716"/>
            <a:ext cx="2566446" cy="656509"/>
          </a:xfrm>
          <a:custGeom>
            <a:rect b="b" l="l" r="r" t="t"/>
            <a:pathLst>
              <a:path extrusionOk="0" h="21336" w="79248">
                <a:moveTo>
                  <a:pt x="0" y="0"/>
                </a:moveTo>
                <a:lnTo>
                  <a:pt x="79248" y="0"/>
                </a:lnTo>
                <a:lnTo>
                  <a:pt x="70104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C62B0"/>
          </a:solidFill>
          <a:ln>
            <a:noFill/>
          </a:ln>
        </p:spPr>
      </p:sp>
      <p:sp>
        <p:nvSpPr>
          <p:cNvPr id="551" name="Google Shape;551;p42"/>
          <p:cNvSpPr txBox="1"/>
          <p:nvPr/>
        </p:nvSpPr>
        <p:spPr>
          <a:xfrm>
            <a:off x="1155900" y="23235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2" name="Google Shape;552;p42"/>
          <p:cNvSpPr txBox="1"/>
          <p:nvPr/>
        </p:nvSpPr>
        <p:spPr>
          <a:xfrm>
            <a:off x="1155900" y="3072702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OPPs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3" name="Google Shape;553;p42"/>
          <p:cNvSpPr/>
          <p:nvPr/>
        </p:nvSpPr>
        <p:spPr>
          <a:xfrm>
            <a:off x="-304800" y="818900"/>
            <a:ext cx="4343400" cy="656402"/>
          </a:xfrm>
          <a:custGeom>
            <a:rect b="b" l="l" r="r" t="t"/>
            <a:pathLst>
              <a:path extrusionOk="0" h="42672" w="91440">
                <a:moveTo>
                  <a:pt x="0" y="0"/>
                </a:moveTo>
                <a:lnTo>
                  <a:pt x="91440" y="0"/>
                </a:lnTo>
                <a:lnTo>
                  <a:pt x="85344" y="42672"/>
                </a:lnTo>
                <a:lnTo>
                  <a:pt x="6096" y="42672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554" name="Google Shape;554;p42"/>
          <p:cNvSpPr/>
          <p:nvPr/>
        </p:nvSpPr>
        <p:spPr>
          <a:xfrm>
            <a:off x="-8580" y="1569175"/>
            <a:ext cx="3750960" cy="656509"/>
          </a:xfrm>
          <a:custGeom>
            <a:rect b="b" l="l" r="r" t="t"/>
            <a:pathLst>
              <a:path extrusionOk="0" h="21336" w="115824">
                <a:moveTo>
                  <a:pt x="0" y="0"/>
                </a:moveTo>
                <a:lnTo>
                  <a:pt x="115824" y="0"/>
                </a:lnTo>
                <a:lnTo>
                  <a:pt x="106680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94780"/>
          </a:solidFill>
          <a:ln>
            <a:noFill/>
          </a:ln>
        </p:spPr>
      </p:sp>
      <p:sp>
        <p:nvSpPr>
          <p:cNvPr id="555" name="Google Shape;555;p42"/>
          <p:cNvSpPr txBox="1"/>
          <p:nvPr/>
        </p:nvSpPr>
        <p:spPr>
          <a:xfrm>
            <a:off x="1308300" y="818900"/>
            <a:ext cx="111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LEADS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6" name="Google Shape;556;p42"/>
          <p:cNvSpPr txBox="1"/>
          <p:nvPr/>
        </p:nvSpPr>
        <p:spPr>
          <a:xfrm>
            <a:off x="1155900" y="1574463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MQLs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7" name="Google Shape;557;p42"/>
          <p:cNvSpPr txBox="1"/>
          <p:nvPr/>
        </p:nvSpPr>
        <p:spPr>
          <a:xfrm>
            <a:off x="3997925" y="1233763"/>
            <a:ext cx="26154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20</a:t>
            </a:r>
            <a:r>
              <a:rPr b="1" lang="pt-BR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</a:t>
            </a:r>
            <a:r>
              <a:rPr lang="pt-BR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Aproveitamento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58" name="Google Shape;558;p42"/>
          <p:cNvSpPr txBox="1"/>
          <p:nvPr/>
        </p:nvSpPr>
        <p:spPr>
          <a:xfrm>
            <a:off x="3997925" y="1980513"/>
            <a:ext cx="26154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45</a:t>
            </a:r>
            <a:r>
              <a:rPr b="1" lang="pt-BR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</a:t>
            </a:r>
            <a:r>
              <a:rPr lang="pt-BR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Qualificação</a:t>
            </a:r>
            <a:endParaRPr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Google Shape;559;p42"/>
          <p:cNvSpPr txBox="1"/>
          <p:nvPr/>
        </p:nvSpPr>
        <p:spPr>
          <a:xfrm>
            <a:off x="3997925" y="2727263"/>
            <a:ext cx="26154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35%</a:t>
            </a:r>
            <a:r>
              <a:rPr lang="pt-BR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Conversão Pré-Vendas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560" name="Google Shape;560;p42"/>
          <p:cNvCxnSpPr/>
          <p:nvPr/>
        </p:nvCxnSpPr>
        <p:spPr>
          <a:xfrm>
            <a:off x="5362375" y="1734650"/>
            <a:ext cx="0" cy="354000"/>
          </a:xfrm>
          <a:prstGeom prst="straightConnector1">
            <a:avLst/>
          </a:prstGeom>
          <a:noFill/>
          <a:ln cap="flat" cmpd="sng" w="19050">
            <a:solidFill>
              <a:srgbClr val="0C62B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42"/>
          <p:cNvCxnSpPr/>
          <p:nvPr/>
        </p:nvCxnSpPr>
        <p:spPr>
          <a:xfrm>
            <a:off x="5362375" y="2468763"/>
            <a:ext cx="0" cy="354000"/>
          </a:xfrm>
          <a:prstGeom prst="straightConnector1">
            <a:avLst/>
          </a:prstGeom>
          <a:noFill/>
          <a:ln cap="flat" cmpd="sng" w="19050">
            <a:solidFill>
              <a:srgbClr val="0C62B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2" name="Google Shape;562;p42"/>
          <p:cNvSpPr txBox="1"/>
          <p:nvPr/>
        </p:nvSpPr>
        <p:spPr>
          <a:xfrm>
            <a:off x="3997925" y="3480438"/>
            <a:ext cx="26154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40%</a:t>
            </a:r>
            <a:r>
              <a:rPr lang="pt-BR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Conclusão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563" name="Google Shape;563;p42"/>
          <p:cNvCxnSpPr/>
          <p:nvPr/>
        </p:nvCxnSpPr>
        <p:spPr>
          <a:xfrm>
            <a:off x="5362375" y="3221938"/>
            <a:ext cx="0" cy="354000"/>
          </a:xfrm>
          <a:prstGeom prst="straightConnector1">
            <a:avLst/>
          </a:prstGeom>
          <a:noFill/>
          <a:ln cap="flat" cmpd="sng" w="19050">
            <a:solidFill>
              <a:srgbClr val="0C62B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Google Shape;564;p42"/>
          <p:cNvCxnSpPr/>
          <p:nvPr/>
        </p:nvCxnSpPr>
        <p:spPr>
          <a:xfrm>
            <a:off x="7052275" y="856175"/>
            <a:ext cx="0" cy="3682200"/>
          </a:xfrm>
          <a:prstGeom prst="straightConnector1">
            <a:avLst/>
          </a:prstGeom>
          <a:noFill/>
          <a:ln cap="flat" cmpd="sng" w="19050">
            <a:solidFill>
              <a:srgbClr val="0C62B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" name="Google Shape;565;p42"/>
          <p:cNvSpPr txBox="1"/>
          <p:nvPr/>
        </p:nvSpPr>
        <p:spPr>
          <a:xfrm>
            <a:off x="7109225" y="2319350"/>
            <a:ext cx="15138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1,26</a:t>
            </a:r>
            <a:r>
              <a:rPr b="1" lang="pt-BR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</a:t>
            </a:r>
            <a:br>
              <a:rPr lang="pt-BR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Eficiência</a:t>
            </a:r>
            <a:endParaRPr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6" name="Google Shape;566;p42"/>
          <p:cNvSpPr/>
          <p:nvPr/>
        </p:nvSpPr>
        <p:spPr>
          <a:xfrm>
            <a:off x="879800" y="3820000"/>
            <a:ext cx="1974200" cy="675800"/>
          </a:xfrm>
          <a:custGeom>
            <a:rect b="b" l="l" r="r" t="t"/>
            <a:pathLst>
              <a:path extrusionOk="0" h="27032" w="78968">
                <a:moveTo>
                  <a:pt x="0" y="0"/>
                </a:moveTo>
                <a:lnTo>
                  <a:pt x="78968" y="0"/>
                </a:lnTo>
                <a:lnTo>
                  <a:pt x="68440" y="27032"/>
                </a:lnTo>
                <a:lnTo>
                  <a:pt x="10528" y="27032"/>
                </a:lnTo>
                <a:close/>
              </a:path>
            </a:pathLst>
          </a:custGeom>
          <a:solidFill>
            <a:srgbClr val="0E71CB"/>
          </a:solidFill>
          <a:ln>
            <a:noFill/>
          </a:ln>
        </p:spPr>
      </p:sp>
      <p:sp>
        <p:nvSpPr>
          <p:cNvPr id="567" name="Google Shape;567;p42"/>
          <p:cNvSpPr txBox="1"/>
          <p:nvPr/>
        </p:nvSpPr>
        <p:spPr>
          <a:xfrm>
            <a:off x="1155900" y="38228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/>
          <p:nvPr>
            <p:ph type="title"/>
          </p:nvPr>
        </p:nvSpPr>
        <p:spPr>
          <a:xfrm>
            <a:off x="270250" y="216425"/>
            <a:ext cx="67470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de Revisões:</a:t>
            </a:r>
            <a:endParaRPr/>
          </a:p>
        </p:txBody>
      </p:sp>
      <p:sp>
        <p:nvSpPr>
          <p:cNvPr id="573" name="Google Shape;573;p43"/>
          <p:cNvSpPr txBox="1"/>
          <p:nvPr>
            <p:ph idx="4294967295" type="body"/>
          </p:nvPr>
        </p:nvSpPr>
        <p:spPr>
          <a:xfrm>
            <a:off x="569275" y="813550"/>
            <a:ext cx="6489300" cy="43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Primeira versão do documento: Jan/20</a:t>
            </a:r>
            <a:r>
              <a:rPr lang="pt-BR" sz="1400"/>
              <a:t>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Revisão 1: Abr/20</a:t>
            </a:r>
            <a:endParaRPr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4"/>
          <p:cNvSpPr txBox="1"/>
          <p:nvPr>
            <p:ph type="title"/>
          </p:nvPr>
        </p:nvSpPr>
        <p:spPr>
          <a:xfrm>
            <a:off x="270250" y="216425"/>
            <a:ext cx="67470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editar:</a:t>
            </a:r>
            <a:endParaRPr/>
          </a:p>
        </p:txBody>
      </p:sp>
      <p:sp>
        <p:nvSpPr>
          <p:cNvPr id="579" name="Google Shape;579;p44"/>
          <p:cNvSpPr txBox="1"/>
          <p:nvPr>
            <p:ph idx="4294967295" type="body"/>
          </p:nvPr>
        </p:nvSpPr>
        <p:spPr>
          <a:xfrm>
            <a:off x="569275" y="813550"/>
            <a:ext cx="8048400" cy="43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400"/>
              <a:t>Para editar este template, clique em </a:t>
            </a:r>
            <a:r>
              <a:rPr b="1" lang="pt-BR" sz="1400"/>
              <a:t>Arquivo &gt; Fazer uma Cópia</a:t>
            </a:r>
            <a:r>
              <a:rPr lang="pt-BR" sz="1400"/>
              <a:t>. Assim, você terá a sua própria versão do template para personalizar como desejar.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ctrTitle"/>
          </p:nvPr>
        </p:nvSpPr>
        <p:spPr>
          <a:xfrm>
            <a:off x="311704" y="1946051"/>
            <a:ext cx="42597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LEAD PARA MQL</a:t>
            </a:r>
            <a:endParaRPr/>
          </a:p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311700" y="1623826"/>
            <a:ext cx="42597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Passagem de</a:t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5164244" y="2186330"/>
            <a:ext cx="3158703" cy="656509"/>
          </a:xfrm>
          <a:custGeom>
            <a:rect b="b" l="l" r="r" t="t"/>
            <a:pathLst>
              <a:path extrusionOk="0" h="21336" w="97536">
                <a:moveTo>
                  <a:pt x="0" y="0"/>
                </a:moveTo>
                <a:lnTo>
                  <a:pt x="97536" y="0"/>
                </a:lnTo>
                <a:lnTo>
                  <a:pt x="88392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01" name="Google Shape;101;p16"/>
          <p:cNvSpPr/>
          <p:nvPr/>
        </p:nvSpPr>
        <p:spPr>
          <a:xfrm>
            <a:off x="5460367" y="2936605"/>
            <a:ext cx="2566446" cy="656509"/>
          </a:xfrm>
          <a:custGeom>
            <a:rect b="b" l="l" r="r" t="t"/>
            <a:pathLst>
              <a:path extrusionOk="0" h="21336" w="79248">
                <a:moveTo>
                  <a:pt x="0" y="0"/>
                </a:moveTo>
                <a:lnTo>
                  <a:pt x="79248" y="0"/>
                </a:lnTo>
                <a:lnTo>
                  <a:pt x="70104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02" name="Google Shape;102;p16"/>
          <p:cNvSpPr/>
          <p:nvPr/>
        </p:nvSpPr>
        <p:spPr>
          <a:xfrm>
            <a:off x="5756500" y="3686875"/>
            <a:ext cx="1974175" cy="656525"/>
          </a:xfrm>
          <a:custGeom>
            <a:rect b="b" l="l" r="r" t="t"/>
            <a:pathLst>
              <a:path extrusionOk="0" h="26261" w="78967">
                <a:moveTo>
                  <a:pt x="0" y="0"/>
                </a:moveTo>
                <a:lnTo>
                  <a:pt x="78967" y="0"/>
                </a:lnTo>
                <a:lnTo>
                  <a:pt x="68444" y="26261"/>
                </a:lnTo>
                <a:lnTo>
                  <a:pt x="10532" y="2626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03" name="Google Shape;103;p16"/>
          <p:cNvSpPr txBox="1"/>
          <p:nvPr/>
        </p:nvSpPr>
        <p:spPr>
          <a:xfrm>
            <a:off x="6019800" y="219046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SALs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6019800" y="2939592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OPPs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019800" y="3689766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4572000" y="685789"/>
            <a:ext cx="4343400" cy="656402"/>
          </a:xfrm>
          <a:custGeom>
            <a:rect b="b" l="l" r="r" t="t"/>
            <a:pathLst>
              <a:path extrusionOk="0" h="42672" w="91440">
                <a:moveTo>
                  <a:pt x="0" y="0"/>
                </a:moveTo>
                <a:lnTo>
                  <a:pt x="91440" y="0"/>
                </a:lnTo>
                <a:lnTo>
                  <a:pt x="85344" y="42672"/>
                </a:lnTo>
                <a:lnTo>
                  <a:pt x="6096" y="42672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107" name="Google Shape;107;p16"/>
          <p:cNvSpPr/>
          <p:nvPr/>
        </p:nvSpPr>
        <p:spPr>
          <a:xfrm>
            <a:off x="4876800" y="1436065"/>
            <a:ext cx="3750960" cy="656509"/>
          </a:xfrm>
          <a:custGeom>
            <a:rect b="b" l="l" r="r" t="t"/>
            <a:pathLst>
              <a:path extrusionOk="0" h="21336" w="115824">
                <a:moveTo>
                  <a:pt x="0" y="0"/>
                </a:moveTo>
                <a:lnTo>
                  <a:pt x="115824" y="0"/>
                </a:lnTo>
                <a:lnTo>
                  <a:pt x="106680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94780"/>
          </a:solidFill>
          <a:ln>
            <a:noFill/>
          </a:ln>
        </p:spPr>
      </p:sp>
      <p:sp>
        <p:nvSpPr>
          <p:cNvPr id="108" name="Google Shape;108;p16"/>
          <p:cNvSpPr txBox="1"/>
          <p:nvPr/>
        </p:nvSpPr>
        <p:spPr>
          <a:xfrm>
            <a:off x="6172200" y="685789"/>
            <a:ext cx="111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LEADS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6019800" y="1441352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MQLs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-202225" y="3839275"/>
            <a:ext cx="1974175" cy="656525"/>
          </a:xfrm>
          <a:custGeom>
            <a:rect b="b" l="l" r="r" t="t"/>
            <a:pathLst>
              <a:path extrusionOk="0" h="26261" w="78967">
                <a:moveTo>
                  <a:pt x="0" y="0"/>
                </a:moveTo>
                <a:lnTo>
                  <a:pt x="78967" y="0"/>
                </a:lnTo>
                <a:lnTo>
                  <a:pt x="69049" y="26261"/>
                </a:lnTo>
                <a:lnTo>
                  <a:pt x="10532" y="2626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15" name="Google Shape;115;p17"/>
          <p:cNvSpPr txBox="1"/>
          <p:nvPr>
            <p:ph type="title"/>
          </p:nvPr>
        </p:nvSpPr>
        <p:spPr>
          <a:xfrm>
            <a:off x="270250" y="216425"/>
            <a:ext cx="33873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>
                <a:solidFill>
                  <a:srgbClr val="434343"/>
                </a:solidFill>
              </a:rPr>
              <a:t>Passagem de</a:t>
            </a:r>
            <a:r>
              <a:rPr lang="pt-BR"/>
              <a:t> LEAD PARA MQL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4038600" y="228600"/>
            <a:ext cx="4648200" cy="43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FERRAMENTA DE ACOMPANHAMENTO: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-779356" y="2338740"/>
            <a:ext cx="3158703" cy="656509"/>
          </a:xfrm>
          <a:custGeom>
            <a:rect b="b" l="l" r="r" t="t"/>
            <a:pathLst>
              <a:path extrusionOk="0" h="21336" w="97536">
                <a:moveTo>
                  <a:pt x="0" y="0"/>
                </a:moveTo>
                <a:lnTo>
                  <a:pt x="97536" y="0"/>
                </a:lnTo>
                <a:lnTo>
                  <a:pt x="88392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18" name="Google Shape;118;p17"/>
          <p:cNvSpPr/>
          <p:nvPr/>
        </p:nvSpPr>
        <p:spPr>
          <a:xfrm>
            <a:off x="-483233" y="3089016"/>
            <a:ext cx="2566446" cy="656509"/>
          </a:xfrm>
          <a:custGeom>
            <a:rect b="b" l="l" r="r" t="t"/>
            <a:pathLst>
              <a:path extrusionOk="0" h="21336" w="79248">
                <a:moveTo>
                  <a:pt x="0" y="0"/>
                </a:moveTo>
                <a:lnTo>
                  <a:pt x="79248" y="0"/>
                </a:lnTo>
                <a:lnTo>
                  <a:pt x="70104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19" name="Google Shape;119;p17"/>
          <p:cNvSpPr txBox="1"/>
          <p:nvPr/>
        </p:nvSpPr>
        <p:spPr>
          <a:xfrm>
            <a:off x="254400" y="23428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SALs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254400" y="3092002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OPPs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254400" y="38421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-1371600" y="838200"/>
            <a:ext cx="4343400" cy="656402"/>
          </a:xfrm>
          <a:custGeom>
            <a:rect b="b" l="l" r="r" t="t"/>
            <a:pathLst>
              <a:path extrusionOk="0" h="42672" w="91440">
                <a:moveTo>
                  <a:pt x="0" y="0"/>
                </a:moveTo>
                <a:lnTo>
                  <a:pt x="91440" y="0"/>
                </a:lnTo>
                <a:lnTo>
                  <a:pt x="85344" y="42672"/>
                </a:lnTo>
                <a:lnTo>
                  <a:pt x="6096" y="42672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123" name="Google Shape;123;p17"/>
          <p:cNvSpPr/>
          <p:nvPr/>
        </p:nvSpPr>
        <p:spPr>
          <a:xfrm>
            <a:off x="-1066800" y="1588475"/>
            <a:ext cx="3750960" cy="656509"/>
          </a:xfrm>
          <a:custGeom>
            <a:rect b="b" l="l" r="r" t="t"/>
            <a:pathLst>
              <a:path extrusionOk="0" h="21336" w="115824">
                <a:moveTo>
                  <a:pt x="0" y="0"/>
                </a:moveTo>
                <a:lnTo>
                  <a:pt x="115824" y="0"/>
                </a:lnTo>
                <a:lnTo>
                  <a:pt x="106680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94780"/>
          </a:solidFill>
          <a:ln>
            <a:noFill/>
          </a:ln>
        </p:spPr>
      </p:sp>
      <p:sp>
        <p:nvSpPr>
          <p:cNvPr id="124" name="Google Shape;124;p17"/>
          <p:cNvSpPr txBox="1"/>
          <p:nvPr/>
        </p:nvSpPr>
        <p:spPr>
          <a:xfrm>
            <a:off x="406800" y="838200"/>
            <a:ext cx="111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LEADS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254400" y="1593763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MQLs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7">
            <a:hlinkClick r:id="rId3"/>
          </p:cNvPr>
          <p:cNvSpPr/>
          <p:nvPr/>
        </p:nvSpPr>
        <p:spPr>
          <a:xfrm>
            <a:off x="4114800" y="2590800"/>
            <a:ext cx="1828800" cy="304800"/>
          </a:xfrm>
          <a:prstGeom prst="roundRect">
            <a:avLst>
              <a:gd fmla="val 16043" name="adj"/>
            </a:avLst>
          </a:prstGeom>
          <a:solidFill>
            <a:srgbClr val="0C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Insira </a:t>
            </a:r>
            <a:r>
              <a:rPr b="1" lang="pt-BR" sz="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Link para Ferramenta/Planilha</a:t>
            </a:r>
            <a:endParaRPr b="1" sz="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0" y="270375"/>
            <a:ext cx="201300" cy="327000"/>
          </a:xfrm>
          <a:prstGeom prst="rect">
            <a:avLst/>
          </a:prstGeom>
          <a:solidFill>
            <a:srgbClr val="0947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270250" y="216425"/>
            <a:ext cx="33873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>
                <a:solidFill>
                  <a:srgbClr val="434343"/>
                </a:solidFill>
              </a:rPr>
              <a:t>Passagem de</a:t>
            </a:r>
            <a:r>
              <a:rPr lang="pt-BR"/>
              <a:t> LEAD PARA MQL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4038600" y="228600"/>
            <a:ext cx="4648200" cy="43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REGRAS DE PASSAGEM:</a:t>
            </a:r>
            <a:endParaRPr b="1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pt-BR"/>
              <a:t>Exemplo: </a:t>
            </a:r>
            <a:endParaRPr b="1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/>
              <a:t>Ter convertido mais de 3x em materiais ricos </a:t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-779356" y="2338740"/>
            <a:ext cx="3158703" cy="656509"/>
          </a:xfrm>
          <a:custGeom>
            <a:rect b="b" l="l" r="r" t="t"/>
            <a:pathLst>
              <a:path extrusionOk="0" h="21336" w="97536">
                <a:moveTo>
                  <a:pt x="0" y="0"/>
                </a:moveTo>
                <a:lnTo>
                  <a:pt x="97536" y="0"/>
                </a:lnTo>
                <a:lnTo>
                  <a:pt x="88392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35" name="Google Shape;135;p18"/>
          <p:cNvSpPr/>
          <p:nvPr/>
        </p:nvSpPr>
        <p:spPr>
          <a:xfrm>
            <a:off x="-483233" y="3089016"/>
            <a:ext cx="2566446" cy="656509"/>
          </a:xfrm>
          <a:custGeom>
            <a:rect b="b" l="l" r="r" t="t"/>
            <a:pathLst>
              <a:path extrusionOk="0" h="21336" w="79248">
                <a:moveTo>
                  <a:pt x="0" y="0"/>
                </a:moveTo>
                <a:lnTo>
                  <a:pt x="79248" y="0"/>
                </a:lnTo>
                <a:lnTo>
                  <a:pt x="70104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36" name="Google Shape;136;p18"/>
          <p:cNvSpPr txBox="1"/>
          <p:nvPr/>
        </p:nvSpPr>
        <p:spPr>
          <a:xfrm>
            <a:off x="254400" y="23428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SALs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254400" y="3092002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OPPs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-1371600" y="838200"/>
            <a:ext cx="4343400" cy="656402"/>
          </a:xfrm>
          <a:custGeom>
            <a:rect b="b" l="l" r="r" t="t"/>
            <a:pathLst>
              <a:path extrusionOk="0" h="42672" w="91440">
                <a:moveTo>
                  <a:pt x="0" y="0"/>
                </a:moveTo>
                <a:lnTo>
                  <a:pt x="91440" y="0"/>
                </a:lnTo>
                <a:lnTo>
                  <a:pt x="85344" y="42672"/>
                </a:lnTo>
                <a:lnTo>
                  <a:pt x="6096" y="42672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139" name="Google Shape;139;p18"/>
          <p:cNvSpPr/>
          <p:nvPr/>
        </p:nvSpPr>
        <p:spPr>
          <a:xfrm>
            <a:off x="-1066800" y="1588475"/>
            <a:ext cx="3750960" cy="656509"/>
          </a:xfrm>
          <a:custGeom>
            <a:rect b="b" l="l" r="r" t="t"/>
            <a:pathLst>
              <a:path extrusionOk="0" h="21336" w="115824">
                <a:moveTo>
                  <a:pt x="0" y="0"/>
                </a:moveTo>
                <a:lnTo>
                  <a:pt x="115824" y="0"/>
                </a:lnTo>
                <a:lnTo>
                  <a:pt x="106680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94780"/>
          </a:solidFill>
          <a:ln>
            <a:noFill/>
          </a:ln>
        </p:spPr>
      </p:sp>
      <p:sp>
        <p:nvSpPr>
          <p:cNvPr id="140" name="Google Shape;140;p18"/>
          <p:cNvSpPr txBox="1"/>
          <p:nvPr/>
        </p:nvSpPr>
        <p:spPr>
          <a:xfrm>
            <a:off x="406800" y="838200"/>
            <a:ext cx="111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LEADS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254400" y="1593763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MQLs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0" y="270375"/>
            <a:ext cx="201300" cy="327000"/>
          </a:xfrm>
          <a:prstGeom prst="rect">
            <a:avLst/>
          </a:prstGeom>
          <a:solidFill>
            <a:srgbClr val="0947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-202225" y="3839275"/>
            <a:ext cx="1974175" cy="656525"/>
          </a:xfrm>
          <a:custGeom>
            <a:rect b="b" l="l" r="r" t="t"/>
            <a:pathLst>
              <a:path extrusionOk="0" h="26261" w="78967">
                <a:moveTo>
                  <a:pt x="0" y="0"/>
                </a:moveTo>
                <a:lnTo>
                  <a:pt x="78967" y="0"/>
                </a:lnTo>
                <a:lnTo>
                  <a:pt x="69049" y="26261"/>
                </a:lnTo>
                <a:lnTo>
                  <a:pt x="10532" y="2626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44" name="Google Shape;144;p18"/>
          <p:cNvSpPr txBox="1"/>
          <p:nvPr/>
        </p:nvSpPr>
        <p:spPr>
          <a:xfrm>
            <a:off x="254400" y="38421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270250" y="216425"/>
            <a:ext cx="33873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>
                <a:solidFill>
                  <a:srgbClr val="434343"/>
                </a:solidFill>
              </a:rPr>
              <a:t>Passagem de</a:t>
            </a:r>
            <a:r>
              <a:rPr lang="pt-BR"/>
              <a:t> LEAD PARA MQL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4038600" y="228600"/>
            <a:ext cx="4648200" cy="43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BLACKLIST:</a:t>
            </a:r>
            <a:endParaRPr b="1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pt-BR"/>
              <a:t>Exemplo: </a:t>
            </a:r>
            <a:endParaRPr b="1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/>
              <a:t>Cargo: Estudante, Analista e Vendedor</a:t>
            </a:r>
            <a:endParaRPr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/>
              <a:t>Porte da Empresa: de 0 a 5 funcionários </a:t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-779356" y="2338740"/>
            <a:ext cx="3158703" cy="656509"/>
          </a:xfrm>
          <a:custGeom>
            <a:rect b="b" l="l" r="r" t="t"/>
            <a:pathLst>
              <a:path extrusionOk="0" h="21336" w="97536">
                <a:moveTo>
                  <a:pt x="0" y="0"/>
                </a:moveTo>
                <a:lnTo>
                  <a:pt x="97536" y="0"/>
                </a:lnTo>
                <a:lnTo>
                  <a:pt x="88392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52" name="Google Shape;152;p19"/>
          <p:cNvSpPr/>
          <p:nvPr/>
        </p:nvSpPr>
        <p:spPr>
          <a:xfrm>
            <a:off x="-483233" y="3089016"/>
            <a:ext cx="2566446" cy="656509"/>
          </a:xfrm>
          <a:custGeom>
            <a:rect b="b" l="l" r="r" t="t"/>
            <a:pathLst>
              <a:path extrusionOk="0" h="21336" w="79248">
                <a:moveTo>
                  <a:pt x="0" y="0"/>
                </a:moveTo>
                <a:lnTo>
                  <a:pt x="79248" y="0"/>
                </a:lnTo>
                <a:lnTo>
                  <a:pt x="70104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53" name="Google Shape;153;p19"/>
          <p:cNvSpPr txBox="1"/>
          <p:nvPr/>
        </p:nvSpPr>
        <p:spPr>
          <a:xfrm>
            <a:off x="254400" y="23428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SALs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254400" y="3092002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OPPs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-1371600" y="838200"/>
            <a:ext cx="4343400" cy="656402"/>
          </a:xfrm>
          <a:custGeom>
            <a:rect b="b" l="l" r="r" t="t"/>
            <a:pathLst>
              <a:path extrusionOk="0" h="42672" w="91440">
                <a:moveTo>
                  <a:pt x="0" y="0"/>
                </a:moveTo>
                <a:lnTo>
                  <a:pt x="91440" y="0"/>
                </a:lnTo>
                <a:lnTo>
                  <a:pt x="85344" y="42672"/>
                </a:lnTo>
                <a:lnTo>
                  <a:pt x="6096" y="42672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156" name="Google Shape;156;p19"/>
          <p:cNvSpPr/>
          <p:nvPr/>
        </p:nvSpPr>
        <p:spPr>
          <a:xfrm>
            <a:off x="-1066800" y="1588475"/>
            <a:ext cx="3750960" cy="656509"/>
          </a:xfrm>
          <a:custGeom>
            <a:rect b="b" l="l" r="r" t="t"/>
            <a:pathLst>
              <a:path extrusionOk="0" h="21336" w="115824">
                <a:moveTo>
                  <a:pt x="0" y="0"/>
                </a:moveTo>
                <a:lnTo>
                  <a:pt x="115824" y="0"/>
                </a:lnTo>
                <a:lnTo>
                  <a:pt x="106680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94780"/>
          </a:solidFill>
          <a:ln>
            <a:noFill/>
          </a:ln>
        </p:spPr>
      </p:sp>
      <p:sp>
        <p:nvSpPr>
          <p:cNvPr id="157" name="Google Shape;157;p19"/>
          <p:cNvSpPr txBox="1"/>
          <p:nvPr/>
        </p:nvSpPr>
        <p:spPr>
          <a:xfrm>
            <a:off x="406800" y="838200"/>
            <a:ext cx="111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LEADS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254400" y="1593763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MQLs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0" y="270375"/>
            <a:ext cx="201300" cy="327000"/>
          </a:xfrm>
          <a:prstGeom prst="rect">
            <a:avLst/>
          </a:prstGeom>
          <a:solidFill>
            <a:srgbClr val="0947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-202225" y="3839275"/>
            <a:ext cx="1974175" cy="656525"/>
          </a:xfrm>
          <a:custGeom>
            <a:rect b="b" l="l" r="r" t="t"/>
            <a:pathLst>
              <a:path extrusionOk="0" h="26261" w="78967">
                <a:moveTo>
                  <a:pt x="0" y="0"/>
                </a:moveTo>
                <a:lnTo>
                  <a:pt x="78967" y="0"/>
                </a:lnTo>
                <a:lnTo>
                  <a:pt x="69049" y="26261"/>
                </a:lnTo>
                <a:lnTo>
                  <a:pt x="10532" y="2626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61" name="Google Shape;161;p19"/>
          <p:cNvSpPr txBox="1"/>
          <p:nvPr/>
        </p:nvSpPr>
        <p:spPr>
          <a:xfrm>
            <a:off x="254400" y="38421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270250" y="216425"/>
            <a:ext cx="33873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>
                <a:solidFill>
                  <a:srgbClr val="434343"/>
                </a:solidFill>
              </a:rPr>
              <a:t>Passagem de</a:t>
            </a:r>
            <a:r>
              <a:rPr lang="pt-BR"/>
              <a:t> LEAD PARA MQL</a:t>
            </a:r>
            <a:endParaRPr/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4038600" y="228600"/>
            <a:ext cx="4648200" cy="43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FILTROS CONDICIONAIS: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Exemplo: </a:t>
            </a:r>
            <a:r>
              <a:rPr lang="pt-BR"/>
              <a:t>Bloqueamos quem:</a:t>
            </a:r>
            <a:endParaRPr/>
          </a:p>
          <a:p>
            <a:pPr indent="-292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pt-BR"/>
              <a:t>Tem menos de 5 funcionários, a não ser que</a:t>
            </a:r>
            <a:endParaRPr/>
          </a:p>
          <a:p>
            <a:pPr indent="-2921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/>
              <a:t>Seja de segmentos interessantes para o </a:t>
            </a:r>
            <a:r>
              <a:rPr lang="pt-BR"/>
              <a:t>negócio</a:t>
            </a:r>
            <a:endParaRPr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8" name="Google Shape;168;p20"/>
          <p:cNvSpPr/>
          <p:nvPr/>
        </p:nvSpPr>
        <p:spPr>
          <a:xfrm>
            <a:off x="-779356" y="2338740"/>
            <a:ext cx="3158703" cy="656509"/>
          </a:xfrm>
          <a:custGeom>
            <a:rect b="b" l="l" r="r" t="t"/>
            <a:pathLst>
              <a:path extrusionOk="0" h="21336" w="97536">
                <a:moveTo>
                  <a:pt x="0" y="0"/>
                </a:moveTo>
                <a:lnTo>
                  <a:pt x="97536" y="0"/>
                </a:lnTo>
                <a:lnTo>
                  <a:pt x="88392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69" name="Google Shape;169;p20"/>
          <p:cNvSpPr/>
          <p:nvPr/>
        </p:nvSpPr>
        <p:spPr>
          <a:xfrm>
            <a:off x="-483233" y="3089016"/>
            <a:ext cx="2566446" cy="656509"/>
          </a:xfrm>
          <a:custGeom>
            <a:rect b="b" l="l" r="r" t="t"/>
            <a:pathLst>
              <a:path extrusionOk="0" h="21336" w="79248">
                <a:moveTo>
                  <a:pt x="0" y="0"/>
                </a:moveTo>
                <a:lnTo>
                  <a:pt x="79248" y="0"/>
                </a:lnTo>
                <a:lnTo>
                  <a:pt x="70104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70" name="Google Shape;170;p20"/>
          <p:cNvSpPr txBox="1"/>
          <p:nvPr/>
        </p:nvSpPr>
        <p:spPr>
          <a:xfrm>
            <a:off x="254400" y="23428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SALs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254400" y="3092002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OPPs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-1371600" y="838200"/>
            <a:ext cx="4343400" cy="656402"/>
          </a:xfrm>
          <a:custGeom>
            <a:rect b="b" l="l" r="r" t="t"/>
            <a:pathLst>
              <a:path extrusionOk="0" h="42672" w="91440">
                <a:moveTo>
                  <a:pt x="0" y="0"/>
                </a:moveTo>
                <a:lnTo>
                  <a:pt x="91440" y="0"/>
                </a:lnTo>
                <a:lnTo>
                  <a:pt x="85344" y="42672"/>
                </a:lnTo>
                <a:lnTo>
                  <a:pt x="6096" y="42672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173" name="Google Shape;173;p20"/>
          <p:cNvSpPr/>
          <p:nvPr/>
        </p:nvSpPr>
        <p:spPr>
          <a:xfrm>
            <a:off x="-1066800" y="1588475"/>
            <a:ext cx="3750960" cy="656509"/>
          </a:xfrm>
          <a:custGeom>
            <a:rect b="b" l="l" r="r" t="t"/>
            <a:pathLst>
              <a:path extrusionOk="0" h="21336" w="115824">
                <a:moveTo>
                  <a:pt x="0" y="0"/>
                </a:moveTo>
                <a:lnTo>
                  <a:pt x="115824" y="0"/>
                </a:lnTo>
                <a:lnTo>
                  <a:pt x="106680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94780"/>
          </a:solidFill>
          <a:ln>
            <a:noFill/>
          </a:ln>
        </p:spPr>
      </p:sp>
      <p:sp>
        <p:nvSpPr>
          <p:cNvPr id="174" name="Google Shape;174;p20"/>
          <p:cNvSpPr txBox="1"/>
          <p:nvPr/>
        </p:nvSpPr>
        <p:spPr>
          <a:xfrm>
            <a:off x="406800" y="838200"/>
            <a:ext cx="111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LEADS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254400" y="1593763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MQLs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0" y="270375"/>
            <a:ext cx="201300" cy="327000"/>
          </a:xfrm>
          <a:prstGeom prst="rect">
            <a:avLst/>
          </a:prstGeom>
          <a:solidFill>
            <a:srgbClr val="0947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202225" y="3839275"/>
            <a:ext cx="1974175" cy="656525"/>
          </a:xfrm>
          <a:custGeom>
            <a:rect b="b" l="l" r="r" t="t"/>
            <a:pathLst>
              <a:path extrusionOk="0" h="26261" w="78967">
                <a:moveTo>
                  <a:pt x="0" y="0"/>
                </a:moveTo>
                <a:lnTo>
                  <a:pt x="78967" y="0"/>
                </a:lnTo>
                <a:lnTo>
                  <a:pt x="69049" y="26261"/>
                </a:lnTo>
                <a:lnTo>
                  <a:pt x="10532" y="2626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78" name="Google Shape;178;p20"/>
          <p:cNvSpPr txBox="1"/>
          <p:nvPr/>
        </p:nvSpPr>
        <p:spPr>
          <a:xfrm>
            <a:off x="254400" y="38421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270250" y="216425"/>
            <a:ext cx="33873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>
                <a:solidFill>
                  <a:srgbClr val="434343"/>
                </a:solidFill>
              </a:rPr>
              <a:t>Passagem de</a:t>
            </a:r>
            <a:r>
              <a:rPr lang="pt-BR"/>
              <a:t> LEAD PARA MQL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4038600" y="228600"/>
            <a:ext cx="4648200" cy="43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RESPONSABILIDADES DO MARKETING: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pt-BR"/>
              <a:t>Exemplo: </a:t>
            </a:r>
            <a:r>
              <a:rPr lang="pt-BR"/>
              <a:t>Entregar Leads com informações que permitam o contato pelo time comercial, como nome, telefone, e-mail e nome da empresa.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-779356" y="2338740"/>
            <a:ext cx="3158703" cy="656509"/>
          </a:xfrm>
          <a:custGeom>
            <a:rect b="b" l="l" r="r" t="t"/>
            <a:pathLst>
              <a:path extrusionOk="0" h="21336" w="97536">
                <a:moveTo>
                  <a:pt x="0" y="0"/>
                </a:moveTo>
                <a:lnTo>
                  <a:pt x="97536" y="0"/>
                </a:lnTo>
                <a:lnTo>
                  <a:pt x="88392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86" name="Google Shape;186;p21"/>
          <p:cNvSpPr/>
          <p:nvPr/>
        </p:nvSpPr>
        <p:spPr>
          <a:xfrm>
            <a:off x="-483233" y="3089016"/>
            <a:ext cx="2566446" cy="656509"/>
          </a:xfrm>
          <a:custGeom>
            <a:rect b="b" l="l" r="r" t="t"/>
            <a:pathLst>
              <a:path extrusionOk="0" h="21336" w="79248">
                <a:moveTo>
                  <a:pt x="0" y="0"/>
                </a:moveTo>
                <a:lnTo>
                  <a:pt x="79248" y="0"/>
                </a:lnTo>
                <a:lnTo>
                  <a:pt x="70104" y="21336"/>
                </a:lnTo>
                <a:lnTo>
                  <a:pt x="9144" y="2133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87" name="Google Shape;187;p21"/>
          <p:cNvSpPr txBox="1"/>
          <p:nvPr/>
        </p:nvSpPr>
        <p:spPr>
          <a:xfrm>
            <a:off x="254400" y="23428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SALs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254400" y="3092002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OPPs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-1371600" y="838200"/>
            <a:ext cx="4343400" cy="656402"/>
          </a:xfrm>
          <a:custGeom>
            <a:rect b="b" l="l" r="r" t="t"/>
            <a:pathLst>
              <a:path extrusionOk="0" h="42672" w="91440">
                <a:moveTo>
                  <a:pt x="0" y="0"/>
                </a:moveTo>
                <a:lnTo>
                  <a:pt x="91440" y="0"/>
                </a:lnTo>
                <a:lnTo>
                  <a:pt x="85344" y="42672"/>
                </a:lnTo>
                <a:lnTo>
                  <a:pt x="6096" y="42672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190" name="Google Shape;190;p21"/>
          <p:cNvSpPr/>
          <p:nvPr/>
        </p:nvSpPr>
        <p:spPr>
          <a:xfrm>
            <a:off x="-1066800" y="1588475"/>
            <a:ext cx="3750960" cy="656509"/>
          </a:xfrm>
          <a:custGeom>
            <a:rect b="b" l="l" r="r" t="t"/>
            <a:pathLst>
              <a:path extrusionOk="0" h="21336" w="115824">
                <a:moveTo>
                  <a:pt x="0" y="0"/>
                </a:moveTo>
                <a:lnTo>
                  <a:pt x="115824" y="0"/>
                </a:lnTo>
                <a:lnTo>
                  <a:pt x="106680" y="21336"/>
                </a:lnTo>
                <a:lnTo>
                  <a:pt x="9144" y="21336"/>
                </a:lnTo>
                <a:close/>
              </a:path>
            </a:pathLst>
          </a:custGeom>
          <a:solidFill>
            <a:srgbClr val="094780"/>
          </a:solidFill>
          <a:ln>
            <a:noFill/>
          </a:ln>
        </p:spPr>
      </p:sp>
      <p:sp>
        <p:nvSpPr>
          <p:cNvPr id="191" name="Google Shape;191;p21"/>
          <p:cNvSpPr txBox="1"/>
          <p:nvPr/>
        </p:nvSpPr>
        <p:spPr>
          <a:xfrm>
            <a:off x="406800" y="838200"/>
            <a:ext cx="111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LEADS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254400" y="1593763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MQLs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0" y="270375"/>
            <a:ext cx="201300" cy="327000"/>
          </a:xfrm>
          <a:prstGeom prst="rect">
            <a:avLst/>
          </a:prstGeom>
          <a:solidFill>
            <a:srgbClr val="0947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-202225" y="3839275"/>
            <a:ext cx="1974175" cy="656525"/>
          </a:xfrm>
          <a:custGeom>
            <a:rect b="b" l="l" r="r" t="t"/>
            <a:pathLst>
              <a:path extrusionOk="0" h="26261" w="78967">
                <a:moveTo>
                  <a:pt x="0" y="0"/>
                </a:moveTo>
                <a:lnTo>
                  <a:pt x="78967" y="0"/>
                </a:lnTo>
                <a:lnTo>
                  <a:pt x="69049" y="26261"/>
                </a:lnTo>
                <a:lnTo>
                  <a:pt x="10532" y="2626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0C62B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95" name="Google Shape;195;p21"/>
          <p:cNvSpPr txBox="1"/>
          <p:nvPr/>
        </p:nvSpPr>
        <p:spPr>
          <a:xfrm>
            <a:off x="254400" y="3842177"/>
            <a:ext cx="142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endParaRPr b="1" sz="18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