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38404800" cy="32918400"/>
  <p:notesSz cx="7010400" cy="92964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xmlns="">
        <p15:guide id="1" orient="horz" pos="10368" userDrawn="1">
          <p15:clr>
            <a:srgbClr val="A4A3A4"/>
          </p15:clr>
        </p15:guide>
        <p15:guide id="2" pos="120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glas Heintz" initials="DH"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6E96"/>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83" autoAdjust="0"/>
  </p:normalViewPr>
  <p:slideViewPr>
    <p:cSldViewPr snapToObjects="1">
      <p:cViewPr>
        <p:scale>
          <a:sx n="24" d="100"/>
          <a:sy n="24" d="100"/>
        </p:scale>
        <p:origin x="-1416" y="360"/>
      </p:cViewPr>
      <p:guideLst>
        <p:guide orient="horz" pos="10368"/>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3/22/2017</a:t>
            </a:fld>
            <a:endParaRPr lang="en-US"/>
          </a:p>
        </p:txBody>
      </p:sp>
      <p:sp>
        <p:nvSpPr>
          <p:cNvPr id="4" name="Slide Image Placeholder 3"/>
          <p:cNvSpPr>
            <a:spLocks noGrp="1" noRot="1" noChangeAspect="1"/>
          </p:cNvSpPr>
          <p:nvPr>
            <p:ph type="sldImg" idx="2"/>
          </p:nvPr>
        </p:nvSpPr>
        <p:spPr>
          <a:xfrm>
            <a:off x="1471613" y="696913"/>
            <a:ext cx="4067175"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xfrm>
            <a:off x="1471613" y="696913"/>
            <a:ext cx="4067175"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ea typeface="ＭＳ Ｐゴシック" pitchFamily="-65" charset="-128"/>
            </a:endParaRPr>
          </a:p>
        </p:txBody>
      </p:sp>
      <p:sp>
        <p:nvSpPr>
          <p:cNvPr id="17412" name="Slide Number Placeholder 3"/>
          <p:cNvSpPr>
            <a:spLocks noGrp="1"/>
          </p:cNvSpPr>
          <p:nvPr>
            <p:ph type="sldNum" sz="quarter" idx="5"/>
          </p:nvPr>
        </p:nvSpPr>
        <p:spPr bwMode="auto">
          <a:ln>
            <a:miter lim="800000"/>
            <a:headEnd/>
            <a:tailEnd/>
          </a:ln>
        </p:spPr>
        <p:txBody>
          <a:bodyPr/>
          <a:lstStyle>
            <a:lvl1pPr eaLnBrk="0" hangingPunct="0">
              <a:defRPr sz="8800">
                <a:solidFill>
                  <a:schemeClr val="tx1"/>
                </a:solidFill>
                <a:latin typeface="Arial" charset="0"/>
                <a:ea typeface="ＭＳ Ｐゴシック" pitchFamily="-65" charset="-128"/>
              </a:defRPr>
            </a:lvl1pPr>
            <a:lvl2pPr marL="38652428" indent="-38186541" eaLnBrk="0" hangingPunct="0">
              <a:defRPr sz="8800">
                <a:solidFill>
                  <a:schemeClr val="tx1"/>
                </a:solidFill>
                <a:latin typeface="Arial" charset="0"/>
                <a:ea typeface="ＭＳ Ｐゴシック" pitchFamily="-65" charset="-128"/>
              </a:defRPr>
            </a:lvl2pPr>
            <a:lvl3pPr eaLnBrk="0" hangingPunct="0">
              <a:defRPr sz="8800">
                <a:solidFill>
                  <a:schemeClr val="tx1"/>
                </a:solidFill>
                <a:latin typeface="Arial" charset="0"/>
                <a:ea typeface="ＭＳ Ｐゴシック" pitchFamily="-65" charset="-128"/>
              </a:defRPr>
            </a:lvl3pPr>
            <a:lvl4pPr eaLnBrk="0" hangingPunct="0">
              <a:defRPr sz="8800">
                <a:solidFill>
                  <a:schemeClr val="tx1"/>
                </a:solidFill>
                <a:latin typeface="Arial" charset="0"/>
                <a:ea typeface="ＭＳ Ｐゴシック" pitchFamily="-65" charset="-128"/>
              </a:defRPr>
            </a:lvl4pPr>
            <a:lvl5pPr eaLnBrk="0" hangingPunct="0">
              <a:defRPr sz="8800">
                <a:solidFill>
                  <a:schemeClr val="tx1"/>
                </a:solidFill>
                <a:latin typeface="Arial" charset="0"/>
                <a:ea typeface="ＭＳ Ｐゴシック" pitchFamily="-65" charset="-128"/>
              </a:defRPr>
            </a:lvl5pPr>
            <a:lvl6pPr marL="465887" eaLnBrk="0" fontAlgn="base" hangingPunct="0">
              <a:spcBef>
                <a:spcPct val="0"/>
              </a:spcBef>
              <a:spcAft>
                <a:spcPct val="0"/>
              </a:spcAft>
              <a:defRPr sz="8800">
                <a:solidFill>
                  <a:schemeClr val="tx1"/>
                </a:solidFill>
                <a:latin typeface="Arial" charset="0"/>
                <a:ea typeface="ＭＳ Ｐゴシック" pitchFamily="-65" charset="-128"/>
              </a:defRPr>
            </a:lvl6pPr>
            <a:lvl7pPr marL="931774" eaLnBrk="0" fontAlgn="base" hangingPunct="0">
              <a:spcBef>
                <a:spcPct val="0"/>
              </a:spcBef>
              <a:spcAft>
                <a:spcPct val="0"/>
              </a:spcAft>
              <a:defRPr sz="8800">
                <a:solidFill>
                  <a:schemeClr val="tx1"/>
                </a:solidFill>
                <a:latin typeface="Arial" charset="0"/>
                <a:ea typeface="ＭＳ Ｐゴシック" pitchFamily="-65" charset="-128"/>
              </a:defRPr>
            </a:lvl7pPr>
            <a:lvl8pPr marL="1397660" eaLnBrk="0" fontAlgn="base" hangingPunct="0">
              <a:spcBef>
                <a:spcPct val="0"/>
              </a:spcBef>
              <a:spcAft>
                <a:spcPct val="0"/>
              </a:spcAft>
              <a:defRPr sz="8800">
                <a:solidFill>
                  <a:schemeClr val="tx1"/>
                </a:solidFill>
                <a:latin typeface="Arial" charset="0"/>
                <a:ea typeface="ＭＳ Ｐゴシック" pitchFamily="-65" charset="-128"/>
              </a:defRPr>
            </a:lvl8pPr>
            <a:lvl9pPr marL="1863547" eaLnBrk="0" fontAlgn="base" hangingPunct="0">
              <a:spcBef>
                <a:spcPct val="0"/>
              </a:spcBef>
              <a:spcAft>
                <a:spcPct val="0"/>
              </a:spcAft>
              <a:defRPr sz="8800">
                <a:solidFill>
                  <a:schemeClr val="tx1"/>
                </a:solidFill>
                <a:latin typeface="Arial" charset="0"/>
                <a:ea typeface="ＭＳ Ｐゴシック" pitchFamily="-65" charset="-128"/>
              </a:defRPr>
            </a:lvl9pPr>
          </a:lstStyle>
          <a:p>
            <a:pPr eaLnBrk="1" hangingPunct="1"/>
            <a:fld id="{4A9781B9-3200-4DD3-B306-A216ECC978D1}" type="slidenum">
              <a:rPr lang="en-US" sz="1200">
                <a:latin typeface="Calibri" pitchFamily="-65" charset="0"/>
              </a:rPr>
              <a:pPr eaLnBrk="1" hangingPunct="1"/>
              <a:t>1</a:t>
            </a:fld>
            <a:endParaRPr lang="en-US" sz="1200">
              <a:latin typeface="Calibri" pitchFamily="-65" charset="0"/>
            </a:endParaRPr>
          </a:p>
        </p:txBody>
      </p:sp>
    </p:spTree>
    <p:extLst>
      <p:ext uri="{BB962C8B-B14F-4D97-AF65-F5344CB8AC3E}">
        <p14:creationId xmlns:p14="http://schemas.microsoft.com/office/powerpoint/2010/main" val="346240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a:t>Click to edit Master title style</a:t>
            </a:r>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3/22/2017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3/22/2017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3650042" y="6324600"/>
            <a:ext cx="41478516"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214488" y="6324600"/>
            <a:ext cx="123795474"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3/22/2017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3/22/2017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21153122"/>
            <a:ext cx="3264408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033714" y="13952225"/>
            <a:ext cx="3264408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3/22/2017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214487" y="36865560"/>
            <a:ext cx="82636995"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2491562" y="36865560"/>
            <a:ext cx="82636995"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3/22/2017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2"/>
            <a:ext cx="3456432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0" y="7368542"/>
            <a:ext cx="16968789"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1920240" y="10439400"/>
            <a:ext cx="16968789"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3/22/2017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3/22/2017</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3/22/2017</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310640"/>
            <a:ext cx="12634914"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5015210" y="1310643"/>
            <a:ext cx="2146935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3" y="6888483"/>
            <a:ext cx="12634914"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3/22/2017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3042880"/>
            <a:ext cx="2304288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7527609" y="2941320"/>
            <a:ext cx="2304288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7527609" y="25763222"/>
            <a:ext cx="2304288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3/22/2017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19685" y="1317625"/>
            <a:ext cx="34565431"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919685" y="7680325"/>
            <a:ext cx="34565431"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919685" y="30510163"/>
            <a:ext cx="8962231" cy="1752600"/>
          </a:xfrm>
          <a:prstGeom prst="rect">
            <a:avLst/>
          </a:prstGeom>
        </p:spPr>
        <p:txBody>
          <a:bodyPr vert="horz" wrap="square" lIns="438912" tIns="219456" rIns="438912" bIns="219456" numCol="1" anchor="ctr" anchorCtr="0" compatLnSpc="1">
            <a:prstTxWarp prst="textNoShape">
              <a:avLst/>
            </a:prstTxWarp>
          </a:bodyPr>
          <a:lstStyle>
            <a:lvl1pPr>
              <a:defRPr sz="5800">
                <a:solidFill>
                  <a:srgbClr val="898989"/>
                </a:solidFill>
              </a:defRPr>
            </a:lvl1pPr>
          </a:lstStyle>
          <a:p>
            <a:fld id="{CCA49F0C-5252-4983-9722-A40AADD52538}" type="datetime1">
              <a:rPr lang="en-US"/>
              <a:pPr/>
              <a:t>3/22/2017</a:t>
            </a:fld>
            <a:endParaRPr lang="en-US"/>
          </a:p>
        </p:txBody>
      </p:sp>
      <p:sp>
        <p:nvSpPr>
          <p:cNvPr id="5" name="Footer Placeholder 4"/>
          <p:cNvSpPr>
            <a:spLocks noGrp="1"/>
          </p:cNvSpPr>
          <p:nvPr>
            <p:ph type="ftr" sz="quarter" idx="3"/>
          </p:nvPr>
        </p:nvSpPr>
        <p:spPr>
          <a:xfrm>
            <a:off x="13121085" y="30510163"/>
            <a:ext cx="12162631" cy="1752600"/>
          </a:xfrm>
          <a:prstGeom prst="rect">
            <a:avLst/>
          </a:prstGeom>
        </p:spPr>
        <p:txBody>
          <a:bodyPr vert="horz" wrap="square" lIns="438912" tIns="219456" rIns="438912" bIns="219456" numCol="1" anchor="ctr" anchorCtr="0" compatLnSpc="1">
            <a:prstTxWarp prst="textNoShape">
              <a:avLst/>
            </a:prstTxWarp>
          </a:bodyPr>
          <a:lstStyle>
            <a:lvl1pPr algn="ctr">
              <a:defRPr sz="5800">
                <a:solidFill>
                  <a:srgbClr val="898989"/>
                </a:solidFill>
              </a:defRPr>
            </a:lvl1pPr>
          </a:lstStyle>
          <a:p>
            <a:endParaRPr lang="en-US"/>
          </a:p>
        </p:txBody>
      </p:sp>
      <p:sp>
        <p:nvSpPr>
          <p:cNvPr id="6" name="Slide Number Placeholder 5"/>
          <p:cNvSpPr>
            <a:spLocks noGrp="1"/>
          </p:cNvSpPr>
          <p:nvPr>
            <p:ph type="sldNum" sz="quarter" idx="4"/>
          </p:nvPr>
        </p:nvSpPr>
        <p:spPr>
          <a:xfrm>
            <a:off x="27522885" y="30510163"/>
            <a:ext cx="8962231" cy="1752600"/>
          </a:xfrm>
          <a:prstGeom prst="rect">
            <a:avLst/>
          </a:prstGeom>
        </p:spPr>
        <p:txBody>
          <a:bodyPr vert="horz" wrap="square" lIns="438912" tIns="219456" rIns="438912" bIns="219456" numCol="1" anchor="ctr" anchorCtr="0" compatLnSpc="1">
            <a:prstTxWarp prst="textNoShape">
              <a:avLst/>
            </a:prstTxWarp>
          </a:bodyPr>
          <a:lstStyle>
            <a:lvl1pPr algn="r">
              <a:defRPr sz="5800">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wmf"/><Relationship Id="rId10" Type="http://schemas.openxmlformats.org/officeDocument/2006/relationships/image" Target="../media/image8.emf"/><Relationship Id="rId4" Type="http://schemas.openxmlformats.org/officeDocument/2006/relationships/image" Target="../media/image2.wmf"/><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gs>
            <a:gs pos="3999">
              <a:srgbClr val="FFFFFF"/>
            </a:gs>
            <a:gs pos="100000">
              <a:srgbClr val="5771A1"/>
            </a:gs>
          </a:gsLst>
          <a:lin ang="5400000"/>
        </a:gradFill>
        <a:effectLst/>
      </p:bgPr>
    </p:bg>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538938" y="2426199"/>
            <a:ext cx="37490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nchor="t">
            <a:spAutoFit/>
          </a:bodyPr>
          <a:lstStyle/>
          <a:p>
            <a:pPr>
              <a:spcBef>
                <a:spcPct val="50000"/>
              </a:spcBef>
            </a:pPr>
            <a:r>
              <a:rPr lang="en-US" sz="5000" b="1" dirty="0"/>
              <a:t>Douglas Heintz</a:t>
            </a:r>
            <a:r>
              <a:rPr lang="en-US" sz="5000" b="1" baseline="30000" dirty="0"/>
              <a:t>1</a:t>
            </a:r>
            <a:r>
              <a:rPr lang="en-US" sz="5000" b="1" dirty="0"/>
              <a:t>, Michael R. Gryk</a:t>
            </a:r>
            <a:r>
              <a:rPr lang="en-US" sz="5000" b="1" baseline="30000" dirty="0"/>
              <a:t>1,2</a:t>
            </a:r>
            <a:r>
              <a:rPr lang="en-US" sz="4800" b="1" dirty="0"/>
              <a:t/>
            </a:r>
            <a:br>
              <a:rPr lang="en-US" sz="4800" b="1" dirty="0"/>
            </a:br>
            <a:r>
              <a:rPr lang="en-US" sz="2800" b="1" baseline="30000" dirty="0"/>
              <a:t>1</a:t>
            </a:r>
            <a:r>
              <a:rPr lang="en-US" sz="2800" b="1" dirty="0"/>
              <a:t>Information Sciences, University of Illinois at Urbana-Champaign, Champaign, IL; </a:t>
            </a:r>
            <a:r>
              <a:rPr lang="en-US" sz="2800" b="1" baseline="30000" dirty="0"/>
              <a:t>2</a:t>
            </a:r>
            <a:r>
              <a:rPr lang="en-US" sz="2800" b="1" dirty="0"/>
              <a:t>Molecular Biology and Biophysics, UCONN Health, Farmington, CT</a:t>
            </a:r>
          </a:p>
        </p:txBody>
      </p:sp>
      <p:sp>
        <p:nvSpPr>
          <p:cNvPr id="16389" name="Rectangle 35"/>
          <p:cNvSpPr>
            <a:spLocks noChangeArrowheads="1"/>
          </p:cNvSpPr>
          <p:nvPr/>
        </p:nvSpPr>
        <p:spPr bwMode="auto">
          <a:xfrm>
            <a:off x="9870669" y="27660598"/>
            <a:ext cx="9034272" cy="4800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Acknowledgments</a:t>
            </a:r>
          </a:p>
          <a:p>
            <a:endParaRPr lang="en-US" sz="2800" dirty="0"/>
          </a:p>
          <a:p>
            <a:r>
              <a:rPr lang="en-US" sz="2800" dirty="0"/>
              <a:t>This work is partially supported by National Institutes of Health (NIH) / National Institute of General Medical Sciences (NIGMS), grant 1P41GM111135 through the </a:t>
            </a:r>
            <a:r>
              <a:rPr lang="en-US" sz="2800" dirty="0" err="1"/>
              <a:t>NMRbox</a:t>
            </a:r>
            <a:r>
              <a:rPr lang="en-US" sz="2800" dirty="0"/>
              <a:t> project.</a:t>
            </a:r>
          </a:p>
          <a:p>
            <a:endParaRPr lang="en-US" sz="2800" dirty="0"/>
          </a:p>
          <a:p>
            <a:r>
              <a:rPr lang="en-US" sz="2800" dirty="0"/>
              <a:t>Dr. Rhiannon Bettivia at the Illinois </a:t>
            </a:r>
            <a:r>
              <a:rPr lang="en-US" sz="2800" dirty="0" err="1"/>
              <a:t>iSchool</a:t>
            </a:r>
            <a:r>
              <a:rPr lang="en-US" sz="2800" dirty="0"/>
              <a:t> provided expert guidance as we developed this schema.</a:t>
            </a:r>
          </a:p>
        </p:txBody>
      </p:sp>
      <p:sp>
        <p:nvSpPr>
          <p:cNvPr id="16390" name="Rectangle 34"/>
          <p:cNvSpPr>
            <a:spLocks noChangeArrowheads="1"/>
          </p:cNvSpPr>
          <p:nvPr/>
        </p:nvSpPr>
        <p:spPr bwMode="auto">
          <a:xfrm>
            <a:off x="28825757" y="27660600"/>
            <a:ext cx="9132099" cy="4800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References</a:t>
            </a:r>
          </a:p>
          <a:p>
            <a:endParaRPr lang="en-US" sz="2800" dirty="0"/>
          </a:p>
          <a:p>
            <a:r>
              <a:rPr lang="en-US" sz="2000" dirty="0" err="1"/>
              <a:t>Denenberg</a:t>
            </a:r>
            <a:r>
              <a:rPr lang="en-US" sz="2000" dirty="0"/>
              <a:t> R (</a:t>
            </a:r>
            <a:r>
              <a:rPr lang="en-US" sz="2000" dirty="0" err="1"/>
              <a:t>ed</a:t>
            </a:r>
            <a:r>
              <a:rPr lang="en-US" sz="2000" dirty="0"/>
              <a:t>) (2014) PREMIS: Preservation Metadata XML Schema version 3.0. Library of Congress, Washington, DC</a:t>
            </a:r>
          </a:p>
          <a:p>
            <a:endParaRPr lang="en-US" sz="2000" dirty="0"/>
          </a:p>
          <a:p>
            <a:r>
              <a:rPr lang="en-US" sz="2000" dirty="0"/>
              <a:t>Fenwick M, Hoch JC, Ulrich E, Gryk MR (2015) CONNJUR R: an annotation strategy for fostering reproducibility in bio-NMR—protein spectral assignment</a:t>
            </a:r>
            <a:r>
              <a:rPr lang="en-US" sz="2000" i="1" dirty="0"/>
              <a:t>. Journal of Biomolecular NMR</a:t>
            </a:r>
            <a:r>
              <a:rPr lang="en-US" sz="2000" dirty="0"/>
              <a:t> 63:141–150          . </a:t>
            </a:r>
            <a:r>
              <a:rPr lang="en-US" sz="2000" dirty="0" err="1"/>
              <a:t>doi</a:t>
            </a:r>
            <a:r>
              <a:rPr lang="en-US" sz="2000" dirty="0"/>
              <a:t>: 10.1007/s10858-015-9964-1</a:t>
            </a:r>
          </a:p>
          <a:p>
            <a:endParaRPr lang="en-US" sz="2000" dirty="0"/>
          </a:p>
          <a:p>
            <a:r>
              <a:rPr lang="en-US" sz="2000" dirty="0"/>
              <a:t>PREMIS Editorial Committee (2015) PREMIS Data Dictionary for Preservation Metadata version 3.0. Library of Congress, Washington, DC</a:t>
            </a:r>
          </a:p>
        </p:txBody>
      </p:sp>
      <p:sp>
        <p:nvSpPr>
          <p:cNvPr id="16391" name="Rectangle 33"/>
          <p:cNvSpPr>
            <a:spLocks noChangeArrowheads="1"/>
          </p:cNvSpPr>
          <p:nvPr/>
        </p:nvSpPr>
        <p:spPr bwMode="auto">
          <a:xfrm>
            <a:off x="9851958" y="4572000"/>
            <a:ext cx="9034272" cy="937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PREMIS 3.0 Model</a:t>
            </a:r>
          </a:p>
          <a:p>
            <a:endParaRPr lang="en-US" sz="2800" dirty="0"/>
          </a:p>
          <a:p>
            <a:r>
              <a:rPr lang="en-US" sz="2800" dirty="0"/>
              <a:t>Maintained by the Library of Congress, </a:t>
            </a:r>
            <a:r>
              <a:rPr lang="en-US" sz="2800" b="1" i="1" dirty="0"/>
              <a:t>Pre</a:t>
            </a:r>
            <a:r>
              <a:rPr lang="en-US" sz="2800" i="1" dirty="0"/>
              <a:t>servation </a:t>
            </a:r>
            <a:r>
              <a:rPr lang="en-US" sz="2800" b="1" i="1" dirty="0"/>
              <a:t>Me</a:t>
            </a:r>
            <a:r>
              <a:rPr lang="en-US" sz="2800" i="1" dirty="0"/>
              <a:t>tadata: </a:t>
            </a:r>
            <a:r>
              <a:rPr lang="en-US" sz="2800" b="1" i="1" dirty="0"/>
              <a:t>I</a:t>
            </a:r>
            <a:r>
              <a:rPr lang="en-US" sz="2800" i="1" dirty="0"/>
              <a:t>mplementation </a:t>
            </a:r>
            <a:r>
              <a:rPr lang="en-US" sz="2800" b="1" i="1" dirty="0"/>
              <a:t>S</a:t>
            </a:r>
            <a:r>
              <a:rPr lang="en-US" sz="2800" i="1" dirty="0"/>
              <a:t>trategies </a:t>
            </a:r>
            <a:r>
              <a:rPr lang="en-US" sz="2800" dirty="0"/>
              <a:t>has been developed in the archives and library communities since 2003 to provide digital preservation systems with a framework to build reliable systems for sustainable information stewardship.</a:t>
            </a:r>
          </a:p>
          <a:p>
            <a:endParaRPr lang="en-US" sz="2800" i="1" dirty="0"/>
          </a:p>
          <a:p>
            <a:r>
              <a:rPr lang="en-US" sz="2800" dirty="0"/>
              <a:t>Finalized in 2015, version 3.0 of the PREMIS model extended PREMIS’ reach beyond providing administrative and preservation metadata for digital objects to providing for robust, object-oriented, description of physical objects, intellectual entities, and most importantly for this project, computational environmental dependencies.</a:t>
            </a:r>
          </a:p>
          <a:p>
            <a:endParaRPr lang="en-US" sz="2800" dirty="0"/>
          </a:p>
          <a:p>
            <a:r>
              <a:rPr lang="en-US" sz="2800" dirty="0"/>
              <a:t>The PREMIS model is encoded as an XML namespace with some RDF semantics.</a:t>
            </a:r>
          </a:p>
          <a:p>
            <a:endParaRPr lang="en-US" sz="2800" dirty="0"/>
          </a:p>
          <a:p>
            <a:endParaRPr lang="en-US" sz="2800" dirty="0"/>
          </a:p>
          <a:p>
            <a:r>
              <a:rPr lang="en-US" sz="2800" dirty="0"/>
              <a:t> </a:t>
            </a:r>
            <a:endParaRPr lang="en-AU" sz="2800" dirty="0"/>
          </a:p>
        </p:txBody>
      </p:sp>
      <p:sp>
        <p:nvSpPr>
          <p:cNvPr id="16392" name="Rectangle 49"/>
          <p:cNvSpPr>
            <a:spLocks noChangeArrowheads="1"/>
          </p:cNvSpPr>
          <p:nvPr/>
        </p:nvSpPr>
        <p:spPr bwMode="auto">
          <a:xfrm>
            <a:off x="360486" y="4572000"/>
            <a:ext cx="9034272" cy="937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Overview</a:t>
            </a:r>
          </a:p>
          <a:p>
            <a:r>
              <a:rPr lang="en-US" sz="2800" b="1" dirty="0"/>
              <a:t> </a:t>
            </a:r>
            <a:endParaRPr lang="en-US" sz="2800" dirty="0"/>
          </a:p>
          <a:p>
            <a:r>
              <a:rPr lang="en-US" sz="2800" dirty="0"/>
              <a:t>The workflow for modern biomolecular NMR spectroscopy consists of three phases: spectral reconstruction, the process of converting time domain data into the frequency domain; spectral analysis, which includes peak identification and resonance assignment; and biophysical characterization, which includes all subsequent data analysis in which the spectroscopic data is used to draw biophysical inferences (such as structure determination).  In this poster we describe an XML schema for describing structural, descriptive and administrative metadata for representing the intermediate datasets generated during spectral reconstruction.  As such, this XML schema provides a provenance record of the spectral reconstruction, an essential step in supporting reproducible computation. </a:t>
            </a:r>
          </a:p>
        </p:txBody>
      </p:sp>
      <p:grpSp>
        <p:nvGrpSpPr>
          <p:cNvPr id="6" name="Group 5"/>
          <p:cNvGrpSpPr/>
          <p:nvPr/>
        </p:nvGrpSpPr>
        <p:grpSpPr>
          <a:xfrm>
            <a:off x="457200" y="27660600"/>
            <a:ext cx="9034272" cy="4800600"/>
            <a:chOff x="32918400" y="25988056"/>
            <a:chExt cx="9829800" cy="5787344"/>
          </a:xfrm>
        </p:grpSpPr>
        <p:sp>
          <p:nvSpPr>
            <p:cNvPr id="16408" name="Rectangle 35"/>
            <p:cNvSpPr>
              <a:spLocks noChangeArrowheads="1"/>
            </p:cNvSpPr>
            <p:nvPr/>
          </p:nvSpPr>
          <p:spPr bwMode="auto">
            <a:xfrm>
              <a:off x="32918400" y="25988056"/>
              <a:ext cx="9829800" cy="57873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endParaRPr lang="en-US" sz="2800"/>
            </a:p>
          </p:txBody>
        </p:sp>
        <p:pic>
          <p:nvPicPr>
            <p:cNvPr id="29" name="Picture 28" descr="iSchoolwordmark_Imar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2939" y="26470951"/>
              <a:ext cx="9220722" cy="2057400"/>
            </a:xfrm>
            <a:prstGeom prst="rect">
              <a:avLst/>
            </a:prstGeom>
          </p:spPr>
        </p:pic>
        <p:pic>
          <p:nvPicPr>
            <p:cNvPr id="2" name="Picture 1"/>
            <p:cNvPicPr>
              <a:picLocks noChangeAspect="1"/>
            </p:cNvPicPr>
            <p:nvPr/>
          </p:nvPicPr>
          <p:blipFill>
            <a:blip r:embed="rId4"/>
            <a:stretch>
              <a:fillRect/>
            </a:stretch>
          </p:blipFill>
          <p:spPr>
            <a:xfrm>
              <a:off x="35509200" y="29168895"/>
              <a:ext cx="5064490" cy="1965960"/>
            </a:xfrm>
            <a:prstGeom prst="rect">
              <a:avLst/>
            </a:prstGeom>
          </p:spPr>
        </p:pic>
      </p:grpSp>
      <p:sp>
        <p:nvSpPr>
          <p:cNvPr id="51" name="Rectangle 50"/>
          <p:cNvSpPr>
            <a:spLocks noChangeArrowheads="1"/>
          </p:cNvSpPr>
          <p:nvPr/>
        </p:nvSpPr>
        <p:spPr bwMode="auto">
          <a:xfrm>
            <a:off x="360486" y="14401799"/>
            <a:ext cx="18525744" cy="12801600"/>
          </a:xfrm>
          <a:prstGeom prst="rect">
            <a:avLst/>
          </a:prstGeom>
          <a:solidFill>
            <a:schemeClr val="bg1"/>
          </a:solidFill>
          <a:ln w="9525">
            <a:noFill/>
            <a:miter lim="800000"/>
            <a:headEnd/>
            <a:tailEnd/>
          </a:ln>
        </p:spPr>
        <p:txBody>
          <a:bodyPr lIns="360000" tIns="360000" rIns="360000" bIns="360000"/>
          <a:lstStyle/>
          <a:p>
            <a:pPr marL="381000" indent="-381000">
              <a:spcBef>
                <a:spcPct val="50000"/>
              </a:spcBef>
            </a:pPr>
            <a:r>
              <a:rPr lang="en-GB" sz="4000" b="1" dirty="0">
                <a:solidFill>
                  <a:srgbClr val="CC3300"/>
                </a:solidFill>
              </a:rPr>
              <a:t>Model of a CONNJUR_ML Workflow with Integrated Metadata Capture</a:t>
            </a:r>
          </a:p>
        </p:txBody>
      </p:sp>
      <p:sp>
        <p:nvSpPr>
          <p:cNvPr id="34" name="Rectangle 33"/>
          <p:cNvSpPr>
            <a:spLocks noChangeArrowheads="1"/>
          </p:cNvSpPr>
          <p:nvPr/>
        </p:nvSpPr>
        <p:spPr bwMode="auto">
          <a:xfrm>
            <a:off x="37831460" y="46449678"/>
            <a:ext cx="536720" cy="5709800"/>
          </a:xfrm>
          <a:prstGeom prst="rect">
            <a:avLst/>
          </a:prstGeom>
          <a:solidFill>
            <a:schemeClr val="bg1"/>
          </a:solidFill>
          <a:ln w="9525">
            <a:noFill/>
            <a:miter lim="800000"/>
            <a:headEnd/>
            <a:tailEnd/>
          </a:ln>
        </p:spPr>
        <p:txBody>
          <a:bodyPr lIns="360000" tIns="360000" rIns="360000" bIns="360000"/>
          <a:lstStyle/>
          <a:p>
            <a:pPr marL="381000" indent="-381000">
              <a:spcBef>
                <a:spcPct val="50000"/>
              </a:spcBef>
            </a:pPr>
            <a:r>
              <a:rPr lang="en-GB" sz="4000" b="1" dirty="0">
                <a:solidFill>
                  <a:srgbClr val="CC3300"/>
                </a:solidFill>
              </a:rPr>
              <a:t>Spectral Metadata as Basic XML</a:t>
            </a:r>
          </a:p>
          <a:p>
            <a:pPr marL="381000" indent="-381000"/>
            <a:endParaRPr lang="en-US" sz="2800" b="1" dirty="0"/>
          </a:p>
        </p:txBody>
      </p:sp>
      <p:sp>
        <p:nvSpPr>
          <p:cNvPr id="38" name="Rectangle 34"/>
          <p:cNvSpPr>
            <a:spLocks noChangeArrowheads="1"/>
          </p:cNvSpPr>
          <p:nvPr/>
        </p:nvSpPr>
        <p:spPr bwMode="auto">
          <a:xfrm>
            <a:off x="19341585" y="30237432"/>
            <a:ext cx="9036117" cy="222376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Contact</a:t>
            </a:r>
          </a:p>
          <a:p>
            <a:endParaRPr lang="en-US" sz="1200" dirty="0"/>
          </a:p>
          <a:p>
            <a:r>
              <a:rPr lang="en-US" sz="2800" dirty="0"/>
              <a:t>Douglas Heintz - dheintz@Illinois.edu</a:t>
            </a:r>
          </a:p>
          <a:p>
            <a:r>
              <a:rPr lang="en-US" sz="2800" dirty="0"/>
              <a:t>Michael R. Gryk –  gryk@neuron.uchc.edu</a:t>
            </a:r>
          </a:p>
        </p:txBody>
      </p:sp>
      <p:sp>
        <p:nvSpPr>
          <p:cNvPr id="40" name="Rectangle 34"/>
          <p:cNvSpPr>
            <a:spLocks noChangeArrowheads="1"/>
          </p:cNvSpPr>
          <p:nvPr/>
        </p:nvSpPr>
        <p:spPr bwMode="auto">
          <a:xfrm>
            <a:off x="19334286" y="27660600"/>
            <a:ext cx="9043416" cy="21762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Repository Access</a:t>
            </a:r>
          </a:p>
          <a:p>
            <a:endParaRPr lang="en-US" sz="2500" dirty="0"/>
          </a:p>
          <a:p>
            <a:r>
              <a:rPr lang="en-US" sz="2800" dirty="0"/>
              <a:t>https://github.com/CONNJUR/CONNJUR_ML</a:t>
            </a:r>
          </a:p>
          <a:p>
            <a:endParaRPr lang="en-US" sz="4000" dirty="0"/>
          </a:p>
          <a:p>
            <a:endParaRPr lang="en-US" sz="4000" dirty="0"/>
          </a:p>
        </p:txBody>
      </p:sp>
      <p:pic>
        <p:nvPicPr>
          <p:cNvPr id="41" name="Picture 40"/>
          <p:cNvPicPr>
            <a:picLocks noChangeAspect="1"/>
          </p:cNvPicPr>
          <p:nvPr/>
        </p:nvPicPr>
        <p:blipFill>
          <a:blip r:embed="rId5"/>
          <a:stretch>
            <a:fillRect/>
          </a:stretch>
        </p:blipFill>
        <p:spPr>
          <a:xfrm>
            <a:off x="24976937" y="27928998"/>
            <a:ext cx="2371623" cy="640080"/>
          </a:xfrm>
          <a:prstGeom prst="rect">
            <a:avLst/>
          </a:prstGeom>
        </p:spPr>
      </p:pic>
      <p:sp>
        <p:nvSpPr>
          <p:cNvPr id="21" name="Rectangle 20"/>
          <p:cNvSpPr>
            <a:spLocks noChangeArrowheads="1"/>
          </p:cNvSpPr>
          <p:nvPr/>
        </p:nvSpPr>
        <p:spPr bwMode="auto">
          <a:xfrm>
            <a:off x="19338786" y="14401908"/>
            <a:ext cx="9034272" cy="12834678"/>
          </a:xfrm>
          <a:prstGeom prst="rect">
            <a:avLst/>
          </a:prstGeom>
          <a:solidFill>
            <a:schemeClr val="bg1"/>
          </a:solidFill>
          <a:ln w="9525">
            <a:noFill/>
            <a:miter lim="800000"/>
            <a:headEnd/>
            <a:tailEnd/>
          </a:ln>
        </p:spPr>
        <p:txBody>
          <a:bodyPr lIns="360000" tIns="360000" rIns="360000" bIns="360000"/>
          <a:lstStyle/>
          <a:p>
            <a:pPr marL="381000" indent="-381000">
              <a:spcBef>
                <a:spcPct val="50000"/>
              </a:spcBef>
            </a:pPr>
            <a:r>
              <a:rPr lang="en-GB" sz="4000" b="1" dirty="0">
                <a:solidFill>
                  <a:srgbClr val="CC3300"/>
                </a:solidFill>
              </a:rPr>
              <a:t>Spectral Metadata Embedded in a PREMIS Object with CONNJUR_ML Extensions</a:t>
            </a:r>
          </a:p>
          <a:p>
            <a:pPr indent="-381000">
              <a:spcBef>
                <a:spcPts val="0"/>
              </a:spcBef>
            </a:pPr>
            <a:endParaRPr lang="en-GB" sz="1100" b="1" dirty="0">
              <a:latin typeface="Courier" pitchFamily="49" charset="0"/>
            </a:endParaRPr>
          </a:p>
          <a:p>
            <a:pPr indent="-381000">
              <a:spcBef>
                <a:spcPts val="0"/>
              </a:spcBef>
            </a:pPr>
            <a:endParaRPr lang="en-GB" sz="1100" b="1" dirty="0">
              <a:latin typeface="Courier" pitchFamily="49" charset="0"/>
            </a:endParaRPr>
          </a:p>
          <a:p>
            <a:pPr indent="-381000">
              <a:spcBef>
                <a:spcPts val="0"/>
              </a:spcBef>
            </a:pPr>
            <a:r>
              <a:rPr lang="en-GB" sz="1100" b="1" dirty="0">
                <a:latin typeface="Courier" pitchFamily="49" charset="0"/>
              </a:rPr>
              <a:t>&lt;?xml version="1.0" encoding="UTF-8"?&gt;</a:t>
            </a:r>
          </a:p>
          <a:p>
            <a:pPr indent="-381000">
              <a:spcBef>
                <a:spcPts val="0"/>
              </a:spcBef>
            </a:pPr>
            <a:r>
              <a:rPr lang="en-GB" sz="1100" b="1" dirty="0">
                <a:latin typeface="Courier" pitchFamily="49" charset="0"/>
              </a:rPr>
              <a:t>&lt;</a:t>
            </a:r>
            <a:r>
              <a:rPr lang="en-GB" sz="1100" b="1" dirty="0" err="1">
                <a:latin typeface="Courier" pitchFamily="49" charset="0"/>
              </a:rPr>
              <a:t>premis:premis</a:t>
            </a:r>
            <a:r>
              <a:rPr lang="en-GB" sz="1100" b="1" dirty="0">
                <a:latin typeface="Courier" pitchFamily="49" charset="0"/>
              </a:rPr>
              <a:t> </a:t>
            </a:r>
            <a:r>
              <a:rPr lang="en-GB" sz="1100" b="1" dirty="0" err="1">
                <a:latin typeface="Courier" pitchFamily="49" charset="0"/>
              </a:rPr>
              <a:t>xmlns:premis</a:t>
            </a:r>
            <a:r>
              <a:rPr lang="en-GB" sz="1100" b="1" dirty="0">
                <a:latin typeface="Courier" pitchFamily="49" charset="0"/>
              </a:rPr>
              <a:t>="http://www.loc.gov/premis/v3"</a:t>
            </a:r>
          </a:p>
          <a:p>
            <a:pPr indent="-381000">
              <a:spcBef>
                <a:spcPts val="0"/>
              </a:spcBef>
            </a:pPr>
            <a:r>
              <a:rPr lang="en-GB" sz="1100" b="1" dirty="0">
                <a:latin typeface="Courier" pitchFamily="49" charset="0"/>
              </a:rPr>
              <a:t>    </a:t>
            </a:r>
            <a:r>
              <a:rPr lang="en-GB" sz="1100" b="1" dirty="0" err="1">
                <a:latin typeface="Courier" pitchFamily="49" charset="0"/>
              </a:rPr>
              <a:t>xmlns:xsi</a:t>
            </a:r>
            <a:r>
              <a:rPr lang="en-GB" sz="1100" b="1" dirty="0">
                <a:latin typeface="Courier" pitchFamily="49" charset="0"/>
              </a:rPr>
              <a:t>="http://www.w3.org/2001/XMLSchema-instance"</a:t>
            </a:r>
          </a:p>
          <a:p>
            <a:pPr indent="-381000">
              <a:spcBef>
                <a:spcPts val="0"/>
              </a:spcBef>
            </a:pPr>
            <a:r>
              <a:rPr lang="en-GB" sz="1100" b="1" dirty="0">
                <a:latin typeface="Courier" pitchFamily="49" charset="0"/>
              </a:rPr>
              <a:t>    </a:t>
            </a:r>
            <a:r>
              <a:rPr lang="en-GB" sz="1100" b="1" dirty="0" err="1">
                <a:latin typeface="Courier" pitchFamily="49" charset="0"/>
              </a:rPr>
              <a:t>xmlns:connjur</a:t>
            </a:r>
            <a:r>
              <a:rPr lang="en-GB" sz="1100" b="1" dirty="0">
                <a:latin typeface="Courier" pitchFamily="49" charset="0"/>
              </a:rPr>
              <a:t>="https://raw.githubusercontent.com/CONNJUR/CONNJUR_ML/master/connjur_ml.xsd"</a:t>
            </a:r>
          </a:p>
          <a:p>
            <a:pPr indent="-381000">
              <a:spcBef>
                <a:spcPts val="0"/>
              </a:spcBef>
            </a:pPr>
            <a:r>
              <a:rPr lang="en-GB" sz="1100" b="1" dirty="0">
                <a:latin typeface="Courier" pitchFamily="49" charset="0"/>
              </a:rPr>
              <a:t>    </a:t>
            </a:r>
            <a:r>
              <a:rPr lang="en-GB" sz="1100" b="1" dirty="0" err="1">
                <a:latin typeface="Courier" pitchFamily="49" charset="0"/>
              </a:rPr>
              <a:t>xsi:schemaLocation</a:t>
            </a:r>
            <a:r>
              <a:rPr lang="en-GB" sz="1100" b="1" dirty="0">
                <a:latin typeface="Courier" pitchFamily="49" charset="0"/>
              </a:rPr>
              <a:t>="http://www.loc.gov/premis/v3         </a:t>
            </a:r>
          </a:p>
          <a:p>
            <a:pPr indent="-381000">
              <a:spcBef>
                <a:spcPts val="0"/>
              </a:spcBef>
            </a:pPr>
            <a:r>
              <a:rPr lang="en-GB" sz="1100" b="1" dirty="0">
                <a:latin typeface="Courier" pitchFamily="49" charset="0"/>
              </a:rPr>
              <a:t>                        http://www.loc.gov/standards/premis/premis.xsd" version="3.0"&gt;</a:t>
            </a:r>
          </a:p>
          <a:p>
            <a:pPr indent="-381000">
              <a:spcBef>
                <a:spcPts val="0"/>
              </a:spcBef>
            </a:pPr>
            <a:r>
              <a:rPr lang="en-GB" sz="1100" b="1" dirty="0">
                <a:latin typeface="Courier" pitchFamily="49" charset="0"/>
              </a:rPr>
              <a:t>    &lt;</a:t>
            </a:r>
            <a:r>
              <a:rPr lang="en-GB" sz="1100" b="1" dirty="0" err="1">
                <a:latin typeface="Courier" pitchFamily="49" charset="0"/>
              </a:rPr>
              <a:t>premis:object</a:t>
            </a:r>
            <a:r>
              <a:rPr lang="en-GB" sz="1100" b="1" dirty="0">
                <a:latin typeface="Courier" pitchFamily="49" charset="0"/>
              </a:rPr>
              <a:t> </a:t>
            </a:r>
            <a:r>
              <a:rPr lang="en-GB" sz="1100" b="1" dirty="0" err="1">
                <a:latin typeface="Courier" pitchFamily="49" charset="0"/>
              </a:rPr>
              <a:t>xsi:type</a:t>
            </a:r>
            <a:r>
              <a:rPr lang="en-GB" sz="1100" b="1" dirty="0">
                <a:latin typeface="Courier" pitchFamily="49" charset="0"/>
              </a:rPr>
              <a:t>="</a:t>
            </a:r>
            <a:r>
              <a:rPr lang="en-GB" sz="1100" b="1" dirty="0" err="1">
                <a:latin typeface="Courier" pitchFamily="49" charset="0"/>
              </a:rPr>
              <a:t>premis:representation</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premis:objectIdentifier</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premis:objectIdentifierType</a:t>
            </a:r>
            <a:r>
              <a:rPr lang="en-GB" sz="1100" b="1" dirty="0">
                <a:latin typeface="Courier" pitchFamily="49" charset="0"/>
              </a:rPr>
              <a:t>&gt;local&lt;/</a:t>
            </a:r>
            <a:r>
              <a:rPr lang="en-GB" sz="1100" b="1" dirty="0" err="1">
                <a:latin typeface="Courier" pitchFamily="49" charset="0"/>
              </a:rPr>
              <a:t>premis:objectIdentifierType</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premis:objectIdentifierValue</a:t>
            </a:r>
            <a:r>
              <a:rPr lang="en-GB" sz="1100" b="1" dirty="0">
                <a:latin typeface="Courier" pitchFamily="49" charset="0"/>
              </a:rPr>
              <a:t>&gt;NHSQC_001&lt;/</a:t>
            </a:r>
            <a:r>
              <a:rPr lang="en-GB" sz="1100" b="1" dirty="0" err="1">
                <a:latin typeface="Courier" pitchFamily="49" charset="0"/>
              </a:rPr>
              <a:t>premis:objectIdentifierValue</a:t>
            </a:r>
            <a:r>
              <a:rPr lang="en-GB" sz="1100" b="1" dirty="0">
                <a:latin typeface="Courier" pitchFamily="49" charset="0"/>
              </a:rPr>
              <a:t>&gt; </a:t>
            </a:r>
          </a:p>
          <a:p>
            <a:pPr indent="-381000">
              <a:spcBef>
                <a:spcPts val="0"/>
              </a:spcBef>
            </a:pPr>
            <a:r>
              <a:rPr lang="en-GB" sz="1100" b="1" dirty="0">
                <a:latin typeface="Courier" pitchFamily="49" charset="0"/>
              </a:rPr>
              <a:t>        &lt;/</a:t>
            </a:r>
            <a:r>
              <a:rPr lang="en-GB" sz="1100" b="1" dirty="0" err="1">
                <a:latin typeface="Courier" pitchFamily="49" charset="0"/>
              </a:rPr>
              <a:t>premis:objectIdentifier</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premis:significantProperties</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premis:significantPropertiesType</a:t>
            </a:r>
            <a:r>
              <a:rPr lang="en-GB" sz="1100" b="1" dirty="0">
                <a:latin typeface="Courier" pitchFamily="49" charset="0"/>
              </a:rPr>
              <a:t>&gt;format&lt;/</a:t>
            </a:r>
            <a:r>
              <a:rPr lang="en-GB" sz="1100" b="1" dirty="0" err="1">
                <a:latin typeface="Courier" pitchFamily="49" charset="0"/>
              </a:rPr>
              <a:t>premis:significantPropertiesType</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premis:significantPropertiesValue</a:t>
            </a:r>
            <a:r>
              <a:rPr lang="en-GB" sz="1100" b="1" dirty="0">
                <a:latin typeface="Courier" pitchFamily="49" charset="0"/>
              </a:rPr>
              <a:t>&gt;</a:t>
            </a:r>
            <a:r>
              <a:rPr lang="en-GB" sz="1100" b="1" dirty="0" err="1">
                <a:latin typeface="Courier" pitchFamily="49" charset="0"/>
              </a:rPr>
              <a:t>nmrPipe</a:t>
            </a:r>
            <a:r>
              <a:rPr lang="en-GB" sz="1100" b="1" dirty="0">
                <a:latin typeface="Courier" pitchFamily="49" charset="0"/>
              </a:rPr>
              <a:t>&lt;/</a:t>
            </a:r>
            <a:r>
              <a:rPr lang="en-GB" sz="1100" b="1" dirty="0" err="1">
                <a:latin typeface="Courier" pitchFamily="49" charset="0"/>
              </a:rPr>
              <a:t>premis:significantPropertiesValue</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premis:significantPropertiesExtension</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connjur:spectrum</a:t>
            </a:r>
            <a:r>
              <a:rPr lang="en-GB" sz="1100" b="1" dirty="0">
                <a:latin typeface="Courier" pitchFamily="49" charset="0"/>
              </a:rPr>
              <a:t>&gt;  &lt;!-- migration --&gt;</a:t>
            </a:r>
          </a:p>
          <a:p>
            <a:pPr indent="-381000">
              <a:spcBef>
                <a:spcPts val="0"/>
              </a:spcBef>
            </a:pPr>
            <a:r>
              <a:rPr lang="en-GB" sz="1100" b="1" dirty="0">
                <a:latin typeface="Courier" pitchFamily="49" charset="0"/>
              </a:rPr>
              <a:t>                    &lt;</a:t>
            </a:r>
            <a:r>
              <a:rPr lang="en-GB" sz="1100" b="1" dirty="0" err="1">
                <a:latin typeface="Courier" pitchFamily="49" charset="0"/>
              </a:rPr>
              <a:t>connjur:spectrumIdentifier</a:t>
            </a:r>
            <a:r>
              <a:rPr lang="en-GB" sz="1100" b="1" dirty="0">
                <a:latin typeface="Courier" pitchFamily="49" charset="0"/>
              </a:rPr>
              <a:t>&gt;NHSQC_001&lt;/</a:t>
            </a:r>
            <a:r>
              <a:rPr lang="en-GB" sz="1100" b="1" dirty="0" err="1">
                <a:latin typeface="Courier" pitchFamily="49" charset="0"/>
              </a:rPr>
              <a:t>connjur:spectrumIdentifier</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connjur:spectralFormat</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connjur:formatName</a:t>
            </a:r>
            <a:r>
              <a:rPr lang="en-GB" sz="1100" b="1" dirty="0">
                <a:latin typeface="Courier" pitchFamily="49" charset="0"/>
              </a:rPr>
              <a:t>&gt;</a:t>
            </a:r>
            <a:r>
              <a:rPr lang="en-GB" sz="1100" b="1" dirty="0" err="1">
                <a:latin typeface="Courier" pitchFamily="49" charset="0"/>
              </a:rPr>
              <a:t>nmrPipe</a:t>
            </a:r>
            <a:r>
              <a:rPr lang="en-GB" sz="1100" b="1" dirty="0">
                <a:latin typeface="Courier" pitchFamily="49" charset="0"/>
              </a:rPr>
              <a:t>&lt;/</a:t>
            </a:r>
            <a:r>
              <a:rPr lang="en-GB" sz="1100" b="1" dirty="0" err="1">
                <a:latin typeface="Courier" pitchFamily="49" charset="0"/>
              </a:rPr>
              <a:t>connjur:formatName</a:t>
            </a:r>
            <a:r>
              <a:rPr lang="en-GB" sz="1100" b="1" dirty="0">
                <a:latin typeface="Courier" pitchFamily="49" charset="0"/>
              </a:rPr>
              <a:t>&gt;                         </a:t>
            </a:r>
          </a:p>
          <a:p>
            <a:pPr indent="-381000">
              <a:spcBef>
                <a:spcPts val="0"/>
              </a:spcBef>
            </a:pPr>
            <a:r>
              <a:rPr lang="en-GB" sz="1100" b="1" dirty="0">
                <a:latin typeface="Courier" pitchFamily="49" charset="0"/>
              </a:rPr>
              <a:t>	&lt;</a:t>
            </a:r>
            <a:r>
              <a:rPr lang="en-GB" sz="1100" b="1" dirty="0" err="1">
                <a:latin typeface="Courier" pitchFamily="49" charset="0"/>
              </a:rPr>
              <a:t>connjur:formatSpecification</a:t>
            </a:r>
            <a:r>
              <a:rPr lang="en-GB" sz="1100" b="1" dirty="0">
                <a:latin typeface="Courier" pitchFamily="49" charset="0"/>
              </a:rPr>
              <a:t>&gt;</a:t>
            </a:r>
          </a:p>
          <a:p>
            <a:pPr indent="-381000">
              <a:spcBef>
                <a:spcPts val="0"/>
              </a:spcBef>
            </a:pPr>
            <a:r>
              <a:rPr lang="en-GB" sz="1100" b="1" dirty="0">
                <a:latin typeface="Courier" pitchFamily="49" charset="0"/>
              </a:rPr>
              <a:t>	https://www.ibbr.umd.edu/nmrpipe/install.html</a:t>
            </a:r>
          </a:p>
          <a:p>
            <a:pPr indent="-381000">
              <a:spcBef>
                <a:spcPts val="0"/>
              </a:spcBef>
            </a:pPr>
            <a:r>
              <a:rPr lang="en-GB" sz="1100" b="1" dirty="0">
                <a:latin typeface="Courier" pitchFamily="49" charset="0"/>
              </a:rPr>
              <a:t>	&lt;/connjur:formatSpecification&gt;</a:t>
            </a:r>
          </a:p>
          <a:p>
            <a:pPr indent="-381000">
              <a:spcBef>
                <a:spcPts val="0"/>
              </a:spcBef>
            </a:pPr>
            <a:r>
              <a:rPr lang="en-GB" sz="1100" b="1" dirty="0">
                <a:latin typeface="Courier" pitchFamily="49" charset="0"/>
              </a:rPr>
              <a:t>                        &lt;</a:t>
            </a:r>
            <a:r>
              <a:rPr lang="en-GB" sz="1100" b="1" dirty="0" err="1">
                <a:latin typeface="Courier" pitchFamily="49" charset="0"/>
              </a:rPr>
              <a:t>connjur:formatByteOrder</a:t>
            </a:r>
            <a:r>
              <a:rPr lang="en-GB" sz="1100" b="1" dirty="0">
                <a:latin typeface="Courier" pitchFamily="49" charset="0"/>
              </a:rPr>
              <a:t>&gt;</a:t>
            </a:r>
            <a:r>
              <a:rPr lang="en-GB" sz="1100" b="1" dirty="0" err="1">
                <a:latin typeface="Courier" pitchFamily="49" charset="0"/>
              </a:rPr>
              <a:t>BigEndian</a:t>
            </a:r>
            <a:r>
              <a:rPr lang="en-GB" sz="1100" b="1" dirty="0">
                <a:latin typeface="Courier" pitchFamily="49" charset="0"/>
              </a:rPr>
              <a:t>&lt;/</a:t>
            </a:r>
            <a:r>
              <a:rPr lang="en-GB" sz="1100" b="1" dirty="0" err="1">
                <a:latin typeface="Courier" pitchFamily="49" charset="0"/>
              </a:rPr>
              <a:t>connjur:formatByteOrder</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connjur:formatNumericType</a:t>
            </a:r>
            <a:r>
              <a:rPr lang="en-GB" sz="1100" b="1" dirty="0">
                <a:latin typeface="Courier" pitchFamily="49" charset="0"/>
              </a:rPr>
              <a:t>&gt;IEEE 754-2008 binary32</a:t>
            </a:r>
          </a:p>
          <a:p>
            <a:pPr indent="-381000">
              <a:spcBef>
                <a:spcPts val="0"/>
              </a:spcBef>
            </a:pPr>
            <a:r>
              <a:rPr lang="en-GB" sz="1100" b="1" dirty="0">
                <a:latin typeface="Courier" pitchFamily="49" charset="0"/>
              </a:rPr>
              <a:t>	&lt;/</a:t>
            </a:r>
            <a:r>
              <a:rPr lang="en-GB" sz="1100" b="1" dirty="0" err="1">
                <a:latin typeface="Courier" pitchFamily="49" charset="0"/>
              </a:rPr>
              <a:t>connjur:formatNumericType</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connjur:spectralFormat</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connjur:spectralDimensions</a:t>
            </a:r>
            <a:r>
              <a:rPr lang="en-GB" sz="1100" b="1" dirty="0">
                <a:latin typeface="Courier" pitchFamily="49" charset="0"/>
              </a:rPr>
              <a:t>&gt;2&lt;/</a:t>
            </a:r>
            <a:r>
              <a:rPr lang="en-GB" sz="1100" b="1" dirty="0" err="1">
                <a:latin typeface="Courier" pitchFamily="49" charset="0"/>
              </a:rPr>
              <a:t>connjur:spectralDimensions</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connjur:spectralLayout</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connjur:spectralAxis</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connjur:sweepwidth</a:t>
            </a:r>
            <a:r>
              <a:rPr lang="en-GB" sz="1100" b="1" dirty="0">
                <a:latin typeface="Courier" pitchFamily="49" charset="0"/>
              </a:rPr>
              <a:t> units="Hz"&gt;6012&lt;/</a:t>
            </a:r>
            <a:r>
              <a:rPr lang="en-GB" sz="1100" b="1" dirty="0" err="1">
                <a:latin typeface="Courier" pitchFamily="49" charset="0"/>
              </a:rPr>
              <a:t>connjur:sweepwidth</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connjur:pointType</a:t>
            </a:r>
            <a:r>
              <a:rPr lang="en-GB" sz="1100" b="1" dirty="0">
                <a:latin typeface="Courier" pitchFamily="49" charset="0"/>
              </a:rPr>
              <a:t>&gt;complex&lt;/</a:t>
            </a:r>
            <a:r>
              <a:rPr lang="en-GB" sz="1100" b="1" dirty="0" err="1">
                <a:latin typeface="Courier" pitchFamily="49" charset="0"/>
              </a:rPr>
              <a:t>connjur:pointType</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connjur:spacingUnits</a:t>
            </a:r>
            <a:r>
              <a:rPr lang="en-GB" sz="1100" b="1" dirty="0">
                <a:latin typeface="Courier" pitchFamily="49" charset="0"/>
              </a:rPr>
              <a:t> units="us"&gt;166.7&lt;/</a:t>
            </a:r>
            <a:r>
              <a:rPr lang="en-GB" sz="1100" b="1" dirty="0" err="1">
                <a:latin typeface="Courier" pitchFamily="49" charset="0"/>
              </a:rPr>
              <a:t>connjur:spacingUnits</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connjur:totalPoints</a:t>
            </a:r>
            <a:r>
              <a:rPr lang="en-GB" sz="1100" b="1" dirty="0">
                <a:latin typeface="Courier" pitchFamily="49" charset="0"/>
              </a:rPr>
              <a:t>&gt;1024&lt;/</a:t>
            </a:r>
            <a:r>
              <a:rPr lang="en-GB" sz="1100" b="1" dirty="0" err="1">
                <a:latin typeface="Courier" pitchFamily="49" charset="0"/>
              </a:rPr>
              <a:t>connjur:totalPoints</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connjur:sign</a:t>
            </a:r>
            <a:r>
              <a:rPr lang="en-GB" sz="1100" b="1" dirty="0">
                <a:latin typeface="Courier" pitchFamily="49" charset="0"/>
              </a:rPr>
              <a:t>&gt;=&lt;/</a:t>
            </a:r>
            <a:r>
              <a:rPr lang="en-GB" sz="1100" b="1" dirty="0" err="1">
                <a:latin typeface="Courier" pitchFamily="49" charset="0"/>
              </a:rPr>
              <a:t>connjur:sign</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connjur:phaseShift</a:t>
            </a:r>
            <a:r>
              <a:rPr lang="en-GB" sz="1100" b="1" dirty="0">
                <a:latin typeface="Courier" pitchFamily="49" charset="0"/>
              </a:rPr>
              <a:t>&gt;none&lt;/</a:t>
            </a:r>
            <a:r>
              <a:rPr lang="en-GB" sz="1100" b="1" dirty="0" err="1">
                <a:latin typeface="Courier" pitchFamily="49" charset="0"/>
              </a:rPr>
              <a:t>connjur:phaseShift</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connjur:encoding</a:t>
            </a:r>
            <a:r>
              <a:rPr lang="en-GB" sz="1100" b="1" dirty="0">
                <a:latin typeface="Courier" pitchFamily="49" charset="0"/>
              </a:rPr>
              <a:t>&gt;echo-anti-echo&lt;/</a:t>
            </a:r>
            <a:r>
              <a:rPr lang="en-GB" sz="1100" b="1" dirty="0" err="1">
                <a:latin typeface="Courier" pitchFamily="49" charset="0"/>
              </a:rPr>
              <a:t>connjur:encoding</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connjur:decoupledNucleus</a:t>
            </a:r>
            <a:r>
              <a:rPr lang="en-GB" sz="1100" b="1" dirty="0">
                <a:latin typeface="Courier" pitchFamily="49" charset="0"/>
              </a:rPr>
              <a:t>&gt;15N&lt;/</a:t>
            </a:r>
            <a:r>
              <a:rPr lang="en-GB" sz="1100" b="1" dirty="0" err="1">
                <a:latin typeface="Courier" pitchFamily="49" charset="0"/>
              </a:rPr>
              <a:t>connjur:decoupledNucleus</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connjur:constantPhase</a:t>
            </a:r>
            <a:r>
              <a:rPr lang="en-GB" sz="1100" b="1" dirty="0">
                <a:latin typeface="Courier" pitchFamily="49" charset="0"/>
              </a:rPr>
              <a:t>&gt;0.0&lt;/</a:t>
            </a:r>
            <a:r>
              <a:rPr lang="en-GB" sz="1100" b="1" dirty="0" err="1">
                <a:latin typeface="Courier" pitchFamily="49" charset="0"/>
              </a:rPr>
              <a:t>connjur:constantPhase</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connjur:linearPhase</a:t>
            </a:r>
            <a:r>
              <a:rPr lang="en-GB" sz="1100" b="1" dirty="0">
                <a:latin typeface="Courier" pitchFamily="49" charset="0"/>
              </a:rPr>
              <a:t>&gt;0.0&lt;/</a:t>
            </a:r>
            <a:r>
              <a:rPr lang="en-GB" sz="1100" b="1" dirty="0" err="1">
                <a:latin typeface="Courier" pitchFamily="49" charset="0"/>
              </a:rPr>
              <a:t>connjur:linearPhase</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connjur:domain</a:t>
            </a:r>
            <a:r>
              <a:rPr lang="en-GB" sz="1100" b="1" dirty="0">
                <a:latin typeface="Courier" pitchFamily="49" charset="0"/>
              </a:rPr>
              <a:t>&gt;time&lt;/</a:t>
            </a:r>
            <a:r>
              <a:rPr lang="en-GB" sz="1100" b="1" dirty="0" err="1">
                <a:latin typeface="Courier" pitchFamily="49" charset="0"/>
              </a:rPr>
              <a:t>connjur:domain</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connjur:sampling</a:t>
            </a:r>
            <a:r>
              <a:rPr lang="en-GB" sz="1100" b="1" dirty="0">
                <a:latin typeface="Courier" pitchFamily="49" charset="0"/>
              </a:rPr>
              <a:t>&gt;uniform&lt;/</a:t>
            </a:r>
            <a:r>
              <a:rPr lang="en-GB" sz="1100" b="1" dirty="0" err="1">
                <a:latin typeface="Courier" pitchFamily="49" charset="0"/>
              </a:rPr>
              <a:t>connjur:sampling</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connjur:spectralAxis</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connjur:spectralAxis</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connjur:sweepwidth</a:t>
            </a:r>
            <a:r>
              <a:rPr lang="en-GB" sz="1100" b="1" dirty="0">
                <a:latin typeface="Courier" pitchFamily="49" charset="0"/>
              </a:rPr>
              <a:t> units="Hz"&gt;2200&lt;/</a:t>
            </a:r>
            <a:r>
              <a:rPr lang="en-GB" sz="1100" b="1" dirty="0" err="1">
                <a:latin typeface="Courier" pitchFamily="49" charset="0"/>
              </a:rPr>
              <a:t>connjur:sweepwidth</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connjur:pointType</a:t>
            </a:r>
            <a:r>
              <a:rPr lang="en-GB" sz="1100" b="1" dirty="0">
                <a:latin typeface="Courier" pitchFamily="49" charset="0"/>
              </a:rPr>
              <a:t>&gt;complex&lt;/</a:t>
            </a:r>
            <a:r>
              <a:rPr lang="en-GB" sz="1100" b="1" dirty="0" err="1">
                <a:latin typeface="Courier" pitchFamily="49" charset="0"/>
              </a:rPr>
              <a:t>connjur:pointType</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connjur:spacingUnits</a:t>
            </a:r>
            <a:r>
              <a:rPr lang="en-GB" sz="1100" b="1" dirty="0">
                <a:latin typeface="Courier" pitchFamily="49" charset="0"/>
              </a:rPr>
              <a:t> units="us"&gt;454.5&lt;/</a:t>
            </a:r>
            <a:r>
              <a:rPr lang="en-GB" sz="1100" b="1" dirty="0" err="1">
                <a:latin typeface="Courier" pitchFamily="49" charset="0"/>
              </a:rPr>
              <a:t>connjur:spacingUnits</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connjur:totalPoints</a:t>
            </a:r>
            <a:r>
              <a:rPr lang="en-GB" sz="1100" b="1" dirty="0">
                <a:latin typeface="Courier" pitchFamily="49" charset="0"/>
              </a:rPr>
              <a:t>&gt;256&lt;/</a:t>
            </a:r>
            <a:r>
              <a:rPr lang="en-GB" sz="1100" b="1" dirty="0" err="1">
                <a:latin typeface="Courier" pitchFamily="49" charset="0"/>
              </a:rPr>
              <a:t>connjur:totalPoints</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connjur:sign</a:t>
            </a:r>
            <a:r>
              <a:rPr lang="en-GB" sz="1100" b="1" dirty="0">
                <a:latin typeface="Courier" pitchFamily="49" charset="0"/>
              </a:rPr>
              <a:t>&gt;+&lt;/</a:t>
            </a:r>
            <a:r>
              <a:rPr lang="en-GB" sz="1100" b="1" dirty="0" err="1">
                <a:latin typeface="Courier" pitchFamily="49" charset="0"/>
              </a:rPr>
              <a:t>connjur:sign</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connjur:phaseShift</a:t>
            </a:r>
            <a:r>
              <a:rPr lang="en-GB" sz="1100" b="1" dirty="0">
                <a:latin typeface="Courier" pitchFamily="49" charset="0"/>
              </a:rPr>
              <a:t>&gt;none&lt;/</a:t>
            </a:r>
            <a:r>
              <a:rPr lang="en-GB" sz="1100" b="1" dirty="0" err="1">
                <a:latin typeface="Courier" pitchFamily="49" charset="0"/>
              </a:rPr>
              <a:t>connjur:phaseShift</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connjur:decoupledNucleus</a:t>
            </a:r>
            <a:r>
              <a:rPr lang="en-GB" sz="1100" b="1" dirty="0">
                <a:latin typeface="Courier" pitchFamily="49" charset="0"/>
              </a:rPr>
              <a:t>&gt;1H&lt;/</a:t>
            </a:r>
            <a:r>
              <a:rPr lang="en-GB" sz="1100" b="1" dirty="0" err="1">
                <a:latin typeface="Courier" pitchFamily="49" charset="0"/>
              </a:rPr>
              <a:t>connjur:decoupledNucleus</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connjur:constantPhase</a:t>
            </a:r>
            <a:r>
              <a:rPr lang="en-GB" sz="1100" b="1" dirty="0">
                <a:latin typeface="Courier" pitchFamily="49" charset="0"/>
              </a:rPr>
              <a:t>&gt;0.0&lt;/</a:t>
            </a:r>
            <a:r>
              <a:rPr lang="en-GB" sz="1100" b="1" dirty="0" err="1">
                <a:latin typeface="Courier" pitchFamily="49" charset="0"/>
              </a:rPr>
              <a:t>connjur:constantPhase</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connjur:linearPhase</a:t>
            </a:r>
            <a:r>
              <a:rPr lang="en-GB" sz="1100" b="1" dirty="0">
                <a:latin typeface="Courier" pitchFamily="49" charset="0"/>
              </a:rPr>
              <a:t>&gt;0.0&lt;/</a:t>
            </a:r>
            <a:r>
              <a:rPr lang="en-GB" sz="1100" b="1" dirty="0" err="1">
                <a:latin typeface="Courier" pitchFamily="49" charset="0"/>
              </a:rPr>
              <a:t>connjur:linearPhase</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connjur:domain</a:t>
            </a:r>
            <a:r>
              <a:rPr lang="en-GB" sz="1100" b="1" dirty="0">
                <a:latin typeface="Courier" pitchFamily="49" charset="0"/>
              </a:rPr>
              <a:t>&gt;time&lt;/</a:t>
            </a:r>
            <a:r>
              <a:rPr lang="en-GB" sz="1100" b="1" dirty="0" err="1">
                <a:latin typeface="Courier" pitchFamily="49" charset="0"/>
              </a:rPr>
              <a:t>connjur:domain</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connjur:sampling</a:t>
            </a:r>
            <a:r>
              <a:rPr lang="en-GB" sz="1100" b="1" dirty="0">
                <a:latin typeface="Courier" pitchFamily="49" charset="0"/>
              </a:rPr>
              <a:t>&gt;uniform&lt;/</a:t>
            </a:r>
            <a:r>
              <a:rPr lang="en-GB" sz="1100" b="1" dirty="0" err="1">
                <a:latin typeface="Courier" pitchFamily="49" charset="0"/>
              </a:rPr>
              <a:t>connjur:sampling</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connjur:spectralAxis</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connjur:spectrum</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premis:significantPropertiesExtension</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premis:significantProperties</a:t>
            </a:r>
            <a:r>
              <a:rPr lang="en-GB" sz="1100" b="1" dirty="0">
                <a:latin typeface="Courier" pitchFamily="49" charset="0"/>
              </a:rPr>
              <a:t>&gt;</a:t>
            </a:r>
          </a:p>
          <a:p>
            <a:pPr indent="-381000">
              <a:spcBef>
                <a:spcPts val="0"/>
              </a:spcBef>
            </a:pPr>
            <a:r>
              <a:rPr lang="en-GB" sz="1100" b="1" dirty="0">
                <a:latin typeface="Courier" pitchFamily="49" charset="0"/>
              </a:rPr>
              <a:t>    &lt;/</a:t>
            </a:r>
            <a:r>
              <a:rPr lang="en-GB" sz="1100" b="1" dirty="0" err="1">
                <a:latin typeface="Courier" pitchFamily="49" charset="0"/>
              </a:rPr>
              <a:t>premis:object</a:t>
            </a:r>
            <a:r>
              <a:rPr lang="en-GB" sz="1100" b="1" dirty="0">
                <a:latin typeface="Courier" pitchFamily="49" charset="0"/>
              </a:rPr>
              <a:t>&gt;</a:t>
            </a:r>
          </a:p>
          <a:p>
            <a:pPr indent="-381000">
              <a:spcBef>
                <a:spcPts val="0"/>
              </a:spcBef>
            </a:pPr>
            <a:r>
              <a:rPr lang="en-GB" sz="1100" b="1" dirty="0">
                <a:latin typeface="Courier" pitchFamily="49" charset="0"/>
              </a:rPr>
              <a:t>    &lt;!-- … Additional objects, events, agents and rights …  --&gt;</a:t>
            </a:r>
          </a:p>
          <a:p>
            <a:pPr marL="381000" indent="-381000">
              <a:spcBef>
                <a:spcPct val="50000"/>
              </a:spcBef>
            </a:pPr>
            <a:endParaRPr lang="en-GB" sz="4000" b="1" dirty="0">
              <a:solidFill>
                <a:srgbClr val="CC3300"/>
              </a:solidFill>
            </a:endParaRPr>
          </a:p>
          <a:p>
            <a:pPr marL="381000" indent="-381000"/>
            <a:endParaRPr lang="en-US" sz="2800" b="1" dirty="0"/>
          </a:p>
        </p:txBody>
      </p:sp>
      <p:sp>
        <p:nvSpPr>
          <p:cNvPr id="26" name="Rectangle 33"/>
          <p:cNvSpPr>
            <a:spLocks noChangeArrowheads="1"/>
          </p:cNvSpPr>
          <p:nvPr/>
        </p:nvSpPr>
        <p:spPr bwMode="auto">
          <a:xfrm>
            <a:off x="19343430" y="4596255"/>
            <a:ext cx="9034272" cy="937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PREMIS Framework</a:t>
            </a:r>
          </a:p>
          <a:p>
            <a:endParaRPr lang="en-US" sz="2800" dirty="0"/>
          </a:p>
          <a:p>
            <a:endParaRPr lang="en-US" sz="2800" dirty="0"/>
          </a:p>
          <a:p>
            <a:endParaRPr lang="en-US" sz="2800" dirty="0"/>
          </a:p>
          <a:p>
            <a:r>
              <a:rPr lang="en-US" sz="2800" dirty="0"/>
              <a:t> </a:t>
            </a:r>
            <a:endParaRPr lang="en-AU" sz="2800" dirty="0"/>
          </a:p>
        </p:txBody>
      </p:sp>
      <p:sp>
        <p:nvSpPr>
          <p:cNvPr id="28" name="Rectangle 33"/>
          <p:cNvSpPr>
            <a:spLocks noChangeArrowheads="1"/>
          </p:cNvSpPr>
          <p:nvPr/>
        </p:nvSpPr>
        <p:spPr bwMode="auto">
          <a:xfrm>
            <a:off x="28825758" y="4572000"/>
            <a:ext cx="9132098" cy="937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CONNJUR_ML PREMIS Extension</a:t>
            </a:r>
            <a:endParaRPr lang="en-US" sz="2800" dirty="0"/>
          </a:p>
          <a:p>
            <a:r>
              <a:rPr lang="en-US" sz="2800" dirty="0"/>
              <a:t> </a:t>
            </a:r>
          </a:p>
          <a:p>
            <a:r>
              <a:rPr lang="en-AU" sz="2800" b="1" dirty="0"/>
              <a:t>Computational Software Lineages</a:t>
            </a:r>
          </a:p>
          <a:p>
            <a:endParaRPr lang="en-AU" sz="2800" b="1" dirty="0"/>
          </a:p>
          <a:p>
            <a:r>
              <a:rPr lang="en-AU" sz="2800" dirty="0"/>
              <a:t>On ingest into the </a:t>
            </a:r>
            <a:r>
              <a:rPr lang="en-AU" sz="2800" dirty="0" err="1" smtClean="0"/>
              <a:t>NMRbox</a:t>
            </a:r>
            <a:r>
              <a:rPr lang="en-AU" sz="2800" dirty="0" smtClean="0"/>
              <a:t> </a:t>
            </a:r>
            <a:r>
              <a:rPr lang="en-AU" sz="2800" dirty="0"/>
              <a:t>virtualization tool, metadata on software tools are automatically logged as PREMIS objects connect to the NMRbox.org software registry. Related software is encapsulated in classes with group provenance and dependencies that can be accessed from the workflow system.</a:t>
            </a:r>
          </a:p>
          <a:p>
            <a:endParaRPr lang="en-AU" sz="2800" dirty="0"/>
          </a:p>
          <a:p>
            <a:r>
              <a:rPr lang="en-AU" sz="2800" b="1" dirty="0"/>
              <a:t>Self-Referencing Representations as Metadata Surrogates for Ephemeral Pipeline Data</a:t>
            </a:r>
          </a:p>
          <a:p>
            <a:endParaRPr lang="en-AU" sz="2800" b="1" dirty="0"/>
          </a:p>
          <a:p>
            <a:r>
              <a:rPr lang="en-AU" sz="2800" dirty="0"/>
              <a:t>The CONNJUR_ML  namespace is embedded in PREMIS </a:t>
            </a:r>
            <a:r>
              <a:rPr lang="en-AU" sz="2800" i="1" dirty="0" err="1"/>
              <a:t>significantPropertiesExtension</a:t>
            </a:r>
            <a:r>
              <a:rPr lang="en-AU" sz="2800" dirty="0"/>
              <a:t> when describing workflow metadata for which no intermediate data are stored. Here, metadata transform into the primary data objects that can enhance reproducibility.  </a:t>
            </a:r>
            <a:endParaRPr lang="en-AU" sz="2800" b="1" dirty="0"/>
          </a:p>
        </p:txBody>
      </p:sp>
      <p:sp>
        <p:nvSpPr>
          <p:cNvPr id="12" name="Right Brace 11"/>
          <p:cNvSpPr/>
          <p:nvPr/>
        </p:nvSpPr>
        <p:spPr>
          <a:xfrm flipH="1">
            <a:off x="24851226" y="9665695"/>
            <a:ext cx="304800" cy="412088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TextBox 13"/>
          <p:cNvSpPr txBox="1"/>
          <p:nvPr/>
        </p:nvSpPr>
        <p:spPr>
          <a:xfrm>
            <a:off x="25324595" y="9772373"/>
            <a:ext cx="2892582" cy="3416320"/>
          </a:xfrm>
          <a:prstGeom prst="rect">
            <a:avLst/>
          </a:prstGeom>
          <a:noFill/>
        </p:spPr>
        <p:txBody>
          <a:bodyPr wrap="square" rtlCol="0">
            <a:spAutoFit/>
          </a:bodyPr>
          <a:lstStyle/>
          <a:p>
            <a:r>
              <a:rPr lang="en-US" sz="2400" b="1" dirty="0"/>
              <a:t>Conceptual Map of Object Categories</a:t>
            </a:r>
          </a:p>
          <a:p>
            <a:r>
              <a:rPr lang="en-US" sz="1800" dirty="0"/>
              <a:t>Objects are modeled in interrelated categories based on the bibliographic FRBR conceptual model (Work, Expression, Manifestation, Item).</a:t>
            </a:r>
          </a:p>
          <a:p>
            <a:pPr lvl="0"/>
            <a:endParaRPr lang="en-US" sz="1200" dirty="0">
              <a:solidFill>
                <a:prstClr val="black"/>
              </a:solidFill>
            </a:endParaRPr>
          </a:p>
          <a:p>
            <a:pPr lvl="0"/>
            <a:r>
              <a:rPr lang="en-US" sz="1200" dirty="0">
                <a:solidFill>
                  <a:prstClr val="black"/>
                </a:solidFill>
              </a:rPr>
              <a:t>Diagram Source: </a:t>
            </a:r>
            <a:br>
              <a:rPr lang="en-US" sz="1200" dirty="0">
                <a:solidFill>
                  <a:prstClr val="black"/>
                </a:solidFill>
              </a:rPr>
            </a:br>
            <a:r>
              <a:rPr lang="en-US" sz="1200" dirty="0" err="1">
                <a:solidFill>
                  <a:prstClr val="black"/>
                </a:solidFill>
              </a:rPr>
              <a:t>Premis</a:t>
            </a:r>
            <a:r>
              <a:rPr lang="en-US" sz="1200" dirty="0">
                <a:solidFill>
                  <a:prstClr val="black"/>
                </a:solidFill>
              </a:rPr>
              <a:t> Editorial Committee (2015)</a:t>
            </a:r>
          </a:p>
        </p:txBody>
      </p:sp>
      <p:sp>
        <p:nvSpPr>
          <p:cNvPr id="31" name="Right Brace 30"/>
          <p:cNvSpPr/>
          <p:nvPr/>
        </p:nvSpPr>
        <p:spPr>
          <a:xfrm>
            <a:off x="22218237" y="5665498"/>
            <a:ext cx="304800" cy="40917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p:cNvSpPr txBox="1"/>
          <p:nvPr/>
        </p:nvSpPr>
        <p:spPr>
          <a:xfrm>
            <a:off x="19572910" y="5665498"/>
            <a:ext cx="2645328" cy="4201150"/>
          </a:xfrm>
          <a:prstGeom prst="rect">
            <a:avLst/>
          </a:prstGeom>
          <a:noFill/>
        </p:spPr>
        <p:txBody>
          <a:bodyPr wrap="square" rtlCol="0">
            <a:spAutoFit/>
          </a:bodyPr>
          <a:lstStyle/>
          <a:p>
            <a:r>
              <a:rPr lang="en-US" sz="2400" b="1" dirty="0"/>
              <a:t>Semantic Map of PREMIS Objects</a:t>
            </a:r>
          </a:p>
          <a:p>
            <a:r>
              <a:rPr lang="en-US" sz="1800" dirty="0"/>
              <a:t>Each data-entity is made of several discrete, interrelated objects. CONNJUR_ML focuses on Objects, Events, and Agents. Rights Statements could be used to trigger data access restrictions or data deletion.</a:t>
            </a:r>
          </a:p>
          <a:p>
            <a:endParaRPr lang="en-US" sz="1200" dirty="0"/>
          </a:p>
          <a:p>
            <a:r>
              <a:rPr lang="en-US" sz="1200" dirty="0"/>
              <a:t>Diagram Source: </a:t>
            </a:r>
            <a:br>
              <a:rPr lang="en-US" sz="1200" dirty="0"/>
            </a:br>
            <a:r>
              <a:rPr lang="en-US" sz="1200" dirty="0" err="1"/>
              <a:t>Premis</a:t>
            </a:r>
            <a:r>
              <a:rPr lang="en-US" sz="1200" dirty="0"/>
              <a:t> Editorial Committee (2015)</a:t>
            </a:r>
          </a:p>
        </p:txBody>
      </p:sp>
      <p:pic>
        <p:nvPicPr>
          <p:cNvPr id="1026" name="Picture 2" descr="https://www.nmrbox.org/assets/img/logo/nmrbox-logo-m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6021" y="27902705"/>
            <a:ext cx="79283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rotWithShape="1">
          <a:blip r:embed="rId7">
            <a:extLst>
              <a:ext uri="{28A0092B-C50C-407E-A947-70E740481C1C}">
                <a14:useLocalDpi xmlns:a14="http://schemas.microsoft.com/office/drawing/2010/main" val="0"/>
              </a:ext>
            </a:extLst>
          </a:blip>
          <a:srcRect l="1" t="-7745" r="74453" b="-1"/>
          <a:stretch/>
        </p:blipFill>
        <p:spPr>
          <a:xfrm>
            <a:off x="16778201" y="27902705"/>
            <a:ext cx="1350433" cy="914400"/>
          </a:xfrm>
          <a:prstGeom prst="rect">
            <a:avLst/>
          </a:prstGeom>
        </p:spPr>
      </p:pic>
      <p:sp>
        <p:nvSpPr>
          <p:cNvPr id="39" name="Rectangle 38"/>
          <p:cNvSpPr>
            <a:spLocks noChangeArrowheads="1"/>
          </p:cNvSpPr>
          <p:nvPr/>
        </p:nvSpPr>
        <p:spPr bwMode="auto">
          <a:xfrm>
            <a:off x="28825757" y="14401908"/>
            <a:ext cx="9132100" cy="12834678"/>
          </a:xfrm>
          <a:prstGeom prst="rect">
            <a:avLst/>
          </a:prstGeom>
          <a:solidFill>
            <a:schemeClr val="bg1"/>
          </a:solidFill>
          <a:ln w="9525">
            <a:noFill/>
            <a:miter lim="800000"/>
            <a:headEnd/>
            <a:tailEnd/>
          </a:ln>
        </p:spPr>
        <p:txBody>
          <a:bodyPr lIns="360000" tIns="360000" rIns="360000" bIns="360000"/>
          <a:lstStyle/>
          <a:p>
            <a:pPr marL="381000" indent="-381000">
              <a:spcBef>
                <a:spcPct val="50000"/>
              </a:spcBef>
            </a:pPr>
            <a:r>
              <a:rPr lang="en-GB" sz="4000" b="1" dirty="0">
                <a:solidFill>
                  <a:srgbClr val="CC3300"/>
                </a:solidFill>
              </a:rPr>
              <a:t>Conclusions and Future Work</a:t>
            </a:r>
          </a:p>
          <a:p>
            <a:endParaRPr lang="en-US" sz="2800" b="1" dirty="0"/>
          </a:p>
          <a:p>
            <a:r>
              <a:rPr lang="en-US" sz="2800" b="1" dirty="0"/>
              <a:t>Implementation Strengths</a:t>
            </a:r>
          </a:p>
          <a:p>
            <a:endParaRPr lang="en-US" sz="2800" b="1" dirty="0"/>
          </a:p>
          <a:p>
            <a:pPr marL="342900" indent="-342900">
              <a:buFont typeface="Arial" panose="020B0604020202020204" pitchFamily="34" charset="0"/>
              <a:buChar char="•"/>
            </a:pPr>
            <a:r>
              <a:rPr lang="en-US" sz="2800" dirty="0"/>
              <a:t>Extends 2015 NMR Star Metadata work by Fenwick </a:t>
            </a:r>
            <a:r>
              <a:rPr lang="en-US" sz="2800" i="1" dirty="0"/>
              <a:t>et al.</a:t>
            </a:r>
          </a:p>
          <a:p>
            <a:pPr marL="342900" indent="-342900">
              <a:buFont typeface="Arial" panose="020B0604020202020204" pitchFamily="34" charset="0"/>
              <a:buChar char="•"/>
            </a:pPr>
            <a:r>
              <a:rPr lang="en-US" sz="2800" dirty="0"/>
              <a:t>Integrates best-practices from information management into scientific workflow</a:t>
            </a:r>
          </a:p>
          <a:p>
            <a:pPr marL="342900" indent="-342900">
              <a:buFont typeface="Arial" panose="020B0604020202020204" pitchFamily="34" charset="0"/>
              <a:buChar char="•"/>
            </a:pPr>
            <a:r>
              <a:rPr lang="en-US" sz="2800" dirty="0"/>
              <a:t>Creates human readable metadata in a standard archival format with little customization</a:t>
            </a:r>
          </a:p>
          <a:p>
            <a:pPr marL="342900" indent="-342900">
              <a:buFont typeface="Arial" panose="020B0604020202020204" pitchFamily="34" charset="0"/>
              <a:buChar char="•"/>
            </a:pPr>
            <a:r>
              <a:rPr lang="en-US" sz="2800" dirty="0"/>
              <a:t>XML/RDF allows for mapping and workflow reconstruction with network diagrams</a:t>
            </a:r>
          </a:p>
          <a:p>
            <a:pPr marL="342900" indent="-342900">
              <a:buFont typeface="Arial" panose="020B0604020202020204" pitchFamily="34" charset="0"/>
              <a:buChar char="•"/>
            </a:pPr>
            <a:endParaRPr lang="en-US" sz="2800" dirty="0"/>
          </a:p>
          <a:p>
            <a:r>
              <a:rPr lang="en-US" sz="2800" b="1" dirty="0"/>
              <a:t>Solicit Feedback</a:t>
            </a:r>
          </a:p>
          <a:p>
            <a:endParaRPr lang="en-US" sz="2800" b="1" dirty="0"/>
          </a:p>
          <a:p>
            <a:pPr marL="457200" indent="-457200">
              <a:buFont typeface="Arial" panose="020B0604020202020204" pitchFamily="34" charset="0"/>
              <a:buChar char="•"/>
            </a:pPr>
            <a:r>
              <a:rPr lang="en-US" sz="2800" dirty="0"/>
              <a:t>Understand user needs and potential uses through open dialog with Bio-NMR Community</a:t>
            </a:r>
          </a:p>
          <a:p>
            <a:pPr marL="342900" indent="-342900">
              <a:buFont typeface="Arial" panose="020B0604020202020204" pitchFamily="34" charset="0"/>
              <a:buChar char="•"/>
            </a:pPr>
            <a:endParaRPr lang="en-US" sz="2800" dirty="0"/>
          </a:p>
          <a:p>
            <a:r>
              <a:rPr lang="en-US" sz="2800" b="1" dirty="0"/>
              <a:t>Future Work</a:t>
            </a:r>
          </a:p>
          <a:p>
            <a:endParaRPr lang="en-US" sz="2800" b="1" dirty="0"/>
          </a:p>
          <a:p>
            <a:pPr marL="342900" indent="-342900">
              <a:buFont typeface="Arial" panose="020B0604020202020204" pitchFamily="34" charset="0"/>
              <a:buChar char="•"/>
            </a:pPr>
            <a:r>
              <a:rPr lang="en-US" sz="2800" dirty="0"/>
              <a:t>Middleware automatically generates environment metadata as part of </a:t>
            </a:r>
            <a:r>
              <a:rPr lang="en-US" sz="2800" dirty="0" err="1"/>
              <a:t>NMRbox</a:t>
            </a:r>
            <a:r>
              <a:rPr lang="en-US" sz="2800" dirty="0"/>
              <a:t> registry</a:t>
            </a:r>
          </a:p>
          <a:p>
            <a:pPr marL="342900" indent="-342900">
              <a:buFont typeface="Arial" panose="020B0604020202020204" pitchFamily="34" charset="0"/>
              <a:buChar char="•"/>
            </a:pPr>
            <a:r>
              <a:rPr lang="en-US" sz="2800" dirty="0"/>
              <a:t>Integration of CONNJUR_ML into existing workflow processes</a:t>
            </a:r>
          </a:p>
          <a:p>
            <a:pPr marL="342900" indent="-342900">
              <a:buFont typeface="Arial" panose="020B0604020202020204" pitchFamily="34" charset="0"/>
              <a:buChar char="•"/>
            </a:pPr>
            <a:r>
              <a:rPr lang="en-US" sz="2800" dirty="0"/>
              <a:t>Automatic visualization of RDF relationships and network analysis</a:t>
            </a:r>
          </a:p>
          <a:p>
            <a:pPr marL="342900" indent="-342900">
              <a:buFont typeface="Arial" panose="020B0604020202020204" pitchFamily="34" charset="0"/>
              <a:buChar char="•"/>
            </a:pPr>
            <a:r>
              <a:rPr lang="en-US" sz="2800" dirty="0"/>
              <a:t>Integrate with NMR Star</a:t>
            </a:r>
          </a:p>
          <a:p>
            <a:pPr marL="381000" indent="-381000">
              <a:spcBef>
                <a:spcPct val="50000"/>
              </a:spcBef>
            </a:pPr>
            <a:endParaRPr lang="en-GB" sz="4000" b="1" dirty="0">
              <a:solidFill>
                <a:srgbClr val="CC3300"/>
              </a:solidFill>
            </a:endParaRPr>
          </a:p>
        </p:txBody>
      </p:sp>
      <p:pic>
        <p:nvPicPr>
          <p:cNvPr id="5" name="Picture 4"/>
          <p:cNvPicPr>
            <a:picLocks noChangeAspect="1"/>
          </p:cNvPicPr>
          <p:nvPr/>
        </p:nvPicPr>
        <p:blipFill>
          <a:blip r:embed="rId8"/>
          <a:stretch>
            <a:fillRect/>
          </a:stretch>
        </p:blipFill>
        <p:spPr>
          <a:xfrm>
            <a:off x="737093" y="15404180"/>
            <a:ext cx="17772530" cy="9630164"/>
          </a:xfrm>
          <a:prstGeom prst="rect">
            <a:avLst/>
          </a:prstGeom>
        </p:spPr>
      </p:pic>
      <p:pic>
        <p:nvPicPr>
          <p:cNvPr id="8" name="Picture 7"/>
          <p:cNvPicPr>
            <a:picLocks noChangeAspect="1"/>
          </p:cNvPicPr>
          <p:nvPr/>
        </p:nvPicPr>
        <p:blipFill>
          <a:blip r:embed="rId9"/>
          <a:stretch>
            <a:fillRect/>
          </a:stretch>
        </p:blipFill>
        <p:spPr>
          <a:xfrm>
            <a:off x="22837080" y="5690412"/>
            <a:ext cx="5226578" cy="3796830"/>
          </a:xfrm>
          <a:prstGeom prst="rect">
            <a:avLst/>
          </a:prstGeom>
        </p:spPr>
      </p:pic>
      <p:grpSp>
        <p:nvGrpSpPr>
          <p:cNvPr id="62" name="Group 61"/>
          <p:cNvGrpSpPr/>
          <p:nvPr/>
        </p:nvGrpSpPr>
        <p:grpSpPr>
          <a:xfrm>
            <a:off x="20222142" y="9678828"/>
            <a:ext cx="4408528" cy="4107747"/>
            <a:chOff x="1764563" y="389947"/>
            <a:chExt cx="4408528" cy="4107747"/>
          </a:xfrm>
        </p:grpSpPr>
        <p:sp>
          <p:nvSpPr>
            <p:cNvPr id="63" name="TextBox 62"/>
            <p:cNvSpPr txBox="1"/>
            <p:nvPr/>
          </p:nvSpPr>
          <p:spPr>
            <a:xfrm>
              <a:off x="5449078" y="389947"/>
              <a:ext cx="684675" cy="276999"/>
            </a:xfrm>
            <a:prstGeom prst="rect">
              <a:avLst/>
            </a:prstGeom>
            <a:noFill/>
          </p:spPr>
          <p:txBody>
            <a:bodyPr wrap="none" rtlCol="0">
              <a:spAutoFit/>
            </a:bodyPr>
            <a:lstStyle/>
            <a:p>
              <a:r>
                <a:rPr lang="en-US" sz="1200" dirty="0" err="1"/>
                <a:t>isPartOf</a:t>
              </a:r>
              <a:endParaRPr lang="en-US" sz="1200" dirty="0"/>
            </a:p>
          </p:txBody>
        </p:sp>
        <p:cxnSp>
          <p:nvCxnSpPr>
            <p:cNvPr id="64" name="Straight Arrow Connector 63"/>
            <p:cNvCxnSpPr/>
            <p:nvPr/>
          </p:nvCxnSpPr>
          <p:spPr>
            <a:xfrm flipV="1">
              <a:off x="5055198" y="1108007"/>
              <a:ext cx="382556" cy="27152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85" idx="2"/>
            </p:cNvCxnSpPr>
            <p:nvPr/>
          </p:nvCxnSpPr>
          <p:spPr>
            <a:xfrm flipH="1" flipV="1">
              <a:off x="4480793" y="2527128"/>
              <a:ext cx="574406" cy="12960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83" idx="2"/>
            </p:cNvCxnSpPr>
            <p:nvPr/>
          </p:nvCxnSpPr>
          <p:spPr>
            <a:xfrm flipH="1" flipV="1">
              <a:off x="2689759" y="2373433"/>
              <a:ext cx="2365440" cy="14497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2778529" y="1108007"/>
              <a:ext cx="2276669" cy="9515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flipV="1">
              <a:off x="3571631" y="2264838"/>
              <a:ext cx="643812" cy="1306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4430047" y="1108008"/>
              <a:ext cx="886409" cy="11568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Freeform 70"/>
            <p:cNvSpPr/>
            <p:nvPr/>
          </p:nvSpPr>
          <p:spPr>
            <a:xfrm>
              <a:off x="5235936" y="677997"/>
              <a:ext cx="905069" cy="307691"/>
            </a:xfrm>
            <a:custGeom>
              <a:avLst/>
              <a:gdLst>
                <a:gd name="connsiteX0" fmla="*/ 0 w 960280"/>
                <a:gd name="connsiteY0" fmla="*/ 75281 h 215241"/>
                <a:gd name="connsiteX1" fmla="*/ 569167 w 960280"/>
                <a:gd name="connsiteY1" fmla="*/ 636 h 215241"/>
                <a:gd name="connsiteX2" fmla="*/ 942392 w 960280"/>
                <a:gd name="connsiteY2" fmla="*/ 112604 h 215241"/>
                <a:gd name="connsiteX3" fmla="*/ 905069 w 960280"/>
                <a:gd name="connsiteY3" fmla="*/ 215241 h 215241"/>
                <a:gd name="connsiteX4" fmla="*/ 905069 w 960280"/>
                <a:gd name="connsiteY4" fmla="*/ 215241 h 215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280" h="215241">
                  <a:moveTo>
                    <a:pt x="0" y="75281"/>
                  </a:moveTo>
                  <a:cubicBezTo>
                    <a:pt x="206051" y="34848"/>
                    <a:pt x="412102" y="-5584"/>
                    <a:pt x="569167" y="636"/>
                  </a:cubicBezTo>
                  <a:cubicBezTo>
                    <a:pt x="726232" y="6856"/>
                    <a:pt x="886408" y="76836"/>
                    <a:pt x="942392" y="112604"/>
                  </a:cubicBezTo>
                  <a:cubicBezTo>
                    <a:pt x="998376" y="148372"/>
                    <a:pt x="905069" y="215241"/>
                    <a:pt x="905069" y="215241"/>
                  </a:cubicBezTo>
                  <a:lnTo>
                    <a:pt x="905069" y="215241"/>
                  </a:ln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2" name="Freeform 71"/>
            <p:cNvSpPr/>
            <p:nvPr/>
          </p:nvSpPr>
          <p:spPr>
            <a:xfrm>
              <a:off x="5040169" y="4009662"/>
              <a:ext cx="659553" cy="488032"/>
            </a:xfrm>
            <a:custGeom>
              <a:avLst/>
              <a:gdLst>
                <a:gd name="connsiteX0" fmla="*/ 500221 w 659553"/>
                <a:gd name="connsiteY0" fmla="*/ 0 h 488032"/>
                <a:gd name="connsiteX1" fmla="*/ 658842 w 659553"/>
                <a:gd name="connsiteY1" fmla="*/ 270588 h 488032"/>
                <a:gd name="connsiteX2" fmla="*/ 444238 w 659553"/>
                <a:gd name="connsiteY2" fmla="*/ 485192 h 488032"/>
                <a:gd name="connsiteX3" fmla="*/ 52352 w 659553"/>
                <a:gd name="connsiteY3" fmla="*/ 382555 h 488032"/>
                <a:gd name="connsiteX4" fmla="*/ 15029 w 659553"/>
                <a:gd name="connsiteY4" fmla="*/ 223935 h 4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553" h="488032">
                  <a:moveTo>
                    <a:pt x="500221" y="0"/>
                  </a:moveTo>
                  <a:cubicBezTo>
                    <a:pt x="584196" y="94861"/>
                    <a:pt x="668172" y="189723"/>
                    <a:pt x="658842" y="270588"/>
                  </a:cubicBezTo>
                  <a:cubicBezTo>
                    <a:pt x="649512" y="351453"/>
                    <a:pt x="545320" y="466531"/>
                    <a:pt x="444238" y="485192"/>
                  </a:cubicBezTo>
                  <a:cubicBezTo>
                    <a:pt x="343156" y="503853"/>
                    <a:pt x="123887" y="426098"/>
                    <a:pt x="52352" y="382555"/>
                  </a:cubicBezTo>
                  <a:cubicBezTo>
                    <a:pt x="-19183" y="339012"/>
                    <a:pt x="-2077" y="281473"/>
                    <a:pt x="15029" y="223935"/>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3" name="Freeform 72"/>
            <p:cNvSpPr/>
            <p:nvPr/>
          </p:nvSpPr>
          <p:spPr>
            <a:xfrm>
              <a:off x="1764563" y="2219350"/>
              <a:ext cx="909631" cy="305247"/>
            </a:xfrm>
            <a:custGeom>
              <a:avLst/>
              <a:gdLst>
                <a:gd name="connsiteX0" fmla="*/ 153851 w 909631"/>
                <a:gd name="connsiteY0" fmla="*/ 0 h 402096"/>
                <a:gd name="connsiteX1" fmla="*/ 4561 w 909631"/>
                <a:gd name="connsiteY1" fmla="*/ 121298 h 402096"/>
                <a:gd name="connsiteX2" fmla="*/ 79206 w 909631"/>
                <a:gd name="connsiteY2" fmla="*/ 317241 h 402096"/>
                <a:gd name="connsiteX3" fmla="*/ 471092 w 909631"/>
                <a:gd name="connsiteY3" fmla="*/ 401217 h 402096"/>
                <a:gd name="connsiteX4" fmla="*/ 909631 w 909631"/>
                <a:gd name="connsiteY4" fmla="*/ 270588 h 402096"/>
                <a:gd name="connsiteX5" fmla="*/ 909631 w 909631"/>
                <a:gd name="connsiteY5" fmla="*/ 270588 h 402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9631" h="402096">
                  <a:moveTo>
                    <a:pt x="153851" y="0"/>
                  </a:moveTo>
                  <a:cubicBezTo>
                    <a:pt x="85426" y="34212"/>
                    <a:pt x="17002" y="68425"/>
                    <a:pt x="4561" y="121298"/>
                  </a:cubicBezTo>
                  <a:cubicBezTo>
                    <a:pt x="-7880" y="174172"/>
                    <a:pt x="1451" y="270588"/>
                    <a:pt x="79206" y="317241"/>
                  </a:cubicBezTo>
                  <a:cubicBezTo>
                    <a:pt x="156961" y="363894"/>
                    <a:pt x="332688" y="408993"/>
                    <a:pt x="471092" y="401217"/>
                  </a:cubicBezTo>
                  <a:cubicBezTo>
                    <a:pt x="609496" y="393442"/>
                    <a:pt x="909631" y="270588"/>
                    <a:pt x="909631" y="270588"/>
                  </a:cubicBezTo>
                  <a:lnTo>
                    <a:pt x="909631" y="270588"/>
                  </a:ln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4" name="TextBox 73"/>
            <p:cNvSpPr txBox="1"/>
            <p:nvPr/>
          </p:nvSpPr>
          <p:spPr>
            <a:xfrm>
              <a:off x="3199531" y="1291048"/>
              <a:ext cx="90922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represents</a:t>
              </a:r>
            </a:p>
          </p:txBody>
        </p:sp>
        <p:sp>
          <p:nvSpPr>
            <p:cNvPr id="75" name="TextBox 74"/>
            <p:cNvSpPr txBox="1"/>
            <p:nvPr/>
          </p:nvSpPr>
          <p:spPr>
            <a:xfrm>
              <a:off x="5263868" y="2234934"/>
              <a:ext cx="90922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represents</a:t>
              </a:r>
            </a:p>
          </p:txBody>
        </p:sp>
        <p:sp>
          <p:nvSpPr>
            <p:cNvPr id="76" name="TextBox 75"/>
            <p:cNvSpPr txBox="1"/>
            <p:nvPr/>
          </p:nvSpPr>
          <p:spPr>
            <a:xfrm>
              <a:off x="5040169" y="4112265"/>
              <a:ext cx="740908"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isPartOf</a:t>
              </a:r>
              <a:endParaRPr lang="en-US" sz="1200" dirty="0">
                <a:latin typeface="Arial" panose="020B0604020202020204" pitchFamily="34" charset="0"/>
                <a:cs typeface="Arial" panose="020B0604020202020204" pitchFamily="34" charset="0"/>
              </a:endParaRPr>
            </a:p>
          </p:txBody>
        </p:sp>
        <p:sp>
          <p:nvSpPr>
            <p:cNvPr id="77" name="TextBox 76"/>
            <p:cNvSpPr txBox="1"/>
            <p:nvPr/>
          </p:nvSpPr>
          <p:spPr>
            <a:xfrm>
              <a:off x="1790538" y="2525428"/>
              <a:ext cx="740908"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isPartOf</a:t>
              </a:r>
              <a:endParaRPr lang="en-US" sz="1200" dirty="0">
                <a:latin typeface="Arial" panose="020B0604020202020204" pitchFamily="34" charset="0"/>
                <a:cs typeface="Arial" panose="020B0604020202020204" pitchFamily="34" charset="0"/>
              </a:endParaRPr>
            </a:p>
          </p:txBody>
        </p:sp>
        <p:sp>
          <p:nvSpPr>
            <p:cNvPr id="78" name="TextBox 77"/>
            <p:cNvSpPr txBox="1"/>
            <p:nvPr/>
          </p:nvSpPr>
          <p:spPr>
            <a:xfrm>
              <a:off x="3884145" y="1697095"/>
              <a:ext cx="90922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represents</a:t>
              </a:r>
            </a:p>
          </p:txBody>
        </p:sp>
        <p:sp>
          <p:nvSpPr>
            <p:cNvPr id="79" name="TextBox 78"/>
            <p:cNvSpPr txBox="1"/>
            <p:nvPr/>
          </p:nvSpPr>
          <p:spPr>
            <a:xfrm>
              <a:off x="4530913" y="2535188"/>
              <a:ext cx="740908"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isPartOf</a:t>
              </a:r>
              <a:endParaRPr lang="en-US" sz="1200" dirty="0">
                <a:latin typeface="Arial" panose="020B0604020202020204" pitchFamily="34" charset="0"/>
                <a:cs typeface="Arial" panose="020B0604020202020204" pitchFamily="34" charset="0"/>
              </a:endParaRPr>
            </a:p>
          </p:txBody>
        </p:sp>
        <p:sp>
          <p:nvSpPr>
            <p:cNvPr id="80" name="TextBox 79"/>
            <p:cNvSpPr txBox="1"/>
            <p:nvPr/>
          </p:nvSpPr>
          <p:spPr>
            <a:xfrm>
              <a:off x="3600556" y="3480785"/>
              <a:ext cx="1002197"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isIncludedIn</a:t>
              </a:r>
              <a:endParaRPr lang="en-US" sz="1200" dirty="0">
                <a:latin typeface="Arial" panose="020B0604020202020204" pitchFamily="34" charset="0"/>
                <a:cs typeface="Arial" panose="020B0604020202020204" pitchFamily="34" charset="0"/>
              </a:endParaRPr>
            </a:p>
          </p:txBody>
        </p:sp>
        <p:sp>
          <p:nvSpPr>
            <p:cNvPr id="81" name="TextBox 80"/>
            <p:cNvSpPr txBox="1"/>
            <p:nvPr/>
          </p:nvSpPr>
          <p:spPr>
            <a:xfrm>
              <a:off x="4103694" y="3035100"/>
              <a:ext cx="1002197"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isIncludedIn</a:t>
              </a:r>
              <a:endParaRPr lang="en-US" sz="1200" dirty="0">
                <a:latin typeface="Arial" panose="020B0604020202020204" pitchFamily="34" charset="0"/>
                <a:cs typeface="Arial" panose="020B0604020202020204" pitchFamily="34" charset="0"/>
              </a:endParaRPr>
            </a:p>
          </p:txBody>
        </p:sp>
        <p:sp>
          <p:nvSpPr>
            <p:cNvPr id="82" name="TextBox 81"/>
            <p:cNvSpPr txBox="1"/>
            <p:nvPr/>
          </p:nvSpPr>
          <p:spPr>
            <a:xfrm>
              <a:off x="4572667" y="3867063"/>
              <a:ext cx="1011815" cy="307777"/>
            </a:xfrm>
            <a:prstGeom prst="rect">
              <a:avLst/>
            </a:prstGeom>
            <a:noFill/>
          </p:spPr>
          <p:txBody>
            <a:bodyPr wrap="none" rtlCol="0">
              <a:spAutoFit/>
            </a:bodyPr>
            <a:lstStyle/>
            <a:p>
              <a:r>
                <a:rPr lang="en-US" sz="1400" b="1" dirty="0" err="1">
                  <a:latin typeface="Arial" panose="020B0604020202020204" pitchFamily="34" charset="0"/>
                  <a:cs typeface="Arial" panose="020B0604020202020204" pitchFamily="34" charset="0"/>
                </a:rPr>
                <a:t>Bitstream</a:t>
              </a:r>
              <a:endParaRPr lang="en-US" sz="1400" b="1" dirty="0">
                <a:latin typeface="Arial" panose="020B0604020202020204" pitchFamily="34" charset="0"/>
                <a:cs typeface="Arial" panose="020B0604020202020204" pitchFamily="34" charset="0"/>
              </a:endParaRPr>
            </a:p>
          </p:txBody>
        </p:sp>
        <p:sp>
          <p:nvSpPr>
            <p:cNvPr id="83" name="TextBox 82"/>
            <p:cNvSpPr txBox="1"/>
            <p:nvPr/>
          </p:nvSpPr>
          <p:spPr>
            <a:xfrm>
              <a:off x="1946607" y="2065656"/>
              <a:ext cx="1486304"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Representation</a:t>
              </a:r>
            </a:p>
          </p:txBody>
        </p:sp>
        <p:sp>
          <p:nvSpPr>
            <p:cNvPr id="84" name="TextBox 83"/>
            <p:cNvSpPr txBox="1"/>
            <p:nvPr/>
          </p:nvSpPr>
          <p:spPr>
            <a:xfrm>
              <a:off x="4447121" y="778948"/>
              <a:ext cx="1664238"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Intellectual Entity</a:t>
              </a:r>
            </a:p>
          </p:txBody>
        </p:sp>
        <p:sp>
          <p:nvSpPr>
            <p:cNvPr id="85" name="TextBox 84"/>
            <p:cNvSpPr txBox="1"/>
            <p:nvPr/>
          </p:nvSpPr>
          <p:spPr>
            <a:xfrm>
              <a:off x="4234571" y="2219351"/>
              <a:ext cx="492443"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File</a:t>
              </a:r>
            </a:p>
          </p:txBody>
        </p:sp>
        <p:sp>
          <p:nvSpPr>
            <p:cNvPr id="86" name="Freeform 85"/>
            <p:cNvSpPr/>
            <p:nvPr/>
          </p:nvSpPr>
          <p:spPr>
            <a:xfrm>
              <a:off x="4483100" y="2400300"/>
              <a:ext cx="356314" cy="146917"/>
            </a:xfrm>
            <a:custGeom>
              <a:avLst/>
              <a:gdLst>
                <a:gd name="connsiteX0" fmla="*/ 0 w 356314"/>
                <a:gd name="connsiteY0" fmla="*/ 114300 h 146917"/>
                <a:gd name="connsiteX1" fmla="*/ 342900 w 356314"/>
                <a:gd name="connsiteY1" fmla="*/ 139700 h 146917"/>
                <a:gd name="connsiteX2" fmla="*/ 254000 w 356314"/>
                <a:gd name="connsiteY2" fmla="*/ 0 h 146917"/>
              </a:gdLst>
              <a:ahLst/>
              <a:cxnLst>
                <a:cxn ang="0">
                  <a:pos x="connsiteX0" y="connsiteY0"/>
                </a:cxn>
                <a:cxn ang="0">
                  <a:pos x="connsiteX1" y="connsiteY1"/>
                </a:cxn>
                <a:cxn ang="0">
                  <a:pos x="connsiteX2" y="connsiteY2"/>
                </a:cxn>
              </a:cxnLst>
              <a:rect l="l" t="t" r="r" b="b"/>
              <a:pathLst>
                <a:path w="356314" h="146917">
                  <a:moveTo>
                    <a:pt x="0" y="114300"/>
                  </a:moveTo>
                  <a:cubicBezTo>
                    <a:pt x="150283" y="136525"/>
                    <a:pt x="300567" y="158750"/>
                    <a:pt x="342900" y="139700"/>
                  </a:cubicBezTo>
                  <a:cubicBezTo>
                    <a:pt x="385233" y="120650"/>
                    <a:pt x="319616" y="60325"/>
                    <a:pt x="254000" y="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Right Brace 94"/>
          <p:cNvSpPr/>
          <p:nvPr/>
        </p:nvSpPr>
        <p:spPr>
          <a:xfrm rot="16200000" flipV="1">
            <a:off x="1577044" y="23908235"/>
            <a:ext cx="351110" cy="25908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2"/>
          <p:cNvSpPr txBox="1"/>
          <p:nvPr/>
        </p:nvSpPr>
        <p:spPr>
          <a:xfrm>
            <a:off x="360486" y="25427616"/>
            <a:ext cx="2763714" cy="1631216"/>
          </a:xfrm>
          <a:prstGeom prst="rect">
            <a:avLst/>
          </a:prstGeom>
          <a:noFill/>
        </p:spPr>
        <p:txBody>
          <a:bodyPr wrap="square" rtlCol="0">
            <a:spAutoFit/>
          </a:bodyPr>
          <a:lstStyle/>
          <a:p>
            <a:r>
              <a:rPr lang="en-US" sz="1800" b="1" dirty="0"/>
              <a:t>Environment Objects</a:t>
            </a:r>
          </a:p>
          <a:p>
            <a:pPr marL="285750" indent="-285750">
              <a:buFont typeface="Arial" panose="020B0604020202020204" pitchFamily="34" charset="0"/>
              <a:buChar char="•"/>
            </a:pPr>
            <a:r>
              <a:rPr lang="en-US" sz="1600" dirty="0"/>
              <a:t>PREMIS XML in CONNJUR_ML Classes</a:t>
            </a:r>
          </a:p>
          <a:p>
            <a:pPr marL="285750" indent="-285750">
              <a:buFont typeface="Arial" panose="020B0604020202020204" pitchFamily="34" charset="0"/>
              <a:buChar char="•"/>
            </a:pPr>
            <a:r>
              <a:rPr lang="en-US" sz="1600" dirty="0"/>
              <a:t>Linked to software registry on NMRbox.org</a:t>
            </a:r>
          </a:p>
          <a:p>
            <a:pPr marL="285750" indent="-285750">
              <a:buFont typeface="Arial" panose="020B0604020202020204" pitchFamily="34" charset="0"/>
              <a:buChar char="•"/>
            </a:pPr>
            <a:endParaRPr lang="en-US" sz="1800" b="1" dirty="0"/>
          </a:p>
        </p:txBody>
      </p:sp>
      <p:sp>
        <p:nvSpPr>
          <p:cNvPr id="102" name="TextBox 101"/>
          <p:cNvSpPr txBox="1"/>
          <p:nvPr/>
        </p:nvSpPr>
        <p:spPr>
          <a:xfrm>
            <a:off x="6868262" y="25427616"/>
            <a:ext cx="2763714" cy="1877437"/>
          </a:xfrm>
          <a:prstGeom prst="rect">
            <a:avLst/>
          </a:prstGeom>
          <a:noFill/>
        </p:spPr>
        <p:txBody>
          <a:bodyPr wrap="square" rtlCol="0">
            <a:spAutoFit/>
          </a:bodyPr>
          <a:lstStyle/>
          <a:p>
            <a:r>
              <a:rPr lang="en-US" sz="1800" b="1" dirty="0"/>
              <a:t>Software</a:t>
            </a:r>
          </a:p>
          <a:p>
            <a:pPr marL="285750" indent="-285750">
              <a:buFont typeface="Arial" panose="020B0604020202020204" pitchFamily="34" charset="0"/>
              <a:buChar char="•"/>
            </a:pPr>
            <a:r>
              <a:rPr lang="en-US" sz="1600" dirty="0"/>
              <a:t>NMR Box hosted applications and scripts</a:t>
            </a:r>
          </a:p>
          <a:p>
            <a:pPr marL="285750" indent="-285750">
              <a:buFont typeface="Arial" panose="020B0604020202020204" pitchFamily="34" charset="0"/>
              <a:buChar char="•"/>
            </a:pPr>
            <a:r>
              <a:rPr lang="en-US" sz="1600" dirty="0"/>
              <a:t>Class representation is specific to preservation domain</a:t>
            </a:r>
          </a:p>
          <a:p>
            <a:pPr marL="285750" indent="-285750">
              <a:buFont typeface="Arial" panose="020B0604020202020204" pitchFamily="34" charset="0"/>
              <a:buChar char="•"/>
            </a:pPr>
            <a:endParaRPr lang="en-US" sz="1800" b="1" dirty="0"/>
          </a:p>
        </p:txBody>
      </p:sp>
      <p:sp>
        <p:nvSpPr>
          <p:cNvPr id="103" name="TextBox 102"/>
          <p:cNvSpPr txBox="1"/>
          <p:nvPr/>
        </p:nvSpPr>
        <p:spPr>
          <a:xfrm>
            <a:off x="11784559" y="25427616"/>
            <a:ext cx="2763714" cy="1107996"/>
          </a:xfrm>
          <a:prstGeom prst="rect">
            <a:avLst/>
          </a:prstGeom>
          <a:noFill/>
        </p:spPr>
        <p:txBody>
          <a:bodyPr wrap="square" rtlCol="0">
            <a:spAutoFit/>
          </a:bodyPr>
          <a:lstStyle/>
          <a:p>
            <a:r>
              <a:rPr lang="en-US" sz="1800" b="1" dirty="0"/>
              <a:t>Workflow</a:t>
            </a:r>
          </a:p>
          <a:p>
            <a:pPr marL="285750" indent="-285750">
              <a:buFont typeface="Arial" panose="020B0604020202020204" pitchFamily="34" charset="0"/>
              <a:buChar char="•"/>
            </a:pPr>
            <a:r>
              <a:rPr lang="en-US" sz="1600" dirty="0"/>
              <a:t>PREMIS events</a:t>
            </a:r>
          </a:p>
          <a:p>
            <a:pPr marL="285750" indent="-285750">
              <a:buFont typeface="Arial" panose="020B0604020202020204" pitchFamily="34" charset="0"/>
              <a:buChar char="•"/>
            </a:pPr>
            <a:r>
              <a:rPr lang="en-US" sz="1600" dirty="0"/>
              <a:t>Computational steps leading to final results</a:t>
            </a:r>
            <a:endParaRPr lang="en-US" sz="1800" dirty="0"/>
          </a:p>
        </p:txBody>
      </p:sp>
      <p:sp>
        <p:nvSpPr>
          <p:cNvPr id="104" name="TextBox 103"/>
          <p:cNvSpPr txBox="1"/>
          <p:nvPr/>
        </p:nvSpPr>
        <p:spPr>
          <a:xfrm>
            <a:off x="15783039" y="25427616"/>
            <a:ext cx="3103191" cy="1354217"/>
          </a:xfrm>
          <a:prstGeom prst="rect">
            <a:avLst/>
          </a:prstGeom>
          <a:noFill/>
        </p:spPr>
        <p:txBody>
          <a:bodyPr wrap="square" rtlCol="0">
            <a:spAutoFit/>
          </a:bodyPr>
          <a:lstStyle/>
          <a:p>
            <a:r>
              <a:rPr lang="en-US" sz="1800" b="1" dirty="0"/>
              <a:t>Workflow (Meta)data</a:t>
            </a:r>
          </a:p>
          <a:p>
            <a:pPr marL="285750" indent="-285750">
              <a:buFont typeface="Arial" panose="020B0604020202020204" pitchFamily="34" charset="0"/>
              <a:buChar char="•"/>
            </a:pPr>
            <a:r>
              <a:rPr lang="en-US" sz="1600" dirty="0"/>
              <a:t>PREMIS XML with CONNJUR_ML Extensions</a:t>
            </a:r>
          </a:p>
          <a:p>
            <a:pPr marL="285750" indent="-285750">
              <a:buFont typeface="Arial" panose="020B0604020202020204" pitchFamily="34" charset="0"/>
              <a:buChar char="•"/>
            </a:pPr>
            <a:r>
              <a:rPr lang="en-US" sz="1600" dirty="0"/>
              <a:t>References Environment Objects</a:t>
            </a:r>
          </a:p>
        </p:txBody>
      </p:sp>
      <p:grpSp>
        <p:nvGrpSpPr>
          <p:cNvPr id="11" name="Group 10"/>
          <p:cNvGrpSpPr/>
          <p:nvPr/>
        </p:nvGrpSpPr>
        <p:grpSpPr>
          <a:xfrm>
            <a:off x="536134" y="304799"/>
            <a:ext cx="37490400" cy="2076059"/>
            <a:chOff x="536134" y="304799"/>
            <a:chExt cx="37490400" cy="2076059"/>
          </a:xfrm>
        </p:grpSpPr>
        <p:sp>
          <p:nvSpPr>
            <p:cNvPr id="16388" name="TextBox 91"/>
            <p:cNvSpPr txBox="1">
              <a:spLocks noChangeArrowheads="1"/>
            </p:cNvSpPr>
            <p:nvPr/>
          </p:nvSpPr>
          <p:spPr bwMode="auto">
            <a:xfrm>
              <a:off x="536134" y="934646"/>
              <a:ext cx="374904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US" sz="8800" b="1" dirty="0"/>
                <a:t>CONNJUR_ML: An XML Schema for NMR Reconstruction Workflows</a:t>
              </a:r>
              <a:endParaRPr lang="en-US" sz="8800" dirty="0">
                <a:solidFill>
                  <a:srgbClr val="052754"/>
                </a:solidFill>
                <a:latin typeface="Arial Black" pitchFamily="-65" charset="0"/>
              </a:endParaRPr>
            </a:p>
          </p:txBody>
        </p:sp>
        <p:pic>
          <p:nvPicPr>
            <p:cNvPr id="10" name="Picture 9"/>
            <p:cNvPicPr>
              <a:picLocks noChangeAspect="1"/>
            </p:cNvPicPr>
            <p:nvPr/>
          </p:nvPicPr>
          <p:blipFill rotWithShape="1">
            <a:blip r:embed="rId10">
              <a:extLst>
                <a:ext uri="{28A0092B-C50C-407E-A947-70E740481C1C}">
                  <a14:useLocalDpi xmlns:a14="http://schemas.microsoft.com/office/drawing/2010/main" val="0"/>
                </a:ext>
              </a:extLst>
            </a:blip>
            <a:srcRect t="23010"/>
            <a:stretch/>
          </p:blipFill>
          <p:spPr>
            <a:xfrm>
              <a:off x="1065233" y="304799"/>
              <a:ext cx="4114800" cy="2033143"/>
            </a:xfrm>
            <a:prstGeom prst="rect">
              <a:avLst/>
            </a:prstGeom>
          </p:spPr>
        </p:pic>
      </p:grpSp>
      <p:grpSp>
        <p:nvGrpSpPr>
          <p:cNvPr id="20" name="Group 19"/>
          <p:cNvGrpSpPr/>
          <p:nvPr/>
        </p:nvGrpSpPr>
        <p:grpSpPr>
          <a:xfrm>
            <a:off x="3576273" y="25034455"/>
            <a:ext cx="2763714" cy="2030752"/>
            <a:chOff x="3214934" y="25028080"/>
            <a:chExt cx="2763714" cy="2030752"/>
          </a:xfrm>
        </p:grpSpPr>
        <p:sp>
          <p:nvSpPr>
            <p:cNvPr id="101" name="TextBox 100"/>
            <p:cNvSpPr txBox="1"/>
            <p:nvPr/>
          </p:nvSpPr>
          <p:spPr>
            <a:xfrm>
              <a:off x="3214934" y="25427616"/>
              <a:ext cx="2763714" cy="1631216"/>
            </a:xfrm>
            <a:prstGeom prst="rect">
              <a:avLst/>
            </a:prstGeom>
            <a:noFill/>
          </p:spPr>
          <p:txBody>
            <a:bodyPr wrap="square" rtlCol="0">
              <a:spAutoFit/>
            </a:bodyPr>
            <a:lstStyle/>
            <a:p>
              <a:r>
                <a:rPr lang="en-US" sz="1800" b="1" dirty="0"/>
                <a:t>Environments</a:t>
              </a:r>
            </a:p>
            <a:p>
              <a:pPr marL="285750" indent="-285750">
                <a:buFont typeface="Arial" panose="020B0604020202020204" pitchFamily="34" charset="0"/>
                <a:buChar char="•"/>
              </a:pPr>
              <a:r>
                <a:rPr lang="en-US" sz="1600" dirty="0"/>
                <a:t>NMR Box Backend</a:t>
              </a:r>
            </a:p>
            <a:p>
              <a:pPr marL="285750" indent="-285750">
                <a:buFont typeface="Arial" panose="020B0604020202020204" pitchFamily="34" charset="0"/>
                <a:buChar char="•"/>
              </a:pPr>
              <a:r>
                <a:rPr lang="en-US" sz="1600" dirty="0"/>
                <a:t>Can include hardware</a:t>
              </a:r>
            </a:p>
            <a:p>
              <a:pPr marL="285750" indent="-285750">
                <a:buFont typeface="Arial" panose="020B0604020202020204" pitchFamily="34" charset="0"/>
                <a:buChar char="•"/>
              </a:pPr>
              <a:r>
                <a:rPr lang="en-US" sz="1600" dirty="0"/>
                <a:t>Deep Dependencies of specific </a:t>
              </a:r>
              <a:r>
                <a:rPr lang="en-US" sz="1600" dirty="0" err="1"/>
                <a:t>NMRbox</a:t>
              </a:r>
              <a:r>
                <a:rPr lang="en-US" sz="1600" dirty="0"/>
                <a:t> Tools</a:t>
              </a:r>
            </a:p>
            <a:p>
              <a:pPr marL="285750" indent="-285750">
                <a:buFont typeface="Arial" panose="020B0604020202020204" pitchFamily="34" charset="0"/>
                <a:buChar char="•"/>
              </a:pPr>
              <a:endParaRPr lang="en-US" sz="1800" b="1" dirty="0"/>
            </a:p>
          </p:txBody>
        </p:sp>
        <p:sp>
          <p:nvSpPr>
            <p:cNvPr id="111" name="Right Brace 110"/>
            <p:cNvSpPr/>
            <p:nvPr/>
          </p:nvSpPr>
          <p:spPr>
            <a:xfrm rot="16200000" flipV="1">
              <a:off x="4340912" y="23908235"/>
              <a:ext cx="351110" cy="25908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112" name="Right Brace 111"/>
          <p:cNvSpPr/>
          <p:nvPr/>
        </p:nvSpPr>
        <p:spPr>
          <a:xfrm rot="16200000" flipV="1">
            <a:off x="7988107" y="23908235"/>
            <a:ext cx="351110" cy="25908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3" name="Right Brace 112"/>
          <p:cNvSpPr/>
          <p:nvPr/>
        </p:nvSpPr>
        <p:spPr>
          <a:xfrm rot="16200000" flipV="1">
            <a:off x="12898139" y="23908236"/>
            <a:ext cx="351110" cy="25908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4" name="Right Brace 113"/>
          <p:cNvSpPr/>
          <p:nvPr/>
        </p:nvSpPr>
        <p:spPr>
          <a:xfrm rot="16200000" flipV="1">
            <a:off x="16902884" y="23908236"/>
            <a:ext cx="351110" cy="25908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8" name="Rectangle 49"/>
          <p:cNvSpPr>
            <a:spLocks noChangeArrowheads="1"/>
          </p:cNvSpPr>
          <p:nvPr/>
        </p:nvSpPr>
        <p:spPr bwMode="auto">
          <a:xfrm>
            <a:off x="360486" y="3991597"/>
            <a:ext cx="37490400" cy="93542"/>
          </a:xfrm>
          <a:prstGeom prst="rect">
            <a:avLst/>
          </a:prstGeom>
          <a:solidFill>
            <a:schemeClr val="bg1"/>
          </a:solidFill>
          <a:ln>
            <a:noFill/>
          </a:ln>
          <a:effectLst>
            <a:outerShdw blurRad="25400" dist="25400" dir="2700000" algn="tl" rotWithShape="0">
              <a:schemeClr val="bg1">
                <a:lumMod val="50000"/>
                <a:alpha val="6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endParaRPr lang="en-US" sz="2800" dirty="0"/>
          </a:p>
        </p:txBody>
      </p:sp>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555</TotalTime>
  <Words>751</Words>
  <Application>Microsoft Office PowerPoint</Application>
  <PresentationFormat>Custom</PresentationFormat>
  <Paragraphs>170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Postertemplate</vt:lpstr>
      <vt:lpstr>PowerPoint Presentation</vt:lpstr>
    </vt:vector>
  </TitlesOfParts>
  <Company>University of Illinois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Cindy Ashwill</dc:creator>
  <cp:lastModifiedBy>gryk</cp:lastModifiedBy>
  <cp:revision>56</cp:revision>
  <cp:lastPrinted>2017-03-22T16:47:18Z</cp:lastPrinted>
  <dcterms:created xsi:type="dcterms:W3CDTF">2011-03-01T14:56:56Z</dcterms:created>
  <dcterms:modified xsi:type="dcterms:W3CDTF">2017-03-22T18:15:32Z</dcterms:modified>
</cp:coreProperties>
</file>