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85af1d6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85af1d6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863d799f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a863d799f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a863d799f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a863d799f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863d799f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863d799f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863d799f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a863d799f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863d799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a863d799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a863d799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a863d799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a863d799f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a863d799f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863d799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a863d799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863d799f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863d799f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863d799f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863d799f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a863d799f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a863d799f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a863d799f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a863d799f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a863d799f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a863d799f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a863d799f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a863d799f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a863d799f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a863d799f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a863d799f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a863d799f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a863d799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a863d799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85af1d62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85af1d62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863d799f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863d799f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85af1d62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85af1d6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85af1d62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85af1d62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863d799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863d799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a863d799f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a863d799f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85af1d62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85af1d62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64275" y="10705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Knight’s Tour Problem</a:t>
            </a:r>
            <a:endParaRPr/>
          </a:p>
        </p:txBody>
      </p:sp>
      <p:sp>
        <p:nvSpPr>
          <p:cNvPr id="135" name="Google Shape;135;p13"/>
          <p:cNvSpPr txBox="1"/>
          <p:nvPr>
            <p:ph idx="1" type="subTitle"/>
          </p:nvPr>
        </p:nvSpPr>
        <p:spPr>
          <a:xfrm>
            <a:off x="5485375" y="4082700"/>
            <a:ext cx="3982800" cy="726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935"/>
              <a:buNone/>
            </a:pPr>
            <a:r>
              <a:rPr b="1" lang="en" sz="1505"/>
              <a:t>Team members</a:t>
            </a:r>
            <a:r>
              <a:rPr b="1" lang="en" sz="1505"/>
              <a:t> : </a:t>
            </a:r>
            <a:br>
              <a:rPr lang="en" sz="1505"/>
            </a:br>
            <a:r>
              <a:rPr lang="en" sz="1505"/>
              <a:t>	 Lakshmi Narayana Naidu (st122893)</a:t>
            </a:r>
            <a:endParaRPr sz="1505"/>
          </a:p>
          <a:p>
            <a:pPr indent="457200" lvl="0" marL="0" rtl="0" algn="l">
              <a:lnSpc>
                <a:spcPct val="90000"/>
              </a:lnSpc>
              <a:spcBef>
                <a:spcPts val="0"/>
              </a:spcBef>
              <a:spcAft>
                <a:spcPts val="0"/>
              </a:spcAft>
              <a:buSzPts val="935"/>
              <a:buNone/>
            </a:pPr>
            <a:r>
              <a:rPr lang="en" sz="1505"/>
              <a:t> </a:t>
            </a:r>
            <a:r>
              <a:rPr lang="en" sz="1505"/>
              <a:t>Vidath Singarapu (st122909)</a:t>
            </a:r>
            <a:endParaRPr sz="1505"/>
          </a:p>
        </p:txBody>
      </p:sp>
      <p:sp>
        <p:nvSpPr>
          <p:cNvPr id="136" name="Google Shape;136;p13"/>
          <p:cNvSpPr txBox="1"/>
          <p:nvPr/>
        </p:nvSpPr>
        <p:spPr>
          <a:xfrm>
            <a:off x="5424475" y="3667200"/>
            <a:ext cx="419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Lato"/>
                <a:ea typeface="Lato"/>
                <a:cs typeface="Lato"/>
                <a:sym typeface="Lato"/>
              </a:rPr>
              <a:t>Presented to</a:t>
            </a:r>
            <a:r>
              <a:rPr lang="en" sz="1500">
                <a:solidFill>
                  <a:schemeClr val="lt1"/>
                </a:solidFill>
                <a:latin typeface="Lato"/>
                <a:ea typeface="Lato"/>
                <a:cs typeface="Lato"/>
                <a:sym typeface="Lato"/>
              </a:rPr>
              <a:t> : Dr. Chaklam Silpasuwanchai</a:t>
            </a:r>
            <a:endParaRPr sz="15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 Knight’s Tour Problem using</a:t>
            </a:r>
            <a:endParaRPr/>
          </a:p>
          <a:p>
            <a:pPr indent="0" lvl="0" marL="0" rtl="0" algn="l">
              <a:spcBef>
                <a:spcPts val="0"/>
              </a:spcBef>
              <a:spcAft>
                <a:spcPts val="0"/>
              </a:spcAft>
              <a:buNone/>
            </a:pPr>
            <a:r>
              <a:rPr lang="en"/>
              <a:t>Depth First and Breadth First Search</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Algorithm steps:</a:t>
            </a:r>
            <a:endParaRPr u="sng"/>
          </a:p>
          <a:p>
            <a:pPr indent="-311150" lvl="0" marL="457200" rtl="0" algn="l">
              <a:spcBef>
                <a:spcPts val="1200"/>
              </a:spcBef>
              <a:spcAft>
                <a:spcPts val="0"/>
              </a:spcAft>
              <a:buSzPts val="1300"/>
              <a:buChar char="➔"/>
            </a:pPr>
            <a:r>
              <a:rPr lang="en"/>
              <a:t>Initialize a class with board size and time limit as arguments. Initialize another class with  parent, action as arguments.</a:t>
            </a:r>
            <a:endParaRPr/>
          </a:p>
          <a:p>
            <a:pPr indent="-311150" lvl="0" marL="457200" rtl="0" algn="l">
              <a:spcBef>
                <a:spcPts val="0"/>
              </a:spcBef>
              <a:spcAft>
                <a:spcPts val="0"/>
              </a:spcAft>
              <a:buSzPts val="1300"/>
              <a:buChar char="➔"/>
            </a:pPr>
            <a:r>
              <a:rPr lang="en"/>
              <a:t>Two lists namely queue and visited are used to keep track of the nodes to be visited and already visited nodes respectively.</a:t>
            </a:r>
            <a:endParaRPr/>
          </a:p>
          <a:p>
            <a:pPr indent="-311150" lvl="0" marL="457200" rtl="0" algn="l">
              <a:spcBef>
                <a:spcPts val="0"/>
              </a:spcBef>
              <a:spcAft>
                <a:spcPts val="0"/>
              </a:spcAft>
              <a:buSzPts val="1300"/>
              <a:buChar char="➔"/>
            </a:pPr>
            <a:r>
              <a:rPr lang="en"/>
              <a:t>Until the goal is not found, we pop the first element from the queue and increase the number of expanded nodes by 1 and we add this to the visited.</a:t>
            </a:r>
            <a:endParaRPr/>
          </a:p>
          <a:p>
            <a:pPr indent="-311150" lvl="0" marL="457200" rtl="0" algn="l">
              <a:spcBef>
                <a:spcPts val="0"/>
              </a:spcBef>
              <a:spcAft>
                <a:spcPts val="0"/>
              </a:spcAft>
              <a:buSzPts val="1300"/>
              <a:buChar char="➔"/>
            </a:pPr>
            <a:r>
              <a:rPr lang="en"/>
              <a:t>Now we will check whether the action taken is valid or not. If it is valid, we continue else we break out of the loop.</a:t>
            </a:r>
            <a:endParaRPr/>
          </a:p>
          <a:p>
            <a:pPr indent="-311150" lvl="0" marL="457200" rtl="0" algn="l">
              <a:spcBef>
                <a:spcPts val="0"/>
              </a:spcBef>
              <a:spcAft>
                <a:spcPts val="0"/>
              </a:spcAft>
              <a:buSzPts val="1300"/>
              <a:buChar char="➔"/>
            </a:pPr>
            <a:r>
              <a:rPr lang="en"/>
              <a:t>Finally, if we reach the goal state i.e, if all the squares </a:t>
            </a:r>
            <a:r>
              <a:rPr lang="en"/>
              <a:t>have been visited by the knight, then we will print the solution else we will return solution not found.</a:t>
            </a:r>
            <a:endParaRPr/>
          </a:p>
        </p:txBody>
      </p:sp>
      <p:pic>
        <p:nvPicPr>
          <p:cNvPr id="196" name="Google Shape;196;p22"/>
          <p:cNvPicPr preferRelativeResize="0"/>
          <p:nvPr/>
        </p:nvPicPr>
        <p:blipFill>
          <a:blip r:embed="rId3">
            <a:alphaModFix/>
          </a:blip>
          <a:stretch>
            <a:fillRect/>
          </a:stretch>
        </p:blipFill>
        <p:spPr>
          <a:xfrm>
            <a:off x="7123625" y="170200"/>
            <a:ext cx="1774900" cy="177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nvSpPr>
        <p:spPr>
          <a:xfrm>
            <a:off x="276275" y="105475"/>
            <a:ext cx="206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Code Implementation</a:t>
            </a:r>
            <a:endParaRPr sz="2100">
              <a:solidFill>
                <a:schemeClr val="lt1"/>
              </a:solidFill>
              <a:latin typeface="Lato"/>
              <a:ea typeface="Lato"/>
              <a:cs typeface="Lato"/>
              <a:sym typeface="Lato"/>
            </a:endParaRPr>
          </a:p>
        </p:txBody>
      </p:sp>
      <p:sp>
        <p:nvSpPr>
          <p:cNvPr id="202" name="Google Shape;202;p23"/>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03" name="Google Shape;203;p23"/>
          <p:cNvPicPr preferRelativeResize="0"/>
          <p:nvPr/>
        </p:nvPicPr>
        <p:blipFill rotWithShape="1">
          <a:blip r:embed="rId3">
            <a:alphaModFix/>
          </a:blip>
          <a:srcRect b="0" l="0" r="8315" t="0"/>
          <a:stretch/>
        </p:blipFill>
        <p:spPr>
          <a:xfrm>
            <a:off x="159375" y="1128075"/>
            <a:ext cx="4516524" cy="3461124"/>
          </a:xfrm>
          <a:prstGeom prst="rect">
            <a:avLst/>
          </a:prstGeom>
          <a:noFill/>
          <a:ln>
            <a:noFill/>
          </a:ln>
        </p:spPr>
      </p:pic>
      <p:pic>
        <p:nvPicPr>
          <p:cNvPr id="204" name="Google Shape;204;p23"/>
          <p:cNvPicPr preferRelativeResize="0"/>
          <p:nvPr/>
        </p:nvPicPr>
        <p:blipFill>
          <a:blip r:embed="rId4">
            <a:alphaModFix/>
          </a:blip>
          <a:stretch>
            <a:fillRect/>
          </a:stretch>
        </p:blipFill>
        <p:spPr>
          <a:xfrm>
            <a:off x="4750300" y="541975"/>
            <a:ext cx="4250825" cy="4240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nvSpPr>
        <p:spPr>
          <a:xfrm>
            <a:off x="392175" y="498675"/>
            <a:ext cx="206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Code Implementation</a:t>
            </a:r>
            <a:endParaRPr sz="2100">
              <a:solidFill>
                <a:schemeClr val="lt1"/>
              </a:solidFill>
              <a:latin typeface="Lato"/>
              <a:ea typeface="Lato"/>
              <a:cs typeface="Lato"/>
              <a:sym typeface="Lato"/>
            </a:endParaRPr>
          </a:p>
        </p:txBody>
      </p:sp>
      <p:sp>
        <p:nvSpPr>
          <p:cNvPr id="210" name="Google Shape;210;p24"/>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11" name="Google Shape;211;p24"/>
          <p:cNvPicPr preferRelativeResize="0"/>
          <p:nvPr/>
        </p:nvPicPr>
        <p:blipFill>
          <a:blip r:embed="rId3">
            <a:alphaModFix/>
          </a:blip>
          <a:stretch>
            <a:fillRect/>
          </a:stretch>
        </p:blipFill>
        <p:spPr>
          <a:xfrm>
            <a:off x="67375" y="1329975"/>
            <a:ext cx="4945849" cy="3508725"/>
          </a:xfrm>
          <a:prstGeom prst="rect">
            <a:avLst/>
          </a:prstGeom>
          <a:noFill/>
          <a:ln>
            <a:noFill/>
          </a:ln>
        </p:spPr>
      </p:pic>
      <p:pic>
        <p:nvPicPr>
          <p:cNvPr id="212" name="Google Shape;212;p24"/>
          <p:cNvPicPr preferRelativeResize="0"/>
          <p:nvPr/>
        </p:nvPicPr>
        <p:blipFill rotWithShape="1">
          <a:blip r:embed="rId4">
            <a:alphaModFix/>
          </a:blip>
          <a:srcRect b="0" l="0" r="28820" t="0"/>
          <a:stretch/>
        </p:blipFill>
        <p:spPr>
          <a:xfrm>
            <a:off x="5051400" y="121675"/>
            <a:ext cx="4105650" cy="1985375"/>
          </a:xfrm>
          <a:prstGeom prst="rect">
            <a:avLst/>
          </a:prstGeom>
          <a:noFill/>
          <a:ln>
            <a:noFill/>
          </a:ln>
        </p:spPr>
      </p:pic>
      <p:pic>
        <p:nvPicPr>
          <p:cNvPr id="213" name="Google Shape;213;p24"/>
          <p:cNvPicPr preferRelativeResize="0"/>
          <p:nvPr/>
        </p:nvPicPr>
        <p:blipFill rotWithShape="1">
          <a:blip r:embed="rId5">
            <a:alphaModFix/>
          </a:blip>
          <a:srcRect b="0" l="0" r="30410" t="0"/>
          <a:stretch/>
        </p:blipFill>
        <p:spPr>
          <a:xfrm>
            <a:off x="5089563" y="2530750"/>
            <a:ext cx="4029324" cy="230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nvSpPr>
        <p:spPr>
          <a:xfrm>
            <a:off x="392175" y="498675"/>
            <a:ext cx="206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Output-1</a:t>
            </a:r>
            <a:endParaRPr sz="2100">
              <a:solidFill>
                <a:schemeClr val="lt1"/>
              </a:solidFill>
              <a:latin typeface="Lato"/>
              <a:ea typeface="Lato"/>
              <a:cs typeface="Lato"/>
              <a:sym typeface="Lato"/>
            </a:endParaRPr>
          </a:p>
        </p:txBody>
      </p:sp>
      <p:sp>
        <p:nvSpPr>
          <p:cNvPr id="219" name="Google Shape;219;p25"/>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20" name="Google Shape;220;p25"/>
          <p:cNvPicPr preferRelativeResize="0"/>
          <p:nvPr/>
        </p:nvPicPr>
        <p:blipFill rotWithShape="1">
          <a:blip r:embed="rId3">
            <a:alphaModFix/>
          </a:blip>
          <a:srcRect b="0" l="0" r="21525" t="0"/>
          <a:stretch/>
        </p:blipFill>
        <p:spPr>
          <a:xfrm>
            <a:off x="171175" y="1157712"/>
            <a:ext cx="8801648" cy="1552825"/>
          </a:xfrm>
          <a:prstGeom prst="rect">
            <a:avLst/>
          </a:prstGeom>
          <a:noFill/>
          <a:ln>
            <a:noFill/>
          </a:ln>
        </p:spPr>
      </p:pic>
      <p:sp>
        <p:nvSpPr>
          <p:cNvPr id="221" name="Google Shape;221;p25"/>
          <p:cNvSpPr txBox="1"/>
          <p:nvPr/>
        </p:nvSpPr>
        <p:spPr>
          <a:xfrm>
            <a:off x="561725" y="3014875"/>
            <a:ext cx="81525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lt1"/>
                </a:solidFill>
                <a:latin typeface="Lato"/>
                <a:ea typeface="Lato"/>
                <a:cs typeface="Lato"/>
                <a:sym typeface="Lato"/>
              </a:rPr>
              <a:t>Here the board size is 6 and time limit is set as 500 seconds. The algorithm used is DFS and the execution time is </a:t>
            </a:r>
            <a:r>
              <a:rPr lang="en">
                <a:solidFill>
                  <a:schemeClr val="accent6"/>
                </a:solidFill>
                <a:latin typeface="Lato"/>
                <a:ea typeface="Lato"/>
                <a:cs typeface="Lato"/>
                <a:sym typeface="Lato"/>
              </a:rPr>
              <a:t>170.9 seconds </a:t>
            </a:r>
            <a:r>
              <a:rPr lang="en">
                <a:solidFill>
                  <a:schemeClr val="lt1"/>
                </a:solidFill>
                <a:latin typeface="Lato"/>
                <a:ea typeface="Lato"/>
                <a:cs typeface="Lato"/>
                <a:sym typeface="Lato"/>
              </a:rPr>
              <a:t>and expanded a total of </a:t>
            </a:r>
            <a:r>
              <a:rPr lang="en">
                <a:solidFill>
                  <a:schemeClr val="accent6"/>
                </a:solidFill>
                <a:latin typeface="Lato"/>
                <a:ea typeface="Lato"/>
                <a:cs typeface="Lato"/>
                <a:sym typeface="Lato"/>
              </a:rPr>
              <a:t>12 </a:t>
            </a:r>
            <a:r>
              <a:rPr lang="en">
                <a:solidFill>
                  <a:schemeClr val="accent6"/>
                </a:solidFill>
                <a:latin typeface="Lato"/>
                <a:ea typeface="Lato"/>
                <a:cs typeface="Lato"/>
                <a:sym typeface="Lato"/>
              </a:rPr>
              <a:t>thousand</a:t>
            </a:r>
            <a:r>
              <a:rPr lang="en">
                <a:solidFill>
                  <a:schemeClr val="accent6"/>
                </a:solidFill>
                <a:latin typeface="Lato"/>
                <a:ea typeface="Lato"/>
                <a:cs typeface="Lato"/>
                <a:sym typeface="Lato"/>
              </a:rPr>
              <a:t> nodes</a:t>
            </a:r>
            <a:r>
              <a:rPr lang="en">
                <a:solidFill>
                  <a:schemeClr val="lt1"/>
                </a:solidFill>
                <a:latin typeface="Lato"/>
                <a:ea typeface="Lato"/>
                <a:cs typeface="Lato"/>
                <a:sym typeface="Lato"/>
              </a:rPr>
              <a:t> to find out the solution.</a:t>
            </a:r>
            <a:endParaRPr sz="1500">
              <a:solidFill>
                <a:schemeClr val="lt1"/>
              </a:solidFill>
              <a:highlight>
                <a:srgbClr val="FFFFFF"/>
              </a:highlight>
              <a:latin typeface="Georgia"/>
              <a:ea typeface="Georgia"/>
              <a:cs typeface="Georgia"/>
              <a:sym typeface="Georgia"/>
            </a:endParaRPr>
          </a:p>
          <a:p>
            <a:pPr indent="0" lvl="0" marL="45720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nvSpPr>
        <p:spPr>
          <a:xfrm>
            <a:off x="392175" y="498675"/>
            <a:ext cx="206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Output-2</a:t>
            </a:r>
            <a:endParaRPr sz="2100">
              <a:solidFill>
                <a:schemeClr val="lt1"/>
              </a:solidFill>
              <a:latin typeface="Lato"/>
              <a:ea typeface="Lato"/>
              <a:cs typeface="Lato"/>
              <a:sym typeface="Lato"/>
            </a:endParaRPr>
          </a:p>
        </p:txBody>
      </p:sp>
      <p:sp>
        <p:nvSpPr>
          <p:cNvPr id="227" name="Google Shape;227;p26"/>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28" name="Google Shape;228;p26"/>
          <p:cNvSpPr txBox="1"/>
          <p:nvPr/>
        </p:nvSpPr>
        <p:spPr>
          <a:xfrm>
            <a:off x="561725" y="3014875"/>
            <a:ext cx="81525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lt1"/>
                </a:solidFill>
                <a:latin typeface="Lato"/>
                <a:ea typeface="Lato"/>
                <a:cs typeface="Lato"/>
                <a:sym typeface="Lato"/>
              </a:rPr>
              <a:t>Here the board size is 6 and time limit is set as 1000 seconds. The algorithm used is BFS.  It expanded a total of </a:t>
            </a:r>
            <a:r>
              <a:rPr lang="en">
                <a:solidFill>
                  <a:schemeClr val="accent6"/>
                </a:solidFill>
                <a:latin typeface="Lato"/>
                <a:ea typeface="Lato"/>
                <a:cs typeface="Lato"/>
                <a:sym typeface="Lato"/>
              </a:rPr>
              <a:t>55 thousand nodes </a:t>
            </a:r>
            <a:r>
              <a:rPr lang="en">
                <a:solidFill>
                  <a:schemeClr val="lt1"/>
                </a:solidFill>
                <a:latin typeface="Lato"/>
                <a:ea typeface="Lato"/>
                <a:cs typeface="Lato"/>
                <a:sym typeface="Lato"/>
              </a:rPr>
              <a:t>but no solution is found with in the given time limit.</a:t>
            </a:r>
            <a:endParaRPr sz="1500">
              <a:solidFill>
                <a:schemeClr val="lt1"/>
              </a:solidFill>
              <a:highlight>
                <a:srgbClr val="FFFFFF"/>
              </a:highlight>
              <a:latin typeface="Georgia"/>
              <a:ea typeface="Georgia"/>
              <a:cs typeface="Georgia"/>
              <a:sym typeface="Georgia"/>
            </a:endParaRPr>
          </a:p>
          <a:p>
            <a:pPr indent="0" lvl="0" marL="45720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t/>
            </a:r>
            <a:endParaRPr>
              <a:solidFill>
                <a:schemeClr val="lt1"/>
              </a:solidFill>
              <a:latin typeface="Lato"/>
              <a:ea typeface="Lato"/>
              <a:cs typeface="Lato"/>
              <a:sym typeface="Lato"/>
            </a:endParaRPr>
          </a:p>
        </p:txBody>
      </p:sp>
      <p:pic>
        <p:nvPicPr>
          <p:cNvPr id="229" name="Google Shape;229;p26"/>
          <p:cNvPicPr preferRelativeResize="0"/>
          <p:nvPr/>
        </p:nvPicPr>
        <p:blipFill>
          <a:blip r:embed="rId3">
            <a:alphaModFix/>
          </a:blip>
          <a:stretch>
            <a:fillRect/>
          </a:stretch>
        </p:blipFill>
        <p:spPr>
          <a:xfrm>
            <a:off x="875050" y="1084575"/>
            <a:ext cx="6922999" cy="17008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 Knight’s Tour Problem using Improved Depth First Search</a:t>
            </a:r>
            <a:endParaRPr/>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We have improved the depth first search drastically by </a:t>
            </a:r>
            <a:r>
              <a:rPr lang="en"/>
              <a:t>implementing</a:t>
            </a:r>
            <a:r>
              <a:rPr lang="en"/>
              <a:t> the  Warnsdorf’s rule. The heuristic works as follows: </a:t>
            </a:r>
            <a:endParaRPr/>
          </a:p>
          <a:p>
            <a:pPr indent="-311150" lvl="0" marL="457200" rtl="0" algn="just">
              <a:lnSpc>
                <a:spcPct val="150000"/>
              </a:lnSpc>
              <a:spcBef>
                <a:spcPts val="0"/>
              </a:spcBef>
              <a:spcAft>
                <a:spcPts val="0"/>
              </a:spcAft>
              <a:buSzPts val="1300"/>
              <a:buChar char="➔"/>
            </a:pPr>
            <a:r>
              <a:rPr lang="en"/>
              <a:t>The knight will choose his next move by moving to a square that has the fewest next possible moves. By sorting the nodes to visit by how many possible moves are next, our knight will always traverse the graph from the edges in. </a:t>
            </a:r>
            <a:endParaRPr/>
          </a:p>
          <a:p>
            <a:pPr indent="-311150" lvl="0" marL="457200" rtl="0" algn="just">
              <a:lnSpc>
                <a:spcPct val="150000"/>
              </a:lnSpc>
              <a:spcBef>
                <a:spcPts val="0"/>
              </a:spcBef>
              <a:spcAft>
                <a:spcPts val="0"/>
              </a:spcAft>
              <a:buSzPts val="1300"/>
              <a:buChar char="➔"/>
            </a:pPr>
            <a:r>
              <a:rPr lang="en"/>
              <a:t>This rule makes sense since it’s much easier to visit an empty square on the edge of a chessboard near the beginning of the tour without getting trapped than later on.</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nvSpPr>
        <p:spPr>
          <a:xfrm>
            <a:off x="392175" y="498675"/>
            <a:ext cx="206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Code Implementation</a:t>
            </a:r>
            <a:endParaRPr sz="2100">
              <a:solidFill>
                <a:schemeClr val="lt1"/>
              </a:solidFill>
              <a:latin typeface="Lato"/>
              <a:ea typeface="Lato"/>
              <a:cs typeface="Lato"/>
              <a:sym typeface="Lato"/>
            </a:endParaRPr>
          </a:p>
        </p:txBody>
      </p:sp>
      <p:sp>
        <p:nvSpPr>
          <p:cNvPr id="241" name="Google Shape;241;p28"/>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42" name="Google Shape;242;p28"/>
          <p:cNvPicPr preferRelativeResize="0"/>
          <p:nvPr/>
        </p:nvPicPr>
        <p:blipFill rotWithShape="1">
          <a:blip r:embed="rId3">
            <a:alphaModFix/>
          </a:blip>
          <a:srcRect b="0" l="0" r="0" t="2638"/>
          <a:stretch/>
        </p:blipFill>
        <p:spPr>
          <a:xfrm>
            <a:off x="3216650" y="498675"/>
            <a:ext cx="5686651" cy="428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nvSpPr>
        <p:spPr>
          <a:xfrm>
            <a:off x="392175" y="498675"/>
            <a:ext cx="206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Code Implementation</a:t>
            </a:r>
            <a:endParaRPr sz="2100">
              <a:solidFill>
                <a:schemeClr val="lt1"/>
              </a:solidFill>
              <a:latin typeface="Lato"/>
              <a:ea typeface="Lato"/>
              <a:cs typeface="Lato"/>
              <a:sym typeface="Lato"/>
            </a:endParaRPr>
          </a:p>
        </p:txBody>
      </p:sp>
      <p:sp>
        <p:nvSpPr>
          <p:cNvPr id="248" name="Google Shape;248;p29"/>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49" name="Google Shape;249;p29"/>
          <p:cNvPicPr preferRelativeResize="0"/>
          <p:nvPr/>
        </p:nvPicPr>
        <p:blipFill>
          <a:blip r:embed="rId3">
            <a:alphaModFix/>
          </a:blip>
          <a:stretch>
            <a:fillRect/>
          </a:stretch>
        </p:blipFill>
        <p:spPr>
          <a:xfrm>
            <a:off x="3599501" y="131150"/>
            <a:ext cx="4700251" cy="4777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nvSpPr>
        <p:spPr>
          <a:xfrm>
            <a:off x="392175" y="498675"/>
            <a:ext cx="206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Code Implementation</a:t>
            </a:r>
            <a:endParaRPr sz="2100">
              <a:solidFill>
                <a:schemeClr val="lt1"/>
              </a:solidFill>
              <a:latin typeface="Lato"/>
              <a:ea typeface="Lato"/>
              <a:cs typeface="Lato"/>
              <a:sym typeface="Lato"/>
            </a:endParaRPr>
          </a:p>
        </p:txBody>
      </p:sp>
      <p:sp>
        <p:nvSpPr>
          <p:cNvPr id="255" name="Google Shape;255;p30"/>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56" name="Google Shape;256;p30"/>
          <p:cNvPicPr preferRelativeResize="0"/>
          <p:nvPr/>
        </p:nvPicPr>
        <p:blipFill rotWithShape="1">
          <a:blip r:embed="rId3">
            <a:alphaModFix/>
          </a:blip>
          <a:srcRect b="-1150" l="-1210" r="1209" t="1150"/>
          <a:stretch/>
        </p:blipFill>
        <p:spPr>
          <a:xfrm>
            <a:off x="3603150" y="215050"/>
            <a:ext cx="5285200" cy="4824699"/>
          </a:xfrm>
          <a:prstGeom prst="rect">
            <a:avLst/>
          </a:prstGeom>
          <a:noFill/>
          <a:ln>
            <a:noFill/>
          </a:ln>
        </p:spPr>
      </p:pic>
      <p:pic>
        <p:nvPicPr>
          <p:cNvPr id="257" name="Google Shape;257;p30"/>
          <p:cNvPicPr preferRelativeResize="0"/>
          <p:nvPr/>
        </p:nvPicPr>
        <p:blipFill>
          <a:blip r:embed="rId4">
            <a:alphaModFix/>
          </a:blip>
          <a:stretch>
            <a:fillRect/>
          </a:stretch>
        </p:blipFill>
        <p:spPr>
          <a:xfrm>
            <a:off x="62975" y="3928675"/>
            <a:ext cx="3540175" cy="106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nvSpPr>
        <p:spPr>
          <a:xfrm>
            <a:off x="392175" y="498675"/>
            <a:ext cx="206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Output -1</a:t>
            </a:r>
            <a:endParaRPr sz="2100">
              <a:solidFill>
                <a:schemeClr val="lt1"/>
              </a:solidFill>
              <a:latin typeface="Lato"/>
              <a:ea typeface="Lato"/>
              <a:cs typeface="Lato"/>
              <a:sym typeface="Lato"/>
            </a:endParaRPr>
          </a:p>
        </p:txBody>
      </p:sp>
      <p:sp>
        <p:nvSpPr>
          <p:cNvPr id="263" name="Google Shape;263;p31"/>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64" name="Google Shape;264;p31"/>
          <p:cNvPicPr preferRelativeResize="0"/>
          <p:nvPr/>
        </p:nvPicPr>
        <p:blipFill>
          <a:blip r:embed="rId3">
            <a:alphaModFix/>
          </a:blip>
          <a:stretch>
            <a:fillRect/>
          </a:stretch>
        </p:blipFill>
        <p:spPr>
          <a:xfrm>
            <a:off x="3584950" y="283925"/>
            <a:ext cx="5244222" cy="3832124"/>
          </a:xfrm>
          <a:prstGeom prst="rect">
            <a:avLst/>
          </a:prstGeom>
          <a:noFill/>
          <a:ln>
            <a:noFill/>
          </a:ln>
        </p:spPr>
      </p:pic>
      <p:sp>
        <p:nvSpPr>
          <p:cNvPr id="265" name="Google Shape;265;p31"/>
          <p:cNvSpPr txBox="1"/>
          <p:nvPr/>
        </p:nvSpPr>
        <p:spPr>
          <a:xfrm>
            <a:off x="476725" y="1580200"/>
            <a:ext cx="29346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lt1"/>
                </a:solidFill>
                <a:latin typeface="Lato"/>
                <a:ea typeface="Lato"/>
                <a:cs typeface="Lato"/>
                <a:sym typeface="Lato"/>
              </a:rPr>
              <a:t>Board size is 8</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Contents</a:t>
            </a:r>
            <a:endParaRPr sz="40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en" sz="1900"/>
              <a:t>Introduction</a:t>
            </a:r>
            <a:endParaRPr sz="1900"/>
          </a:p>
          <a:p>
            <a:pPr indent="-349250" lvl="0" marL="457200" rtl="0" algn="l">
              <a:spcBef>
                <a:spcPts val="0"/>
              </a:spcBef>
              <a:spcAft>
                <a:spcPts val="0"/>
              </a:spcAft>
              <a:buSzPts val="1900"/>
              <a:buAutoNum type="arabicPeriod"/>
            </a:pPr>
            <a:r>
              <a:rPr lang="en" sz="1900"/>
              <a:t>Approach to Knight’s Tour problem</a:t>
            </a:r>
            <a:endParaRPr sz="1900"/>
          </a:p>
          <a:p>
            <a:pPr indent="-349250" lvl="0" marL="457200" rtl="0" algn="l">
              <a:spcBef>
                <a:spcPts val="0"/>
              </a:spcBef>
              <a:spcAft>
                <a:spcPts val="0"/>
              </a:spcAft>
              <a:buSzPts val="1900"/>
              <a:buAutoNum type="arabicPeriod"/>
            </a:pPr>
            <a:r>
              <a:rPr lang="en" sz="1900"/>
              <a:t>Backtracking  </a:t>
            </a:r>
            <a:endParaRPr sz="1900"/>
          </a:p>
          <a:p>
            <a:pPr indent="-349250" lvl="0" marL="457200" rtl="0" algn="l">
              <a:spcBef>
                <a:spcPts val="0"/>
              </a:spcBef>
              <a:spcAft>
                <a:spcPts val="0"/>
              </a:spcAft>
              <a:buSzPts val="1900"/>
              <a:buAutoNum type="arabicPeriod"/>
            </a:pPr>
            <a:r>
              <a:rPr lang="en" sz="1900"/>
              <a:t>Depth First and Breadth First Search</a:t>
            </a:r>
            <a:endParaRPr sz="1900"/>
          </a:p>
          <a:p>
            <a:pPr indent="-349250" lvl="0" marL="457200" rtl="0" algn="l">
              <a:spcBef>
                <a:spcPts val="0"/>
              </a:spcBef>
              <a:spcAft>
                <a:spcPts val="0"/>
              </a:spcAft>
              <a:buSzPts val="1900"/>
              <a:buAutoNum type="arabicPeriod"/>
            </a:pPr>
            <a:r>
              <a:rPr lang="en" sz="1900"/>
              <a:t>Improved DFS using Warnsdorff’s rule</a:t>
            </a:r>
            <a:endParaRPr sz="1900"/>
          </a:p>
          <a:p>
            <a:pPr indent="-349250" lvl="0" marL="457200" rtl="0" algn="l">
              <a:spcBef>
                <a:spcPts val="0"/>
              </a:spcBef>
              <a:spcAft>
                <a:spcPts val="0"/>
              </a:spcAft>
              <a:buSzPts val="1900"/>
              <a:buAutoNum type="arabicPeriod"/>
            </a:pPr>
            <a:r>
              <a:rPr lang="en" sz="1900"/>
              <a:t>Comparisons</a:t>
            </a:r>
            <a:endParaRPr sz="1900"/>
          </a:p>
          <a:p>
            <a:pPr indent="-349250" lvl="0" marL="457200" rtl="0" algn="l">
              <a:spcBef>
                <a:spcPts val="0"/>
              </a:spcBef>
              <a:spcAft>
                <a:spcPts val="0"/>
              </a:spcAft>
              <a:buSzPts val="1900"/>
              <a:buAutoNum type="arabicPeriod"/>
            </a:pPr>
            <a:r>
              <a:rPr lang="en" sz="1900"/>
              <a:t>Part that we are proud of</a:t>
            </a:r>
            <a:endParaRPr sz="1900"/>
          </a:p>
          <a:p>
            <a:pPr indent="-349250" lvl="0" marL="457200" rtl="0" algn="l">
              <a:spcBef>
                <a:spcPts val="0"/>
              </a:spcBef>
              <a:spcAft>
                <a:spcPts val="0"/>
              </a:spcAft>
              <a:buSzPts val="1900"/>
              <a:buAutoNum type="arabicPeriod"/>
            </a:pPr>
            <a:r>
              <a:rPr lang="en" sz="1900"/>
              <a:t>Limitations and Future Work</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nvSpPr>
        <p:spPr>
          <a:xfrm>
            <a:off x="392175" y="498675"/>
            <a:ext cx="206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Output -2</a:t>
            </a:r>
            <a:endParaRPr sz="2100">
              <a:solidFill>
                <a:schemeClr val="lt1"/>
              </a:solidFill>
              <a:latin typeface="Lato"/>
              <a:ea typeface="Lato"/>
              <a:cs typeface="Lato"/>
              <a:sym typeface="Lato"/>
            </a:endParaRPr>
          </a:p>
        </p:txBody>
      </p:sp>
      <p:sp>
        <p:nvSpPr>
          <p:cNvPr id="271" name="Google Shape;271;p32"/>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72" name="Google Shape;272;p32"/>
          <p:cNvSpPr txBox="1"/>
          <p:nvPr/>
        </p:nvSpPr>
        <p:spPr>
          <a:xfrm>
            <a:off x="476725" y="1580200"/>
            <a:ext cx="29346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lt1"/>
                </a:solidFill>
                <a:latin typeface="Lato"/>
                <a:ea typeface="Lato"/>
                <a:cs typeface="Lato"/>
                <a:sym typeface="Lato"/>
              </a:rPr>
              <a:t>Board size is 16</a:t>
            </a:r>
            <a:endParaRPr>
              <a:solidFill>
                <a:schemeClr val="lt1"/>
              </a:solidFill>
              <a:latin typeface="Lato"/>
              <a:ea typeface="Lato"/>
              <a:cs typeface="Lato"/>
              <a:sym typeface="Lato"/>
            </a:endParaRPr>
          </a:p>
        </p:txBody>
      </p:sp>
      <p:pic>
        <p:nvPicPr>
          <p:cNvPr id="273" name="Google Shape;273;p32"/>
          <p:cNvPicPr preferRelativeResize="0"/>
          <p:nvPr/>
        </p:nvPicPr>
        <p:blipFill>
          <a:blip r:embed="rId3">
            <a:alphaModFix/>
          </a:blip>
          <a:stretch>
            <a:fillRect/>
          </a:stretch>
        </p:blipFill>
        <p:spPr>
          <a:xfrm>
            <a:off x="3723100" y="383025"/>
            <a:ext cx="5017074" cy="37035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nvSpPr>
        <p:spPr>
          <a:xfrm>
            <a:off x="392175" y="498675"/>
            <a:ext cx="2061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Output -2</a:t>
            </a:r>
            <a:endParaRPr sz="2100">
              <a:solidFill>
                <a:schemeClr val="lt1"/>
              </a:solidFill>
              <a:latin typeface="Lato"/>
              <a:ea typeface="Lato"/>
              <a:cs typeface="Lato"/>
              <a:sym typeface="Lato"/>
            </a:endParaRPr>
          </a:p>
        </p:txBody>
      </p:sp>
      <p:sp>
        <p:nvSpPr>
          <p:cNvPr id="279" name="Google Shape;279;p33"/>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80" name="Google Shape;280;p33"/>
          <p:cNvSpPr txBox="1"/>
          <p:nvPr/>
        </p:nvSpPr>
        <p:spPr>
          <a:xfrm>
            <a:off x="476725" y="1580200"/>
            <a:ext cx="29346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lt1"/>
                </a:solidFill>
                <a:latin typeface="Lato"/>
                <a:ea typeface="Lato"/>
                <a:cs typeface="Lato"/>
                <a:sym typeface="Lato"/>
              </a:rPr>
              <a:t>Board size is 31</a:t>
            </a:r>
            <a:endParaRPr>
              <a:solidFill>
                <a:schemeClr val="lt1"/>
              </a:solidFill>
              <a:latin typeface="Lato"/>
              <a:ea typeface="Lato"/>
              <a:cs typeface="Lato"/>
              <a:sym typeface="Lato"/>
            </a:endParaRPr>
          </a:p>
        </p:txBody>
      </p:sp>
      <p:pic>
        <p:nvPicPr>
          <p:cNvPr id="281" name="Google Shape;281;p33"/>
          <p:cNvPicPr preferRelativeResize="0"/>
          <p:nvPr/>
        </p:nvPicPr>
        <p:blipFill>
          <a:blip r:embed="rId3">
            <a:alphaModFix/>
          </a:blip>
          <a:stretch>
            <a:fillRect/>
          </a:stretch>
        </p:blipFill>
        <p:spPr>
          <a:xfrm>
            <a:off x="2160925" y="400600"/>
            <a:ext cx="6868024" cy="387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between Backtracking, DFS, BFS and improved DFS using Warnsdorff’s rule</a:t>
            </a:r>
            <a:endParaRPr/>
          </a:p>
        </p:txBody>
      </p:sp>
      <p:sp>
        <p:nvSpPr>
          <p:cNvPr id="287" name="Google Shape;287;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Comparing among backtracking, DFS, BFS and Improved DFS, we can say that improved DFS which makes use of the Warnsdorff’s rule works faster i.e, it takes</a:t>
            </a:r>
            <a:r>
              <a:rPr lang="en">
                <a:solidFill>
                  <a:schemeClr val="accent6"/>
                </a:solidFill>
              </a:rPr>
              <a:t> less than 1 second</a:t>
            </a:r>
            <a:r>
              <a:rPr lang="en"/>
              <a:t> to visit the normal 8*8 chess board.</a:t>
            </a:r>
            <a:endParaRPr/>
          </a:p>
          <a:p>
            <a:pPr indent="-311150" lvl="0" marL="457200" rtl="0" algn="just">
              <a:lnSpc>
                <a:spcPct val="150000"/>
              </a:lnSpc>
              <a:spcBef>
                <a:spcPts val="0"/>
              </a:spcBef>
              <a:spcAft>
                <a:spcPts val="0"/>
              </a:spcAft>
              <a:buSzPts val="1300"/>
              <a:buChar char="➔"/>
            </a:pPr>
            <a:r>
              <a:rPr lang="en"/>
              <a:t>After that, backtracking takes time of </a:t>
            </a:r>
            <a:r>
              <a:rPr lang="en">
                <a:solidFill>
                  <a:schemeClr val="accent6"/>
                </a:solidFill>
              </a:rPr>
              <a:t>25 seconds</a:t>
            </a:r>
            <a:r>
              <a:rPr lang="en"/>
              <a:t> to visit the normal 8*8 chess board.</a:t>
            </a:r>
            <a:endParaRPr/>
          </a:p>
          <a:p>
            <a:pPr indent="-311150" lvl="0" marL="457200" rtl="0" algn="just">
              <a:lnSpc>
                <a:spcPct val="150000"/>
              </a:lnSpc>
              <a:spcBef>
                <a:spcPts val="0"/>
              </a:spcBef>
              <a:spcAft>
                <a:spcPts val="0"/>
              </a:spcAft>
              <a:buSzPts val="1300"/>
              <a:buChar char="➔"/>
            </a:pPr>
            <a:r>
              <a:rPr lang="en"/>
              <a:t>DFS takes a lot of time to solve the normal 8*8 chess board but it takes almost around</a:t>
            </a:r>
            <a:r>
              <a:rPr lang="en">
                <a:solidFill>
                  <a:schemeClr val="accent6"/>
                </a:solidFill>
              </a:rPr>
              <a:t> 170 seconds</a:t>
            </a:r>
            <a:r>
              <a:rPr lang="en"/>
              <a:t> to visit the 6*6 chess board </a:t>
            </a:r>
            <a:endParaRPr/>
          </a:p>
          <a:p>
            <a:pPr indent="-311150" lvl="0" marL="457200" rtl="0" algn="just">
              <a:lnSpc>
                <a:spcPct val="150000"/>
              </a:lnSpc>
              <a:spcBef>
                <a:spcPts val="0"/>
              </a:spcBef>
              <a:spcAft>
                <a:spcPts val="0"/>
              </a:spcAft>
              <a:buSzPts val="1300"/>
              <a:buChar char="➔"/>
            </a:pPr>
            <a:r>
              <a:rPr lang="en"/>
              <a:t>BFS takes even more time to compute the 6*6 chess board so it is not feasible to solve the 8*8 chess board.</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that we are proud of</a:t>
            </a:r>
            <a:endParaRPr/>
          </a:p>
        </p:txBody>
      </p:sp>
      <p:sp>
        <p:nvSpPr>
          <p:cNvPr id="293" name="Google Shape;293;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The improved DFS which makes use of the Warnsdorff’s rule implementation is the part that we are most proud of.</a:t>
            </a:r>
            <a:endParaRPr/>
          </a:p>
          <a:p>
            <a:pPr indent="-311150" lvl="0" marL="457200" rtl="0" algn="just">
              <a:lnSpc>
                <a:spcPct val="150000"/>
              </a:lnSpc>
              <a:spcBef>
                <a:spcPts val="0"/>
              </a:spcBef>
              <a:spcAft>
                <a:spcPts val="0"/>
              </a:spcAft>
              <a:buSzPts val="1300"/>
              <a:buChar char="➔"/>
            </a:pPr>
            <a:r>
              <a:rPr lang="en"/>
              <a:t>Comparing it to the Backtracking and DFS implementations, it took</a:t>
            </a:r>
            <a:r>
              <a:rPr lang="en">
                <a:solidFill>
                  <a:schemeClr val="accent6"/>
                </a:solidFill>
              </a:rPr>
              <a:t> less than 1 second</a:t>
            </a:r>
            <a:r>
              <a:rPr lang="en"/>
              <a:t> to solve the normal chess board whereas </a:t>
            </a:r>
            <a:r>
              <a:rPr lang="en">
                <a:solidFill>
                  <a:schemeClr val="accent6"/>
                </a:solidFill>
              </a:rPr>
              <a:t>backtracking took 25 seconds</a:t>
            </a:r>
            <a:r>
              <a:rPr lang="en"/>
              <a:t>.</a:t>
            </a:r>
            <a:endParaRPr/>
          </a:p>
          <a:p>
            <a:pPr indent="-311150" lvl="0" marL="457200" rtl="0" algn="just">
              <a:lnSpc>
                <a:spcPct val="150000"/>
              </a:lnSpc>
              <a:spcBef>
                <a:spcPts val="0"/>
              </a:spcBef>
              <a:spcAft>
                <a:spcPts val="0"/>
              </a:spcAft>
              <a:buSzPts val="1300"/>
              <a:buChar char="➔"/>
            </a:pPr>
            <a:r>
              <a:rPr lang="en"/>
              <a:t>Not only that, </a:t>
            </a:r>
            <a:r>
              <a:rPr lang="en">
                <a:solidFill>
                  <a:schemeClr val="accent6"/>
                </a:solidFill>
              </a:rPr>
              <a:t>it can solve up </a:t>
            </a:r>
            <a:r>
              <a:rPr lang="en">
                <a:solidFill>
                  <a:schemeClr val="accent6"/>
                </a:solidFill>
              </a:rPr>
              <a:t>until</a:t>
            </a:r>
            <a:r>
              <a:rPr lang="en">
                <a:solidFill>
                  <a:schemeClr val="accent6"/>
                </a:solidFill>
              </a:rPr>
              <a:t> 31*31 chess board in less than 1 second</a:t>
            </a:r>
            <a:r>
              <a:rPr lang="en"/>
              <a:t> which we are very proud of.</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of the implemented algorithms</a:t>
            </a:r>
            <a:endParaRPr/>
          </a:p>
        </p:txBody>
      </p:sp>
      <p:sp>
        <p:nvSpPr>
          <p:cNvPr id="299" name="Google Shape;299;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Improved DFS solves a 31*31 chess board in less than 1 second but after that we are not able to solve anymore since we are facing a </a:t>
            </a:r>
            <a:r>
              <a:rPr lang="en">
                <a:solidFill>
                  <a:schemeClr val="accent6"/>
                </a:solidFill>
              </a:rPr>
              <a:t>recursion depth exceeded error</a:t>
            </a:r>
            <a:r>
              <a:rPr lang="en"/>
              <a:t>. Using Improved DFS we cannot solve chess boards </a:t>
            </a:r>
            <a:r>
              <a:rPr lang="en">
                <a:solidFill>
                  <a:schemeClr val="accent6"/>
                </a:solidFill>
              </a:rPr>
              <a:t>greater than 31*31</a:t>
            </a:r>
            <a:r>
              <a:rPr lang="en"/>
              <a:t>.</a:t>
            </a:r>
            <a:endParaRPr/>
          </a:p>
          <a:p>
            <a:pPr indent="-311150" lvl="0" marL="457200" rtl="0" algn="l">
              <a:lnSpc>
                <a:spcPct val="150000"/>
              </a:lnSpc>
              <a:spcBef>
                <a:spcPts val="0"/>
              </a:spcBef>
              <a:spcAft>
                <a:spcPts val="0"/>
              </a:spcAft>
              <a:buSzPts val="1300"/>
              <a:buChar char="➔"/>
            </a:pPr>
            <a:r>
              <a:rPr lang="en"/>
              <a:t>Backtracking solves efficiently upto 8*8 normal chess board but after that, it doesn’t solve anymore since the knight is struck and have no other squares to move from that point.</a:t>
            </a:r>
            <a:endParaRPr/>
          </a:p>
          <a:p>
            <a:pPr indent="-311150" lvl="0" marL="457200" rtl="0" algn="l">
              <a:lnSpc>
                <a:spcPct val="150000"/>
              </a:lnSpc>
              <a:spcBef>
                <a:spcPts val="0"/>
              </a:spcBef>
              <a:spcAft>
                <a:spcPts val="0"/>
              </a:spcAft>
              <a:buSzPts val="1300"/>
              <a:buChar char="➔"/>
            </a:pPr>
            <a:r>
              <a:rPr lang="en"/>
              <a:t>Similarly DFS can solve efficiently upto 5*5 chess board in less than a second. In order to solve 6*6 chess board, it took 170 seconds but after that the knight is struck.</a:t>
            </a:r>
            <a:endParaRPr/>
          </a:p>
          <a:p>
            <a:pPr indent="-311150" lvl="0" marL="457200" rtl="0" algn="l">
              <a:lnSpc>
                <a:spcPct val="150000"/>
              </a:lnSpc>
              <a:spcBef>
                <a:spcPts val="0"/>
              </a:spcBef>
              <a:spcAft>
                <a:spcPts val="0"/>
              </a:spcAft>
              <a:buSzPts val="1300"/>
              <a:buChar char="➔"/>
            </a:pPr>
            <a:r>
              <a:rPr lang="en"/>
              <a:t>BFS on the other hand took a lot of time to solve the 5*5 chess board which makes it the least feasible algorithm to solve the knight’s tour 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305" name="Google Shape;305;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We want to take a deeper dive into the </a:t>
            </a:r>
            <a:r>
              <a:rPr lang="en"/>
              <a:t>neural</a:t>
            </a:r>
            <a:r>
              <a:rPr lang="en"/>
              <a:t> network implementations of the Knight’s Tour problem.</a:t>
            </a:r>
            <a:endParaRPr/>
          </a:p>
          <a:p>
            <a:pPr indent="-311150" lvl="0" marL="457200" rtl="0" algn="just">
              <a:lnSpc>
                <a:spcPct val="150000"/>
              </a:lnSpc>
              <a:spcBef>
                <a:spcPts val="0"/>
              </a:spcBef>
              <a:spcAft>
                <a:spcPts val="0"/>
              </a:spcAft>
              <a:buSzPts val="1300"/>
              <a:buChar char="➔"/>
            </a:pPr>
            <a:r>
              <a:rPr lang="en"/>
              <a:t>Improved DFS can be further enhanced to encounter the recursion depth exceeded error when solving chess boards greater than 31*31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129750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Project Demo</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Introduction</a:t>
            </a:r>
            <a:endParaRPr sz="4000"/>
          </a:p>
        </p:txBody>
      </p:sp>
      <p:sp>
        <p:nvSpPr>
          <p:cNvPr id="148" name="Google Shape;148;p15"/>
          <p:cNvSpPr txBox="1"/>
          <p:nvPr>
            <p:ph idx="1" type="body"/>
          </p:nvPr>
        </p:nvSpPr>
        <p:spPr>
          <a:xfrm>
            <a:off x="1297500" y="1687425"/>
            <a:ext cx="7038900" cy="3158400"/>
          </a:xfrm>
          <a:prstGeom prst="rect">
            <a:avLst/>
          </a:prstGeom>
        </p:spPr>
        <p:txBody>
          <a:bodyPr anchorCtr="0" anchor="t" bIns="91425" lIns="91425" spcFirstLastPara="1" rIns="91425" wrap="square" tIns="91425">
            <a:normAutofit lnSpcReduction="10000"/>
          </a:bodyPr>
          <a:lstStyle/>
          <a:p>
            <a:pPr indent="-311150" lvl="0" marL="457200" rtl="0" algn="just">
              <a:lnSpc>
                <a:spcPct val="150000"/>
              </a:lnSpc>
              <a:spcBef>
                <a:spcPts val="0"/>
              </a:spcBef>
              <a:spcAft>
                <a:spcPts val="0"/>
              </a:spcAft>
              <a:buSzPts val="1300"/>
              <a:buChar char="●"/>
            </a:pPr>
            <a:r>
              <a:rPr lang="en"/>
              <a:t>This Knight’s tour problem defines that whether it is possible to travel </a:t>
            </a:r>
            <a:r>
              <a:rPr lang="en">
                <a:solidFill>
                  <a:schemeClr val="accent6"/>
                </a:solidFill>
              </a:rPr>
              <a:t>all the possible squares of chess</a:t>
            </a:r>
            <a:r>
              <a:rPr lang="en"/>
              <a:t> from the starting position of the chessboard.</a:t>
            </a:r>
            <a:endParaRPr/>
          </a:p>
          <a:p>
            <a:pPr indent="-311150" lvl="0" marL="457200" rtl="0" algn="just">
              <a:lnSpc>
                <a:spcPct val="150000"/>
              </a:lnSpc>
              <a:spcBef>
                <a:spcPts val="0"/>
              </a:spcBef>
              <a:spcAft>
                <a:spcPts val="0"/>
              </a:spcAft>
              <a:buSzPts val="1300"/>
              <a:buChar char="●"/>
            </a:pPr>
            <a:r>
              <a:rPr lang="en"/>
              <a:t>For a person who is not familiar with chess, the knight moves two squares horizontally and one square vertically, or two squares vertically and one square horizontally</a:t>
            </a:r>
            <a:endParaRPr/>
          </a:p>
          <a:p>
            <a:pPr indent="-311150" lvl="0" marL="457200" rtl="0" algn="just">
              <a:lnSpc>
                <a:spcPct val="150000"/>
              </a:lnSpc>
              <a:spcBef>
                <a:spcPts val="0"/>
              </a:spcBef>
              <a:spcAft>
                <a:spcPts val="0"/>
              </a:spcAft>
              <a:buSzPts val="1300"/>
              <a:buChar char="●"/>
            </a:pPr>
            <a:r>
              <a:rPr lang="en"/>
              <a:t>To be clear a Knight can move only in eight specific directions/blocks from its current location. Backtracking is basically recursion with undoing the recursive step if a solution for the given path does not exist.</a:t>
            </a:r>
            <a:endParaRPr/>
          </a:p>
          <a:p>
            <a:pPr indent="-311150" lvl="0" marL="457200" rtl="0" algn="just">
              <a:lnSpc>
                <a:spcPct val="150000"/>
              </a:lnSpc>
              <a:spcBef>
                <a:spcPts val="0"/>
              </a:spcBef>
              <a:spcAft>
                <a:spcPts val="0"/>
              </a:spcAft>
              <a:buSzPts val="1300"/>
              <a:buChar char="●"/>
            </a:pPr>
            <a:r>
              <a:rPr lang="en"/>
              <a:t>So we wanted to explore the classical</a:t>
            </a:r>
            <a:r>
              <a:rPr lang="en">
                <a:solidFill>
                  <a:schemeClr val="accent6"/>
                </a:solidFill>
              </a:rPr>
              <a:t> Knight’s Tour problem</a:t>
            </a:r>
            <a:r>
              <a:rPr lang="en"/>
              <a:t> using the data structures and </a:t>
            </a:r>
            <a:r>
              <a:rPr lang="en"/>
              <a:t>algorithms</a:t>
            </a:r>
            <a:r>
              <a:rPr lang="en"/>
              <a:t> we learned in the class.</a:t>
            </a:r>
            <a:endParaRPr/>
          </a:p>
          <a:p>
            <a:pPr indent="0" lvl="0" marL="0" rtl="0" algn="just">
              <a:lnSpc>
                <a:spcPct val="150000"/>
              </a:lnSpc>
              <a:spcBef>
                <a:spcPts val="1200"/>
              </a:spcBef>
              <a:spcAft>
                <a:spcPts val="1200"/>
              </a:spcAft>
              <a:buNone/>
            </a:pPr>
            <a:r>
              <a:t/>
            </a:r>
            <a:endParaRPr/>
          </a:p>
        </p:txBody>
      </p:sp>
      <p:pic>
        <p:nvPicPr>
          <p:cNvPr id="149" name="Google Shape;149;p15"/>
          <p:cNvPicPr preferRelativeResize="0"/>
          <p:nvPr/>
        </p:nvPicPr>
        <p:blipFill rotWithShape="1">
          <a:blip r:embed="rId3">
            <a:alphaModFix/>
          </a:blip>
          <a:srcRect b="16100" l="0" r="33726" t="0"/>
          <a:stretch/>
        </p:blipFill>
        <p:spPr>
          <a:xfrm>
            <a:off x="7324150" y="0"/>
            <a:ext cx="1819849" cy="154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to Knight’s Tour Problem</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just">
              <a:lnSpc>
                <a:spcPct val="150000"/>
              </a:lnSpc>
              <a:spcBef>
                <a:spcPts val="0"/>
              </a:spcBef>
              <a:spcAft>
                <a:spcPts val="0"/>
              </a:spcAft>
              <a:buSzPts val="1300"/>
              <a:buChar char="➔"/>
            </a:pPr>
            <a:r>
              <a:rPr lang="en"/>
              <a:t>W</a:t>
            </a:r>
            <a:r>
              <a:rPr lang="en"/>
              <a:t>e start by moving the knight and if the knight reaches to a cell from where there is no further cell available to move and we have not reached to the solution yet (not all cells are covered), then we backtrack and change our decision and choose a different path.</a:t>
            </a:r>
            <a:endParaRPr/>
          </a:p>
          <a:p>
            <a:pPr indent="-311150" lvl="0" marL="457200" rtl="0" algn="just">
              <a:lnSpc>
                <a:spcPct val="150000"/>
              </a:lnSpc>
              <a:spcBef>
                <a:spcPts val="0"/>
              </a:spcBef>
              <a:spcAft>
                <a:spcPts val="0"/>
              </a:spcAft>
              <a:buSzPts val="1300"/>
              <a:buChar char="➔"/>
            </a:pPr>
            <a:r>
              <a:rPr lang="en"/>
              <a:t>So from a cell, we choose a move of the knight from all the moves available, and then recursively check if this will lead us to the solution or not. If not, then we choose a different path.</a:t>
            </a:r>
            <a:endParaRPr/>
          </a:p>
          <a:p>
            <a:pPr indent="-311150" lvl="0" marL="457200" rtl="0" algn="just">
              <a:lnSpc>
                <a:spcPct val="150000"/>
              </a:lnSpc>
              <a:spcBef>
                <a:spcPts val="0"/>
              </a:spcBef>
              <a:spcAft>
                <a:spcPts val="0"/>
              </a:spcAft>
              <a:buSzPts val="1300"/>
              <a:buChar char="➔"/>
            </a:pPr>
            <a:r>
              <a:rPr lang="en"/>
              <a:t>There can be two ways of finishing the knight’s Tour - the first in which the knight is one knight's move away from the cell from where it began, so it can go to the position from where it started and </a:t>
            </a:r>
            <a:r>
              <a:rPr lang="en">
                <a:solidFill>
                  <a:schemeClr val="accent6"/>
                </a:solidFill>
              </a:rPr>
              <a:t>form a loop</a:t>
            </a:r>
            <a:r>
              <a:rPr lang="en"/>
              <a:t>, this is called </a:t>
            </a:r>
            <a:r>
              <a:rPr lang="en">
                <a:solidFill>
                  <a:schemeClr val="accent6"/>
                </a:solidFill>
              </a:rPr>
              <a:t>closed tour</a:t>
            </a:r>
            <a:r>
              <a:rPr lang="en"/>
              <a:t>; </a:t>
            </a:r>
            <a:r>
              <a:rPr lang="en">
                <a:solidFill>
                  <a:schemeClr val="accent6"/>
                </a:solidFill>
              </a:rPr>
              <a:t>the </a:t>
            </a:r>
            <a:r>
              <a:rPr lang="en">
                <a:solidFill>
                  <a:schemeClr val="accent6"/>
                </a:solidFill>
              </a:rPr>
              <a:t>s</a:t>
            </a:r>
            <a:r>
              <a:rPr lang="en">
                <a:solidFill>
                  <a:schemeClr val="accent6"/>
                </a:solidFill>
              </a:rPr>
              <a:t>econd is in which the knight finishes anywhere else</a:t>
            </a:r>
            <a:r>
              <a:rPr lang="en"/>
              <a:t>, this is called </a:t>
            </a:r>
            <a:r>
              <a:rPr lang="en">
                <a:solidFill>
                  <a:schemeClr val="accent6"/>
                </a:solidFill>
              </a:rPr>
              <a:t>open tour</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 Knight’s Tour Problem using Backtracking (Brute force)</a:t>
            </a:r>
            <a:endParaRPr/>
          </a:p>
          <a:p>
            <a:pPr indent="0" lvl="0" marL="0" rtl="0" algn="l">
              <a:spcBef>
                <a:spcPts val="0"/>
              </a:spcBef>
              <a:spcAft>
                <a:spcPts val="0"/>
              </a:spcAft>
              <a:buNone/>
            </a:pPr>
            <a:r>
              <a:t/>
            </a:r>
            <a:endParaRPr/>
          </a:p>
        </p:txBody>
      </p:sp>
      <p:sp>
        <p:nvSpPr>
          <p:cNvPr id="161" name="Google Shape;161;p17"/>
          <p:cNvSpPr txBox="1"/>
          <p:nvPr>
            <p:ph idx="1" type="body"/>
          </p:nvPr>
        </p:nvSpPr>
        <p:spPr>
          <a:xfrm>
            <a:off x="1297500" y="1581675"/>
            <a:ext cx="7038900" cy="3082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u="sng"/>
              <a:t>Algorithm Steps : </a:t>
            </a:r>
            <a:endParaRPr u="sng"/>
          </a:p>
          <a:p>
            <a:pPr indent="-311150" lvl="0" marL="457200" rtl="0" algn="just">
              <a:lnSpc>
                <a:spcPct val="150000"/>
              </a:lnSpc>
              <a:spcBef>
                <a:spcPts val="1200"/>
              </a:spcBef>
              <a:spcAft>
                <a:spcPts val="0"/>
              </a:spcAft>
              <a:buSzPts val="1300"/>
              <a:buChar char="➢"/>
            </a:pPr>
            <a:r>
              <a:rPr lang="en"/>
              <a:t>Travel the matrix to only valid cells marked in the row, column array as coordinates.</a:t>
            </a:r>
            <a:endParaRPr/>
          </a:p>
          <a:p>
            <a:pPr indent="-311150" lvl="0" marL="457200" rtl="0" algn="just">
              <a:lnSpc>
                <a:spcPct val="150000"/>
              </a:lnSpc>
              <a:spcBef>
                <a:spcPts val="0"/>
              </a:spcBef>
              <a:spcAft>
                <a:spcPts val="0"/>
              </a:spcAft>
              <a:buSzPts val="1300"/>
              <a:buChar char="➢"/>
            </a:pPr>
            <a:r>
              <a:rPr lang="en"/>
              <a:t>If the step is valid then mark the current move in that cell of the matrix.</a:t>
            </a:r>
            <a:endParaRPr/>
          </a:p>
          <a:p>
            <a:pPr indent="-311150" lvl="0" marL="457200" rtl="0" algn="just">
              <a:lnSpc>
                <a:spcPct val="150000"/>
              </a:lnSpc>
              <a:spcBef>
                <a:spcPts val="0"/>
              </a:spcBef>
              <a:spcAft>
                <a:spcPts val="0"/>
              </a:spcAft>
              <a:buSzPts val="1300"/>
              <a:buChar char="➢"/>
            </a:pPr>
            <a:r>
              <a:rPr lang="en"/>
              <a:t>If the current cell is not valid or like it does not help in a complete traversal of the matrix then recur back and change the current value of the matrix which was updated before the recursive step.</a:t>
            </a:r>
            <a:endParaRPr/>
          </a:p>
          <a:p>
            <a:pPr indent="-311150" lvl="0" marL="457200" rtl="0" algn="just">
              <a:lnSpc>
                <a:spcPct val="150000"/>
              </a:lnSpc>
              <a:spcBef>
                <a:spcPts val="0"/>
              </a:spcBef>
              <a:spcAft>
                <a:spcPts val="0"/>
              </a:spcAft>
              <a:buSzPts val="1300"/>
              <a:buChar char="➢"/>
            </a:pPr>
            <a:r>
              <a:rPr lang="en"/>
              <a:t>Recur until move equals the value of </a:t>
            </a:r>
            <a:r>
              <a:rPr lang="en">
                <a:solidFill>
                  <a:schemeClr val="accent6"/>
                </a:solidFill>
              </a:rPr>
              <a:t>N*N </a:t>
            </a:r>
            <a:r>
              <a:rPr lang="en"/>
              <a:t> where N represents the size of the chess board.</a:t>
            </a:r>
            <a:endParaRPr/>
          </a:p>
          <a:p>
            <a:pPr indent="0" lvl="0" marL="457200" rtl="0" algn="just">
              <a:lnSpc>
                <a:spcPct val="150000"/>
              </a:lnSpc>
              <a:spcBef>
                <a:spcPts val="1200"/>
              </a:spcBef>
              <a:spcAft>
                <a:spcPts val="1200"/>
              </a:spcAft>
              <a:buNone/>
            </a:pPr>
            <a:r>
              <a:t/>
            </a:r>
            <a:endParaRPr u="sng"/>
          </a:p>
        </p:txBody>
      </p:sp>
      <p:pic>
        <p:nvPicPr>
          <p:cNvPr id="162" name="Google Shape;162;p17"/>
          <p:cNvPicPr preferRelativeResize="0"/>
          <p:nvPr/>
        </p:nvPicPr>
        <p:blipFill rotWithShape="1">
          <a:blip r:embed="rId3">
            <a:alphaModFix/>
          </a:blip>
          <a:srcRect b="13763" l="0" r="16015" t="0"/>
          <a:stretch/>
        </p:blipFill>
        <p:spPr>
          <a:xfrm>
            <a:off x="7095175" y="143575"/>
            <a:ext cx="1971324" cy="1720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nvSpPr>
        <p:spPr>
          <a:xfrm>
            <a:off x="392175" y="498675"/>
            <a:ext cx="206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Code Implementation</a:t>
            </a:r>
            <a:endParaRPr sz="2100">
              <a:solidFill>
                <a:schemeClr val="lt1"/>
              </a:solidFill>
              <a:latin typeface="Lato"/>
              <a:ea typeface="Lato"/>
              <a:cs typeface="Lato"/>
              <a:sym typeface="Lato"/>
            </a:endParaRPr>
          </a:p>
        </p:txBody>
      </p:sp>
      <p:sp>
        <p:nvSpPr>
          <p:cNvPr id="168" name="Google Shape;168;p18"/>
          <p:cNvSpPr txBox="1"/>
          <p:nvPr/>
        </p:nvSpPr>
        <p:spPr>
          <a:xfrm>
            <a:off x="7227800" y="2319600"/>
            <a:ext cx="84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169" name="Google Shape;169;p18"/>
          <p:cNvPicPr preferRelativeResize="0"/>
          <p:nvPr/>
        </p:nvPicPr>
        <p:blipFill>
          <a:blip r:embed="rId3">
            <a:alphaModFix/>
          </a:blip>
          <a:stretch>
            <a:fillRect/>
          </a:stretch>
        </p:blipFill>
        <p:spPr>
          <a:xfrm>
            <a:off x="3103525" y="156288"/>
            <a:ext cx="4468925" cy="48309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9"/>
          <p:cNvPicPr preferRelativeResize="0"/>
          <p:nvPr/>
        </p:nvPicPr>
        <p:blipFill>
          <a:blip r:embed="rId3">
            <a:alphaModFix/>
          </a:blip>
          <a:stretch>
            <a:fillRect/>
          </a:stretch>
        </p:blipFill>
        <p:spPr>
          <a:xfrm>
            <a:off x="152400" y="1524725"/>
            <a:ext cx="8839200" cy="516500"/>
          </a:xfrm>
          <a:prstGeom prst="rect">
            <a:avLst/>
          </a:prstGeom>
          <a:noFill/>
          <a:ln>
            <a:noFill/>
          </a:ln>
        </p:spPr>
      </p:pic>
      <p:sp>
        <p:nvSpPr>
          <p:cNvPr id="175" name="Google Shape;175;p19"/>
          <p:cNvSpPr txBox="1"/>
          <p:nvPr/>
        </p:nvSpPr>
        <p:spPr>
          <a:xfrm>
            <a:off x="767200" y="367400"/>
            <a:ext cx="15561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Lato"/>
                <a:ea typeface="Lato"/>
                <a:cs typeface="Lato"/>
                <a:sym typeface="Lato"/>
              </a:rPr>
              <a:t>Output - 1</a:t>
            </a:r>
            <a:br>
              <a:rPr lang="en" sz="1900">
                <a:solidFill>
                  <a:schemeClr val="lt1"/>
                </a:solidFill>
                <a:latin typeface="Lato"/>
                <a:ea typeface="Lato"/>
                <a:cs typeface="Lato"/>
                <a:sym typeface="Lato"/>
              </a:rPr>
            </a:br>
            <a:endParaRPr sz="1900">
              <a:solidFill>
                <a:schemeClr val="lt1"/>
              </a:solidFill>
              <a:latin typeface="Lato"/>
              <a:ea typeface="Lato"/>
              <a:cs typeface="Lato"/>
              <a:sym typeface="Lato"/>
            </a:endParaRPr>
          </a:p>
          <a:p>
            <a:pPr indent="0" lvl="0" marL="0" rtl="0" algn="l">
              <a:spcBef>
                <a:spcPts val="0"/>
              </a:spcBef>
              <a:spcAft>
                <a:spcPts val="0"/>
              </a:spcAft>
              <a:buNone/>
            </a:pPr>
            <a:r>
              <a:rPr lang="en" sz="1900">
                <a:solidFill>
                  <a:schemeClr val="lt1"/>
                </a:solidFill>
                <a:latin typeface="Lato"/>
                <a:ea typeface="Lato"/>
                <a:cs typeface="Lato"/>
                <a:sym typeface="Lato"/>
              </a:rPr>
              <a:t>4×4 Matrix</a:t>
            </a:r>
            <a:endParaRPr sz="1900">
              <a:solidFill>
                <a:schemeClr val="lt1"/>
              </a:solidFill>
              <a:latin typeface="Lato"/>
              <a:ea typeface="Lato"/>
              <a:cs typeface="Lato"/>
              <a:sym typeface="Lato"/>
            </a:endParaRPr>
          </a:p>
        </p:txBody>
      </p:sp>
      <p:pic>
        <p:nvPicPr>
          <p:cNvPr id="176" name="Google Shape;176;p19"/>
          <p:cNvPicPr preferRelativeResize="0"/>
          <p:nvPr/>
        </p:nvPicPr>
        <p:blipFill>
          <a:blip r:embed="rId4">
            <a:alphaModFix/>
          </a:blip>
          <a:stretch>
            <a:fillRect/>
          </a:stretch>
        </p:blipFill>
        <p:spPr>
          <a:xfrm>
            <a:off x="7456200" y="2041225"/>
            <a:ext cx="1687801" cy="1686251"/>
          </a:xfrm>
          <a:prstGeom prst="rect">
            <a:avLst/>
          </a:prstGeom>
          <a:noFill/>
          <a:ln>
            <a:noFill/>
          </a:ln>
        </p:spPr>
      </p:pic>
      <p:sp>
        <p:nvSpPr>
          <p:cNvPr id="177" name="Google Shape;177;p19"/>
          <p:cNvSpPr txBox="1"/>
          <p:nvPr/>
        </p:nvSpPr>
        <p:spPr>
          <a:xfrm>
            <a:off x="551100" y="2377250"/>
            <a:ext cx="6332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 solution for the </a:t>
            </a:r>
            <a:r>
              <a:rPr lang="en">
                <a:solidFill>
                  <a:schemeClr val="lt1"/>
                </a:solidFill>
                <a:latin typeface="Lato"/>
                <a:ea typeface="Lato"/>
                <a:cs typeface="Lato"/>
                <a:sym typeface="Lato"/>
              </a:rPr>
              <a:t>4×4  doesn’t exist</a:t>
            </a:r>
            <a:r>
              <a:rPr lang="en">
                <a:solidFill>
                  <a:schemeClr val="lt1"/>
                </a:solidFill>
                <a:latin typeface="Lato"/>
                <a:ea typeface="Lato"/>
                <a:cs typeface="Lato"/>
                <a:sym typeface="Lato"/>
              </a:rPr>
              <a:t> .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AutoNum type="arabicPeriod"/>
            </a:pPr>
            <a:r>
              <a:rPr lang="en">
                <a:solidFill>
                  <a:schemeClr val="lt1"/>
                </a:solidFill>
              </a:rPr>
              <a:t>Since there are two pairs of these, the path must start at a corner square and end at an adjacent corner square.</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This movement needs the help of one of the two remaining middle squares. So, we are only left with one middle square to go to the other two corners, which forms a self-loop and the knight cannot reach anywhere other than these two cells.</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 </a:t>
            </a:r>
            <a:r>
              <a:rPr lang="en">
                <a:solidFill>
                  <a:schemeClr val="accent6"/>
                </a:solidFill>
              </a:rPr>
              <a:t>Knight’s Tour does not exist for boards less than 4*4</a:t>
            </a:r>
            <a:r>
              <a:rPr lang="en">
                <a:solidFill>
                  <a:schemeClr val="lt1"/>
                </a:solidFill>
              </a:rPr>
              <a:t>.</a:t>
            </a:r>
            <a:endParaRPr sz="1500">
              <a:solidFill>
                <a:schemeClr val="lt1"/>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0"/>
          <p:cNvPicPr preferRelativeResize="0"/>
          <p:nvPr/>
        </p:nvPicPr>
        <p:blipFill>
          <a:blip r:embed="rId3">
            <a:alphaModFix/>
          </a:blip>
          <a:stretch>
            <a:fillRect/>
          </a:stretch>
        </p:blipFill>
        <p:spPr>
          <a:xfrm>
            <a:off x="152400" y="1589575"/>
            <a:ext cx="8839203" cy="1859889"/>
          </a:xfrm>
          <a:prstGeom prst="rect">
            <a:avLst/>
          </a:prstGeom>
          <a:noFill/>
          <a:ln>
            <a:noFill/>
          </a:ln>
        </p:spPr>
      </p:pic>
      <p:sp>
        <p:nvSpPr>
          <p:cNvPr id="183" name="Google Shape;183;p20"/>
          <p:cNvSpPr txBox="1"/>
          <p:nvPr/>
        </p:nvSpPr>
        <p:spPr>
          <a:xfrm>
            <a:off x="507875" y="464650"/>
            <a:ext cx="20748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Lato"/>
                <a:ea typeface="Lato"/>
                <a:cs typeface="Lato"/>
                <a:sym typeface="Lato"/>
              </a:rPr>
              <a:t>Output - 2</a:t>
            </a:r>
            <a:br>
              <a:rPr lang="en" sz="1900">
                <a:solidFill>
                  <a:schemeClr val="lt1"/>
                </a:solidFill>
                <a:latin typeface="Lato"/>
                <a:ea typeface="Lato"/>
                <a:cs typeface="Lato"/>
                <a:sym typeface="Lato"/>
              </a:rPr>
            </a:br>
            <a:endParaRPr sz="1900">
              <a:solidFill>
                <a:schemeClr val="lt1"/>
              </a:solidFill>
              <a:latin typeface="Lato"/>
              <a:ea typeface="Lato"/>
              <a:cs typeface="Lato"/>
              <a:sym typeface="Lato"/>
            </a:endParaRPr>
          </a:p>
          <a:p>
            <a:pPr indent="0" lvl="0" marL="0" rtl="0" algn="l">
              <a:spcBef>
                <a:spcPts val="0"/>
              </a:spcBef>
              <a:spcAft>
                <a:spcPts val="0"/>
              </a:spcAft>
              <a:buNone/>
            </a:pPr>
            <a:r>
              <a:rPr lang="en" sz="1900">
                <a:solidFill>
                  <a:schemeClr val="lt1"/>
                </a:solidFill>
                <a:latin typeface="Lato"/>
                <a:ea typeface="Lato"/>
                <a:cs typeface="Lato"/>
                <a:sym typeface="Lato"/>
              </a:rPr>
              <a:t>7</a:t>
            </a:r>
            <a:r>
              <a:rPr lang="en" sz="1900">
                <a:solidFill>
                  <a:schemeClr val="lt1"/>
                </a:solidFill>
                <a:latin typeface="Lato"/>
                <a:ea typeface="Lato"/>
                <a:cs typeface="Lato"/>
                <a:sym typeface="Lato"/>
              </a:rPr>
              <a:t>×7 Matrix</a:t>
            </a:r>
            <a:br>
              <a:rPr lang="en">
                <a:latin typeface="Lato"/>
                <a:ea typeface="Lato"/>
                <a:cs typeface="Lato"/>
                <a:sym typeface="Lato"/>
              </a:rPr>
            </a:b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1"/>
          <p:cNvPicPr preferRelativeResize="0"/>
          <p:nvPr/>
        </p:nvPicPr>
        <p:blipFill>
          <a:blip r:embed="rId3">
            <a:alphaModFix/>
          </a:blip>
          <a:stretch>
            <a:fillRect/>
          </a:stretch>
        </p:blipFill>
        <p:spPr>
          <a:xfrm>
            <a:off x="152400" y="1370025"/>
            <a:ext cx="8839197" cy="2275367"/>
          </a:xfrm>
          <a:prstGeom prst="rect">
            <a:avLst/>
          </a:prstGeom>
          <a:noFill/>
          <a:ln>
            <a:noFill/>
          </a:ln>
        </p:spPr>
      </p:pic>
      <p:sp>
        <p:nvSpPr>
          <p:cNvPr id="189" name="Google Shape;189;p21"/>
          <p:cNvSpPr txBox="1"/>
          <p:nvPr/>
        </p:nvSpPr>
        <p:spPr>
          <a:xfrm>
            <a:off x="649975" y="246525"/>
            <a:ext cx="14793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Output- 3</a:t>
            </a:r>
            <a:br>
              <a:rPr lang="en" sz="2100">
                <a:solidFill>
                  <a:schemeClr val="lt1"/>
                </a:solidFill>
                <a:latin typeface="Lato"/>
                <a:ea typeface="Lato"/>
                <a:cs typeface="Lato"/>
                <a:sym typeface="Lato"/>
              </a:rPr>
            </a:br>
            <a:endParaRPr sz="2100">
              <a:solidFill>
                <a:schemeClr val="lt1"/>
              </a:solidFill>
              <a:latin typeface="Lato"/>
              <a:ea typeface="Lato"/>
              <a:cs typeface="Lato"/>
              <a:sym typeface="Lato"/>
            </a:endParaRPr>
          </a:p>
          <a:p>
            <a:pPr indent="0" lvl="0" marL="0" rtl="0" algn="l">
              <a:spcBef>
                <a:spcPts val="0"/>
              </a:spcBef>
              <a:spcAft>
                <a:spcPts val="0"/>
              </a:spcAft>
              <a:buNone/>
            </a:pPr>
            <a:r>
              <a:rPr lang="en" sz="1900">
                <a:solidFill>
                  <a:schemeClr val="lt1"/>
                </a:solidFill>
                <a:latin typeface="Lato"/>
                <a:ea typeface="Lato"/>
                <a:cs typeface="Lato"/>
                <a:sym typeface="Lato"/>
              </a:rPr>
              <a:t>8</a:t>
            </a:r>
            <a:r>
              <a:rPr lang="en" sz="1900">
                <a:solidFill>
                  <a:schemeClr val="lt1"/>
                </a:solidFill>
                <a:latin typeface="Lato"/>
                <a:ea typeface="Lato"/>
                <a:cs typeface="Lato"/>
                <a:sym typeface="Lato"/>
              </a:rPr>
              <a:t>×8 Matrix</a:t>
            </a:r>
            <a:endParaRPr sz="21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