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2"/>
  </p:notesMasterIdLst>
  <p:handoutMasterIdLst>
    <p:handoutMasterId r:id="rId23"/>
  </p:handoutMasterIdLst>
  <p:sldIdLst>
    <p:sldId id="270" r:id="rId5"/>
    <p:sldId id="28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88" d="100"/>
          <a:sy n="88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07B0A-FD13-4757-9B40-E94326A2C9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10A4E2-F1E1-4DBA-BEA7-8BA8E6ACA81E}">
      <dgm:prSet/>
      <dgm:spPr/>
      <dgm:t>
        <a:bodyPr/>
        <a:lstStyle/>
        <a:p>
          <a:r>
            <a:rPr lang="es-MX"/>
            <a:t>Identificar los objetos que intervienen en esta</a:t>
          </a:r>
          <a:endParaRPr lang="en-US"/>
        </a:p>
      </dgm:t>
    </dgm:pt>
    <dgm:pt modelId="{BF83A7CA-BA51-46F1-8E56-F6DD67C73222}" type="parTrans" cxnId="{8D66F618-BD66-44D5-B021-099A9712737B}">
      <dgm:prSet/>
      <dgm:spPr/>
      <dgm:t>
        <a:bodyPr/>
        <a:lstStyle/>
        <a:p>
          <a:endParaRPr lang="en-US"/>
        </a:p>
      </dgm:t>
    </dgm:pt>
    <dgm:pt modelId="{752637DF-CAD2-4501-9681-E0ECA91EEDFF}" type="sibTrans" cxnId="{8D66F618-BD66-44D5-B021-099A9712737B}">
      <dgm:prSet/>
      <dgm:spPr/>
      <dgm:t>
        <a:bodyPr/>
        <a:lstStyle/>
        <a:p>
          <a:endParaRPr lang="en-US"/>
        </a:p>
      </dgm:t>
    </dgm:pt>
    <dgm:pt modelId="{32985673-BCB5-4ECA-A560-E53197BFE594}">
      <dgm:prSet/>
      <dgm:spPr/>
      <dgm:t>
        <a:bodyPr/>
        <a:lstStyle/>
        <a:p>
          <a:r>
            <a:rPr lang="es-MX"/>
            <a:t>Agrupar en clases</a:t>
          </a:r>
          <a:endParaRPr lang="en-US"/>
        </a:p>
      </dgm:t>
    </dgm:pt>
    <dgm:pt modelId="{2B31F7BC-2836-4C47-9777-C1A6DA8CF0F5}" type="parTrans" cxnId="{22FC576D-B0BB-4D35-A601-EF925170A8FD}">
      <dgm:prSet/>
      <dgm:spPr/>
      <dgm:t>
        <a:bodyPr/>
        <a:lstStyle/>
        <a:p>
          <a:endParaRPr lang="en-US"/>
        </a:p>
      </dgm:t>
    </dgm:pt>
    <dgm:pt modelId="{C0E0678F-8688-41E8-B38D-29F673FD9364}" type="sibTrans" cxnId="{22FC576D-B0BB-4D35-A601-EF925170A8FD}">
      <dgm:prSet/>
      <dgm:spPr/>
      <dgm:t>
        <a:bodyPr/>
        <a:lstStyle/>
        <a:p>
          <a:endParaRPr lang="en-US"/>
        </a:p>
      </dgm:t>
    </dgm:pt>
    <dgm:pt modelId="{D65FBEF1-FB7F-4D19-94F8-E8B6518AAEA1}">
      <dgm:prSet/>
      <dgm:spPr/>
      <dgm:t>
        <a:bodyPr/>
        <a:lstStyle/>
        <a:p>
          <a:r>
            <a:rPr lang="es-MX"/>
            <a:t>Identificar datos y operaciones</a:t>
          </a:r>
          <a:endParaRPr lang="en-US"/>
        </a:p>
      </dgm:t>
    </dgm:pt>
    <dgm:pt modelId="{C17BC2B4-4AD4-4817-8672-2D5FD9FBA374}" type="parTrans" cxnId="{A56852FC-0EE4-4D5F-96A8-6D1D3A3A6C46}">
      <dgm:prSet/>
      <dgm:spPr/>
      <dgm:t>
        <a:bodyPr/>
        <a:lstStyle/>
        <a:p>
          <a:endParaRPr lang="en-US"/>
        </a:p>
      </dgm:t>
    </dgm:pt>
    <dgm:pt modelId="{7EB151D1-4598-4904-8C89-DDF427284EC6}" type="sibTrans" cxnId="{A56852FC-0EE4-4D5F-96A8-6D1D3A3A6C46}">
      <dgm:prSet/>
      <dgm:spPr/>
      <dgm:t>
        <a:bodyPr/>
        <a:lstStyle/>
        <a:p>
          <a:endParaRPr lang="en-US"/>
        </a:p>
      </dgm:t>
    </dgm:pt>
    <dgm:pt modelId="{8123BEF6-35D3-4C9E-8AE2-F376F0FBB034}">
      <dgm:prSet/>
      <dgm:spPr/>
      <dgm:t>
        <a:bodyPr/>
        <a:lstStyle/>
        <a:p>
          <a:r>
            <a:rPr lang="es-MX"/>
            <a:t>Identificar relaciones entre clase</a:t>
          </a:r>
          <a:endParaRPr lang="en-US"/>
        </a:p>
      </dgm:t>
    </dgm:pt>
    <dgm:pt modelId="{DD997204-8603-4861-A5DA-0E081609B562}" type="parTrans" cxnId="{97082EE6-FB72-48F4-AAE6-B6615DFC4508}">
      <dgm:prSet/>
      <dgm:spPr/>
      <dgm:t>
        <a:bodyPr/>
        <a:lstStyle/>
        <a:p>
          <a:endParaRPr lang="en-US"/>
        </a:p>
      </dgm:t>
    </dgm:pt>
    <dgm:pt modelId="{774CBBD3-2B53-4517-9D11-F42F8AA618F7}" type="sibTrans" cxnId="{97082EE6-FB72-48F4-AAE6-B6615DFC4508}">
      <dgm:prSet/>
      <dgm:spPr/>
      <dgm:t>
        <a:bodyPr/>
        <a:lstStyle/>
        <a:p>
          <a:endParaRPr lang="en-US"/>
        </a:p>
      </dgm:t>
    </dgm:pt>
    <dgm:pt modelId="{30D844B9-2894-458A-9D01-200DB7EC1A93}" type="pres">
      <dgm:prSet presAssocID="{AE007B0A-FD13-4757-9B40-E94326A2C9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B5DED-F41F-4C62-BFA2-81E1344DE28F}" type="pres">
      <dgm:prSet presAssocID="{8710A4E2-F1E1-4DBA-BEA7-8BA8E6ACA81E}" presName="hierRoot1" presStyleCnt="0"/>
      <dgm:spPr/>
    </dgm:pt>
    <dgm:pt modelId="{79BC2EBE-92AD-4431-B110-D5405B1E770D}" type="pres">
      <dgm:prSet presAssocID="{8710A4E2-F1E1-4DBA-BEA7-8BA8E6ACA81E}" presName="composite" presStyleCnt="0"/>
      <dgm:spPr/>
    </dgm:pt>
    <dgm:pt modelId="{E6A6B3F7-1808-4B5F-8F64-C7899127E7B0}" type="pres">
      <dgm:prSet presAssocID="{8710A4E2-F1E1-4DBA-BEA7-8BA8E6ACA81E}" presName="background" presStyleLbl="node0" presStyleIdx="0" presStyleCnt="4"/>
      <dgm:spPr/>
    </dgm:pt>
    <dgm:pt modelId="{0F721EB7-47E8-48DC-A388-7A0841811EA4}" type="pres">
      <dgm:prSet presAssocID="{8710A4E2-F1E1-4DBA-BEA7-8BA8E6ACA81E}" presName="text" presStyleLbl="fgAcc0" presStyleIdx="0" presStyleCnt="4">
        <dgm:presLayoutVars>
          <dgm:chPref val="3"/>
        </dgm:presLayoutVars>
      </dgm:prSet>
      <dgm:spPr/>
    </dgm:pt>
    <dgm:pt modelId="{37AFEE3E-0EAE-4171-A700-92ABE7E2FDAD}" type="pres">
      <dgm:prSet presAssocID="{8710A4E2-F1E1-4DBA-BEA7-8BA8E6ACA81E}" presName="hierChild2" presStyleCnt="0"/>
      <dgm:spPr/>
    </dgm:pt>
    <dgm:pt modelId="{83C1C2CA-55D0-4C70-B690-D79309538787}" type="pres">
      <dgm:prSet presAssocID="{32985673-BCB5-4ECA-A560-E53197BFE594}" presName="hierRoot1" presStyleCnt="0"/>
      <dgm:spPr/>
    </dgm:pt>
    <dgm:pt modelId="{E61C73A3-1A33-443B-A522-5E150A077A28}" type="pres">
      <dgm:prSet presAssocID="{32985673-BCB5-4ECA-A560-E53197BFE594}" presName="composite" presStyleCnt="0"/>
      <dgm:spPr/>
    </dgm:pt>
    <dgm:pt modelId="{3881419E-C101-4464-A0E5-C2BFB24CB65E}" type="pres">
      <dgm:prSet presAssocID="{32985673-BCB5-4ECA-A560-E53197BFE594}" presName="background" presStyleLbl="node0" presStyleIdx="1" presStyleCnt="4"/>
      <dgm:spPr/>
    </dgm:pt>
    <dgm:pt modelId="{F4EB6731-A482-44C8-A3CD-F14F2E35F0F0}" type="pres">
      <dgm:prSet presAssocID="{32985673-BCB5-4ECA-A560-E53197BFE594}" presName="text" presStyleLbl="fgAcc0" presStyleIdx="1" presStyleCnt="4">
        <dgm:presLayoutVars>
          <dgm:chPref val="3"/>
        </dgm:presLayoutVars>
      </dgm:prSet>
      <dgm:spPr/>
    </dgm:pt>
    <dgm:pt modelId="{EE29E948-F4C2-4994-9A1A-1A0B03307210}" type="pres">
      <dgm:prSet presAssocID="{32985673-BCB5-4ECA-A560-E53197BFE594}" presName="hierChild2" presStyleCnt="0"/>
      <dgm:spPr/>
    </dgm:pt>
    <dgm:pt modelId="{E691E12E-C223-4519-A68A-5D97F8961B81}" type="pres">
      <dgm:prSet presAssocID="{D65FBEF1-FB7F-4D19-94F8-E8B6518AAEA1}" presName="hierRoot1" presStyleCnt="0"/>
      <dgm:spPr/>
    </dgm:pt>
    <dgm:pt modelId="{DE067B8A-261C-42E4-903E-C8475590DEEE}" type="pres">
      <dgm:prSet presAssocID="{D65FBEF1-FB7F-4D19-94F8-E8B6518AAEA1}" presName="composite" presStyleCnt="0"/>
      <dgm:spPr/>
    </dgm:pt>
    <dgm:pt modelId="{B3235FE7-7A86-4A49-B755-0E724C6922D7}" type="pres">
      <dgm:prSet presAssocID="{D65FBEF1-FB7F-4D19-94F8-E8B6518AAEA1}" presName="background" presStyleLbl="node0" presStyleIdx="2" presStyleCnt="4"/>
      <dgm:spPr/>
    </dgm:pt>
    <dgm:pt modelId="{5554F4C8-DDA1-46E9-9758-32CCE338699C}" type="pres">
      <dgm:prSet presAssocID="{D65FBEF1-FB7F-4D19-94F8-E8B6518AAEA1}" presName="text" presStyleLbl="fgAcc0" presStyleIdx="2" presStyleCnt="4">
        <dgm:presLayoutVars>
          <dgm:chPref val="3"/>
        </dgm:presLayoutVars>
      </dgm:prSet>
      <dgm:spPr/>
    </dgm:pt>
    <dgm:pt modelId="{0E3B0DAB-F70F-43C4-81FA-239921AD293C}" type="pres">
      <dgm:prSet presAssocID="{D65FBEF1-FB7F-4D19-94F8-E8B6518AAEA1}" presName="hierChild2" presStyleCnt="0"/>
      <dgm:spPr/>
    </dgm:pt>
    <dgm:pt modelId="{18FF84AE-26F2-42AD-BE9E-6104BAE79284}" type="pres">
      <dgm:prSet presAssocID="{8123BEF6-35D3-4C9E-8AE2-F376F0FBB034}" presName="hierRoot1" presStyleCnt="0"/>
      <dgm:spPr/>
    </dgm:pt>
    <dgm:pt modelId="{A3A096A9-74B6-44C0-AB18-D1536684D78E}" type="pres">
      <dgm:prSet presAssocID="{8123BEF6-35D3-4C9E-8AE2-F376F0FBB034}" presName="composite" presStyleCnt="0"/>
      <dgm:spPr/>
    </dgm:pt>
    <dgm:pt modelId="{B17E22DE-6B3B-4863-B539-E715379513DF}" type="pres">
      <dgm:prSet presAssocID="{8123BEF6-35D3-4C9E-8AE2-F376F0FBB034}" presName="background" presStyleLbl="node0" presStyleIdx="3" presStyleCnt="4"/>
      <dgm:spPr/>
    </dgm:pt>
    <dgm:pt modelId="{9D2539A0-27E5-4815-A35C-87B98D59079C}" type="pres">
      <dgm:prSet presAssocID="{8123BEF6-35D3-4C9E-8AE2-F376F0FBB034}" presName="text" presStyleLbl="fgAcc0" presStyleIdx="3" presStyleCnt="4">
        <dgm:presLayoutVars>
          <dgm:chPref val="3"/>
        </dgm:presLayoutVars>
      </dgm:prSet>
      <dgm:spPr/>
    </dgm:pt>
    <dgm:pt modelId="{A535A828-ADC9-4C6C-8F28-4E04C77BB889}" type="pres">
      <dgm:prSet presAssocID="{8123BEF6-35D3-4C9E-8AE2-F376F0FBB034}" presName="hierChild2" presStyleCnt="0"/>
      <dgm:spPr/>
    </dgm:pt>
  </dgm:ptLst>
  <dgm:cxnLst>
    <dgm:cxn modelId="{8D66F618-BD66-44D5-B021-099A9712737B}" srcId="{AE007B0A-FD13-4757-9B40-E94326A2C901}" destId="{8710A4E2-F1E1-4DBA-BEA7-8BA8E6ACA81E}" srcOrd="0" destOrd="0" parTransId="{BF83A7CA-BA51-46F1-8E56-F6DD67C73222}" sibTransId="{752637DF-CAD2-4501-9681-E0ECA91EEDFF}"/>
    <dgm:cxn modelId="{28339A26-7FB9-4B71-AB18-D18997ED7112}" type="presOf" srcId="{D65FBEF1-FB7F-4D19-94F8-E8B6518AAEA1}" destId="{5554F4C8-DDA1-46E9-9758-32CCE338699C}" srcOrd="0" destOrd="0" presId="urn:microsoft.com/office/officeart/2005/8/layout/hierarchy1"/>
    <dgm:cxn modelId="{BCCC5C43-40B6-4B20-B9FE-D4C0A02E0300}" type="presOf" srcId="{32985673-BCB5-4ECA-A560-E53197BFE594}" destId="{F4EB6731-A482-44C8-A3CD-F14F2E35F0F0}" srcOrd="0" destOrd="0" presId="urn:microsoft.com/office/officeart/2005/8/layout/hierarchy1"/>
    <dgm:cxn modelId="{11038047-BFE5-4DAD-B714-2B2877DD5E28}" type="presOf" srcId="{8123BEF6-35D3-4C9E-8AE2-F376F0FBB034}" destId="{9D2539A0-27E5-4815-A35C-87B98D59079C}" srcOrd="0" destOrd="0" presId="urn:microsoft.com/office/officeart/2005/8/layout/hierarchy1"/>
    <dgm:cxn modelId="{22FC576D-B0BB-4D35-A601-EF925170A8FD}" srcId="{AE007B0A-FD13-4757-9B40-E94326A2C901}" destId="{32985673-BCB5-4ECA-A560-E53197BFE594}" srcOrd="1" destOrd="0" parTransId="{2B31F7BC-2836-4C47-9777-C1A6DA8CF0F5}" sibTransId="{C0E0678F-8688-41E8-B38D-29F673FD9364}"/>
    <dgm:cxn modelId="{D05AE871-B2B4-4AD8-9669-401975A57379}" type="presOf" srcId="{AE007B0A-FD13-4757-9B40-E94326A2C901}" destId="{30D844B9-2894-458A-9D01-200DB7EC1A93}" srcOrd="0" destOrd="0" presId="urn:microsoft.com/office/officeart/2005/8/layout/hierarchy1"/>
    <dgm:cxn modelId="{5AD88493-7E6A-41DC-8F8B-3C34537119F9}" type="presOf" srcId="{8710A4E2-F1E1-4DBA-BEA7-8BA8E6ACA81E}" destId="{0F721EB7-47E8-48DC-A388-7A0841811EA4}" srcOrd="0" destOrd="0" presId="urn:microsoft.com/office/officeart/2005/8/layout/hierarchy1"/>
    <dgm:cxn modelId="{97082EE6-FB72-48F4-AAE6-B6615DFC4508}" srcId="{AE007B0A-FD13-4757-9B40-E94326A2C901}" destId="{8123BEF6-35D3-4C9E-8AE2-F376F0FBB034}" srcOrd="3" destOrd="0" parTransId="{DD997204-8603-4861-A5DA-0E081609B562}" sibTransId="{774CBBD3-2B53-4517-9D11-F42F8AA618F7}"/>
    <dgm:cxn modelId="{A56852FC-0EE4-4D5F-96A8-6D1D3A3A6C46}" srcId="{AE007B0A-FD13-4757-9B40-E94326A2C901}" destId="{D65FBEF1-FB7F-4D19-94F8-E8B6518AAEA1}" srcOrd="2" destOrd="0" parTransId="{C17BC2B4-4AD4-4817-8672-2D5FD9FBA374}" sibTransId="{7EB151D1-4598-4904-8C89-DDF427284EC6}"/>
    <dgm:cxn modelId="{04E85DBD-ECFE-4782-919C-7636249359BD}" type="presParOf" srcId="{30D844B9-2894-458A-9D01-200DB7EC1A93}" destId="{C61B5DED-F41F-4C62-BFA2-81E1344DE28F}" srcOrd="0" destOrd="0" presId="urn:microsoft.com/office/officeart/2005/8/layout/hierarchy1"/>
    <dgm:cxn modelId="{ED588D5B-A790-465E-A81E-8BF34AD620A7}" type="presParOf" srcId="{C61B5DED-F41F-4C62-BFA2-81E1344DE28F}" destId="{79BC2EBE-92AD-4431-B110-D5405B1E770D}" srcOrd="0" destOrd="0" presId="urn:microsoft.com/office/officeart/2005/8/layout/hierarchy1"/>
    <dgm:cxn modelId="{4F36AAC2-BC7A-4A6E-846E-7F02AC51ACC2}" type="presParOf" srcId="{79BC2EBE-92AD-4431-B110-D5405B1E770D}" destId="{E6A6B3F7-1808-4B5F-8F64-C7899127E7B0}" srcOrd="0" destOrd="0" presId="urn:microsoft.com/office/officeart/2005/8/layout/hierarchy1"/>
    <dgm:cxn modelId="{49982729-969E-4B30-8599-4428C1D2B57E}" type="presParOf" srcId="{79BC2EBE-92AD-4431-B110-D5405B1E770D}" destId="{0F721EB7-47E8-48DC-A388-7A0841811EA4}" srcOrd="1" destOrd="0" presId="urn:microsoft.com/office/officeart/2005/8/layout/hierarchy1"/>
    <dgm:cxn modelId="{B5A28F98-799E-4C3C-9B77-10D3D4613E1D}" type="presParOf" srcId="{C61B5DED-F41F-4C62-BFA2-81E1344DE28F}" destId="{37AFEE3E-0EAE-4171-A700-92ABE7E2FDAD}" srcOrd="1" destOrd="0" presId="urn:microsoft.com/office/officeart/2005/8/layout/hierarchy1"/>
    <dgm:cxn modelId="{F2CE33D9-93F8-4B1F-9163-9706E9EE9E8C}" type="presParOf" srcId="{30D844B9-2894-458A-9D01-200DB7EC1A93}" destId="{83C1C2CA-55D0-4C70-B690-D79309538787}" srcOrd="1" destOrd="0" presId="urn:microsoft.com/office/officeart/2005/8/layout/hierarchy1"/>
    <dgm:cxn modelId="{BD00566A-A03E-4C3E-8D24-FFF9191E7590}" type="presParOf" srcId="{83C1C2CA-55D0-4C70-B690-D79309538787}" destId="{E61C73A3-1A33-443B-A522-5E150A077A28}" srcOrd="0" destOrd="0" presId="urn:microsoft.com/office/officeart/2005/8/layout/hierarchy1"/>
    <dgm:cxn modelId="{1B635C14-E892-4026-8C65-471965560340}" type="presParOf" srcId="{E61C73A3-1A33-443B-A522-5E150A077A28}" destId="{3881419E-C101-4464-A0E5-C2BFB24CB65E}" srcOrd="0" destOrd="0" presId="urn:microsoft.com/office/officeart/2005/8/layout/hierarchy1"/>
    <dgm:cxn modelId="{B67783B4-55B7-4729-A30F-5B0A005E90F1}" type="presParOf" srcId="{E61C73A3-1A33-443B-A522-5E150A077A28}" destId="{F4EB6731-A482-44C8-A3CD-F14F2E35F0F0}" srcOrd="1" destOrd="0" presId="urn:microsoft.com/office/officeart/2005/8/layout/hierarchy1"/>
    <dgm:cxn modelId="{90DEF270-51C5-4200-8679-BC30CB6A3688}" type="presParOf" srcId="{83C1C2CA-55D0-4C70-B690-D79309538787}" destId="{EE29E948-F4C2-4994-9A1A-1A0B03307210}" srcOrd="1" destOrd="0" presId="urn:microsoft.com/office/officeart/2005/8/layout/hierarchy1"/>
    <dgm:cxn modelId="{E0C7B94B-680F-4C12-BC9C-FF0458580CC5}" type="presParOf" srcId="{30D844B9-2894-458A-9D01-200DB7EC1A93}" destId="{E691E12E-C223-4519-A68A-5D97F8961B81}" srcOrd="2" destOrd="0" presId="urn:microsoft.com/office/officeart/2005/8/layout/hierarchy1"/>
    <dgm:cxn modelId="{2D33CF13-633E-416F-9A36-6BFD464AC30D}" type="presParOf" srcId="{E691E12E-C223-4519-A68A-5D97F8961B81}" destId="{DE067B8A-261C-42E4-903E-C8475590DEEE}" srcOrd="0" destOrd="0" presId="urn:microsoft.com/office/officeart/2005/8/layout/hierarchy1"/>
    <dgm:cxn modelId="{43DD6CBF-6670-4F2C-8CB2-4986D731ADC9}" type="presParOf" srcId="{DE067B8A-261C-42E4-903E-C8475590DEEE}" destId="{B3235FE7-7A86-4A49-B755-0E724C6922D7}" srcOrd="0" destOrd="0" presId="urn:microsoft.com/office/officeart/2005/8/layout/hierarchy1"/>
    <dgm:cxn modelId="{9B8F989A-E776-42E6-BE79-D4A738E896D7}" type="presParOf" srcId="{DE067B8A-261C-42E4-903E-C8475590DEEE}" destId="{5554F4C8-DDA1-46E9-9758-32CCE338699C}" srcOrd="1" destOrd="0" presId="urn:microsoft.com/office/officeart/2005/8/layout/hierarchy1"/>
    <dgm:cxn modelId="{DDA77FB3-847D-4C99-997E-70858FC56E5B}" type="presParOf" srcId="{E691E12E-C223-4519-A68A-5D97F8961B81}" destId="{0E3B0DAB-F70F-43C4-81FA-239921AD293C}" srcOrd="1" destOrd="0" presId="urn:microsoft.com/office/officeart/2005/8/layout/hierarchy1"/>
    <dgm:cxn modelId="{F69D4345-D55F-4776-A43C-C2720AE4BB4A}" type="presParOf" srcId="{30D844B9-2894-458A-9D01-200DB7EC1A93}" destId="{18FF84AE-26F2-42AD-BE9E-6104BAE79284}" srcOrd="3" destOrd="0" presId="urn:microsoft.com/office/officeart/2005/8/layout/hierarchy1"/>
    <dgm:cxn modelId="{D0A59738-C223-4CB6-A45E-B61BB931A0DA}" type="presParOf" srcId="{18FF84AE-26F2-42AD-BE9E-6104BAE79284}" destId="{A3A096A9-74B6-44C0-AB18-D1536684D78E}" srcOrd="0" destOrd="0" presId="urn:microsoft.com/office/officeart/2005/8/layout/hierarchy1"/>
    <dgm:cxn modelId="{9CD56C0E-7081-49F1-91C7-3CFEA2E85419}" type="presParOf" srcId="{A3A096A9-74B6-44C0-AB18-D1536684D78E}" destId="{B17E22DE-6B3B-4863-B539-E715379513DF}" srcOrd="0" destOrd="0" presId="urn:microsoft.com/office/officeart/2005/8/layout/hierarchy1"/>
    <dgm:cxn modelId="{D20497E1-3DEC-4099-8CB3-87905EFAB7C6}" type="presParOf" srcId="{A3A096A9-74B6-44C0-AB18-D1536684D78E}" destId="{9D2539A0-27E5-4815-A35C-87B98D59079C}" srcOrd="1" destOrd="0" presId="urn:microsoft.com/office/officeart/2005/8/layout/hierarchy1"/>
    <dgm:cxn modelId="{03CD9801-E457-402F-B6D1-8DBA761180FC}" type="presParOf" srcId="{18FF84AE-26F2-42AD-BE9E-6104BAE79284}" destId="{A535A828-ADC9-4C6C-8F28-4E04C77BB8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6B3F7-1808-4B5F-8F64-C7899127E7B0}">
      <dsp:nvSpPr>
        <dsp:cNvPr id="0" name=""/>
        <dsp:cNvSpPr/>
      </dsp:nvSpPr>
      <dsp:spPr>
        <a:xfrm>
          <a:off x="2812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21EB7-47E8-48DC-A388-7A0841811EA4}">
      <dsp:nvSpPr>
        <dsp:cNvPr id="0" name=""/>
        <dsp:cNvSpPr/>
      </dsp:nvSpPr>
      <dsp:spPr>
        <a:xfrm>
          <a:off x="225965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Identificar los objetos que intervienen en esta</a:t>
          </a:r>
          <a:endParaRPr lang="en-US" sz="2000" kern="1200"/>
        </a:p>
      </dsp:txBody>
      <dsp:txXfrm>
        <a:off x="263318" y="1296391"/>
        <a:ext cx="1933670" cy="1200612"/>
      </dsp:txXfrm>
    </dsp:sp>
    <dsp:sp modelId="{3881419E-C101-4464-A0E5-C2BFB24CB65E}">
      <dsp:nvSpPr>
        <dsp:cNvPr id="0" name=""/>
        <dsp:cNvSpPr/>
      </dsp:nvSpPr>
      <dsp:spPr>
        <a:xfrm>
          <a:off x="2457494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6731-A482-44C8-A3CD-F14F2E35F0F0}">
      <dsp:nvSpPr>
        <dsp:cNvPr id="0" name=""/>
        <dsp:cNvSpPr/>
      </dsp:nvSpPr>
      <dsp:spPr>
        <a:xfrm>
          <a:off x="2680647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Agrupar en clases</a:t>
          </a:r>
          <a:endParaRPr lang="en-US" sz="2000" kern="1200"/>
        </a:p>
      </dsp:txBody>
      <dsp:txXfrm>
        <a:off x="2718000" y="1296391"/>
        <a:ext cx="1933670" cy="1200612"/>
      </dsp:txXfrm>
    </dsp:sp>
    <dsp:sp modelId="{B3235FE7-7A86-4A49-B755-0E724C6922D7}">
      <dsp:nvSpPr>
        <dsp:cNvPr id="0" name=""/>
        <dsp:cNvSpPr/>
      </dsp:nvSpPr>
      <dsp:spPr>
        <a:xfrm>
          <a:off x="4912176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F4C8-DDA1-46E9-9758-32CCE338699C}">
      <dsp:nvSpPr>
        <dsp:cNvPr id="0" name=""/>
        <dsp:cNvSpPr/>
      </dsp:nvSpPr>
      <dsp:spPr>
        <a:xfrm>
          <a:off x="5135329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Identificar datos y operaciones</a:t>
          </a:r>
          <a:endParaRPr lang="en-US" sz="2000" kern="1200"/>
        </a:p>
      </dsp:txBody>
      <dsp:txXfrm>
        <a:off x="5172682" y="1296391"/>
        <a:ext cx="1933670" cy="1200612"/>
      </dsp:txXfrm>
    </dsp:sp>
    <dsp:sp modelId="{B17E22DE-6B3B-4863-B539-E715379513DF}">
      <dsp:nvSpPr>
        <dsp:cNvPr id="0" name=""/>
        <dsp:cNvSpPr/>
      </dsp:nvSpPr>
      <dsp:spPr>
        <a:xfrm>
          <a:off x="7366858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539A0-27E5-4815-A35C-87B98D59079C}">
      <dsp:nvSpPr>
        <dsp:cNvPr id="0" name=""/>
        <dsp:cNvSpPr/>
      </dsp:nvSpPr>
      <dsp:spPr>
        <a:xfrm>
          <a:off x="7590011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Identificar relaciones entre clase</a:t>
          </a:r>
          <a:endParaRPr lang="en-US" sz="2000" kern="1200"/>
        </a:p>
      </dsp:txBody>
      <dsp:txXfrm>
        <a:off x="7627364" y="1296391"/>
        <a:ext cx="1933670" cy="1200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C3252-67EA-404C-A074-0FD7CD37A535}" type="datetime1">
              <a:rPr lang="es-MX" noProof="1" dirty="0" smtClean="0"/>
              <a:t>21/09/2023</a:t>
            </a:fld>
            <a:endParaRPr lang="es-MX" noProof="1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es-MX" noProof="1" dirty="0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A237D9-B26B-45F8-B923-ABABF5D593A8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65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4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3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MX" noProof="1"/>
              <a:t>Arrastra y suelta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67284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22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916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23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BDFCDCA-2A42-9289-5BF1-875E6174CE18}"/>
              </a:ext>
            </a:extLst>
          </p:cNvPr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FE00187-AE4E-12F9-2EAF-52495DBE6931}"/>
                </a:ext>
              </a:extLst>
            </p:cNvPr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D747E25-AF23-6A3E-5D1F-F0A0163BD494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04C737-70DD-E53A-22B0-D1565C10A423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2" name="Cuadro de texto 11">
            <a:extLst>
              <a:ext uri="{FF2B5EF4-FFF2-40B4-BE49-F238E27FC236}">
                <a16:creationId xmlns:a16="http://schemas.microsoft.com/office/drawing/2014/main" id="{8B7668C0-7E5D-2EF9-CBCD-1FB8ED3DC666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es-MX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‹Nº›</a:t>
            </a:fld>
            <a:endParaRPr lang="es-MX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3" name="Cuadro de texto 8">
            <a:extLst>
              <a:ext uri="{FF2B5EF4-FFF2-40B4-BE49-F238E27FC236}">
                <a16:creationId xmlns:a16="http://schemas.microsoft.com/office/drawing/2014/main" id="{1B0661E8-7CD0-7C92-6E84-6407B1989FEB}"/>
              </a:ext>
            </a:extLst>
          </p:cNvPr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s-MX" sz="1200" b="1" noProof="0">
                <a:solidFill>
                  <a:schemeClr val="accent1"/>
                </a:solidFill>
                <a:latin typeface="+mn-lt"/>
              </a:rPr>
              <a:t>Tu cafetería</a:t>
            </a:r>
          </a:p>
        </p:txBody>
      </p:sp>
    </p:spTree>
    <p:extLst>
      <p:ext uri="{BB962C8B-B14F-4D97-AF65-F5344CB8AC3E}">
        <p14:creationId xmlns:p14="http://schemas.microsoft.com/office/powerpoint/2010/main" val="71052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781" r:id="rId14"/>
    <p:sldLayoutId id="2147483692" r:id="rId15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eX4EGtR5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zOjov-2OZ0E" TargetMode="External"/><Relationship Id="rId4" Type="http://schemas.openxmlformats.org/officeDocument/2006/relationships/hyperlink" Target="https://www.youtube.com/watch?v=NtfbWkxJT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pic>
        <p:nvPicPr>
          <p:cNvPr id="2" name="Marcador de posición de imagen 1" descr="Ilustraciones e íconos de la cafetería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Diapositiva 1</a:t>
            </a:r>
          </a:p>
        </p:txBody>
      </p:sp>
      <p:sp>
        <p:nvSpPr>
          <p:cNvPr id="6" name="Rectá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pic>
        <p:nvPicPr>
          <p:cNvPr id="4" name="Imagen 3" descr="Ilustración de una taza de café y un plato con vapor saliendo y las palabras “Cafetería” en el vapo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Cuadro de texto 21"/>
          <p:cNvSpPr txBox="1"/>
          <p:nvPr/>
        </p:nvSpPr>
        <p:spPr>
          <a:xfrm>
            <a:off x="4558565" y="4658381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MX" sz="3200" b="1" noProof="1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C++ esencial</a:t>
            </a:r>
          </a:p>
        </p:txBody>
      </p:sp>
      <p:sp>
        <p:nvSpPr>
          <p:cNvPr id="23" name="Cuadro de texto 22"/>
          <p:cNvSpPr txBox="1"/>
          <p:nvPr/>
        </p:nvSpPr>
        <p:spPr>
          <a:xfrm>
            <a:off x="3315049" y="6423298"/>
            <a:ext cx="5561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MX" sz="1600" spc="600" noProof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Aleksei Habid Torruco Montesino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00175-39F0-43C7-8405-DD4579CF7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7BAD8CB-8B8F-91B1-27A0-568A87CF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2378496"/>
            <a:ext cx="4331976" cy="2101008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DEB46E1F-0372-4440-887E-8B147731B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180405-866E-A77F-3208-3926C5B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/>
              <a:t>Vectores de bajo nivel c++</a:t>
            </a:r>
            <a:br>
              <a:rPr lang="en-US" sz="6000" cap="all"/>
            </a:br>
            <a:endParaRPr lang="en-US" sz="6000" cap="all"/>
          </a:p>
        </p:txBody>
      </p:sp>
    </p:spTree>
    <p:extLst>
      <p:ext uri="{BB962C8B-B14F-4D97-AF65-F5344CB8AC3E}">
        <p14:creationId xmlns:p14="http://schemas.microsoft.com/office/powerpoint/2010/main" val="193318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04EC-C41C-39E1-E77D-D3CEB3C3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BFAA379-3FFF-22E8-7865-37F9018347E7}"/>
              </a:ext>
            </a:extLst>
          </p:cNvPr>
          <p:cNvSpPr txBox="1">
            <a:spLocks/>
          </p:cNvSpPr>
          <p:nvPr/>
        </p:nvSpPr>
        <p:spPr>
          <a:xfrm>
            <a:off x="990600" y="537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 de array</a:t>
            </a:r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C49096B0-D2B3-E044-CFE3-6B9E3899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32" y="219956"/>
            <a:ext cx="4432548" cy="2349854"/>
          </a:xfrm>
          <a:prstGeom prst="rect">
            <a:avLst/>
          </a:prstGeom>
        </p:spPr>
      </p:pic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1E0CDBB3-03DB-257B-42CE-ED8EA1C0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62208"/>
              </p:ext>
            </p:extLst>
          </p:nvPr>
        </p:nvGraphicFramePr>
        <p:xfrm>
          <a:off x="765620" y="1244249"/>
          <a:ext cx="6380613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957">
                  <a:extLst>
                    <a:ext uri="{9D8B030D-6E8A-4147-A177-3AD203B41FA5}">
                      <a16:colId xmlns:a16="http://schemas.microsoft.com/office/drawing/2014/main" val="4220496559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281870517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395471766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915598111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2070649193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1154046959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782578444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531123349"/>
                    </a:ext>
                  </a:extLst>
                </a:gridCol>
                <a:gridCol w="708957">
                  <a:extLst>
                    <a:ext uri="{9D8B030D-6E8A-4147-A177-3AD203B41FA5}">
                      <a16:colId xmlns:a16="http://schemas.microsoft.com/office/drawing/2014/main" val="1530941993"/>
                    </a:ext>
                  </a:extLst>
                </a:gridCol>
              </a:tblGrid>
              <a:tr h="744427">
                <a:tc>
                  <a:txBody>
                    <a:bodyPr/>
                    <a:lstStyle/>
                    <a:p>
                      <a:r>
                        <a:rPr lang="es-MX" dirty="0"/>
                        <a:t>Valor1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9142"/>
                  </a:ext>
                </a:extLst>
              </a:tr>
              <a:tr h="581135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0871"/>
                  </a:ext>
                </a:extLst>
              </a:tr>
            </a:tbl>
          </a:graphicData>
        </a:graphic>
      </p:graphicFrame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D024D426-263A-DB37-34FE-CEA50C70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1616"/>
              </p:ext>
            </p:extLst>
          </p:nvPr>
        </p:nvGraphicFramePr>
        <p:xfrm>
          <a:off x="1099931" y="4113320"/>
          <a:ext cx="79855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549">
                  <a:extLst>
                    <a:ext uri="{9D8B030D-6E8A-4147-A177-3AD203B41FA5}">
                      <a16:colId xmlns:a16="http://schemas.microsoft.com/office/drawing/2014/main" val="2588848629"/>
                    </a:ext>
                  </a:extLst>
                </a:gridCol>
                <a:gridCol w="1650248">
                  <a:extLst>
                    <a:ext uri="{9D8B030D-6E8A-4147-A177-3AD203B41FA5}">
                      <a16:colId xmlns:a16="http://schemas.microsoft.com/office/drawing/2014/main" val="4039087240"/>
                    </a:ext>
                  </a:extLst>
                </a:gridCol>
                <a:gridCol w="1650248">
                  <a:extLst>
                    <a:ext uri="{9D8B030D-6E8A-4147-A177-3AD203B41FA5}">
                      <a16:colId xmlns:a16="http://schemas.microsoft.com/office/drawing/2014/main" val="1806560213"/>
                    </a:ext>
                  </a:extLst>
                </a:gridCol>
                <a:gridCol w="1650248">
                  <a:extLst>
                    <a:ext uri="{9D8B030D-6E8A-4147-A177-3AD203B41FA5}">
                      <a16:colId xmlns:a16="http://schemas.microsoft.com/office/drawing/2014/main" val="3735750440"/>
                    </a:ext>
                  </a:extLst>
                </a:gridCol>
                <a:gridCol w="1650248">
                  <a:extLst>
                    <a:ext uri="{9D8B030D-6E8A-4147-A177-3AD203B41FA5}">
                      <a16:colId xmlns:a16="http://schemas.microsoft.com/office/drawing/2014/main" val="44993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683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010E0112-8BBC-F1A7-9548-C79082588BBD}"/>
              </a:ext>
            </a:extLst>
          </p:cNvPr>
          <p:cNvSpPr txBox="1">
            <a:spLocks/>
          </p:cNvSpPr>
          <p:nvPr/>
        </p:nvSpPr>
        <p:spPr>
          <a:xfrm>
            <a:off x="1099931" y="3049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array “</a:t>
            </a:r>
            <a:r>
              <a:rPr lang="es-MX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664077-D226-3896-B4BE-78B5F8BBACC5}"/>
              </a:ext>
            </a:extLst>
          </p:cNvPr>
          <p:cNvSpPr txBox="1"/>
          <p:nvPr/>
        </p:nvSpPr>
        <p:spPr>
          <a:xfrm>
            <a:off x="1067353" y="5069551"/>
            <a:ext cx="402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Char</a:t>
            </a:r>
            <a:r>
              <a:rPr lang="es-MX" dirty="0"/>
              <a:t> saludo[5] = “hola”</a:t>
            </a:r>
          </a:p>
        </p:txBody>
      </p:sp>
    </p:spTree>
    <p:extLst>
      <p:ext uri="{BB962C8B-B14F-4D97-AF65-F5344CB8AC3E}">
        <p14:creationId xmlns:p14="http://schemas.microsoft.com/office/powerpoint/2010/main" val="82913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4F02C-6F85-4E6E-A2F2-CCE22886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7B7734-EF09-73A7-5FBD-A70A643B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Registros en c++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78E5A81-60FB-FD7C-7A94-BD708A967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9" r="48602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EF2DA2-BE30-17E9-3CAA-45F1562C13C7}"/>
              </a:ext>
            </a:extLst>
          </p:cNvPr>
          <p:cNvSpPr txBox="1"/>
          <p:nvPr/>
        </p:nvSpPr>
        <p:spPr>
          <a:xfrm>
            <a:off x="5100824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Definición y acceso a los datos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Un registro es una agrupación de datos, los cuales no necesariamente son del mismo tipo. Se definen con la palabra “struct”.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Para acceder a cada uno de los datos que forman el registro, tanto si queremos leer su valor como si queremos cambiarlo, se debe indicar el nombre de la variable y el del dato (o campo) separados por un punto:</a:t>
            </a:r>
          </a:p>
        </p:txBody>
      </p:sp>
    </p:spTree>
    <p:extLst>
      <p:ext uri="{BB962C8B-B14F-4D97-AF65-F5344CB8AC3E}">
        <p14:creationId xmlns:p14="http://schemas.microsoft.com/office/powerpoint/2010/main" val="392827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0BA-30CA-BFF0-7FF4-AD8525D7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en c++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544CF2-420B-657B-9BED-10B5905BDE16}"/>
              </a:ext>
            </a:extLst>
          </p:cNvPr>
          <p:cNvSpPr txBox="1"/>
          <p:nvPr/>
        </p:nvSpPr>
        <p:spPr>
          <a:xfrm>
            <a:off x="838200" y="1009233"/>
            <a:ext cx="10893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operadores lógicos producen un resultado booleano, y sus operandos son también valores lógicos o asimilables a ellos (los valores numéricos son asimilados a cierto o falso según su valor sea cero o distinto de cero). Por el contrario, las operaciones entre bits producen valores arbitrarios.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operadores lógicos son tres, dos de ellos son binarios y el último (negación) es unario: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F5269C9A-7BDE-15CD-AC2E-F1673897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5" y="2507781"/>
            <a:ext cx="5639289" cy="103641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523146-B099-9CB0-086F-3A519263C4A3}"/>
              </a:ext>
            </a:extLst>
          </p:cNvPr>
          <p:cNvSpPr txBox="1"/>
          <p:nvPr/>
        </p:nvSpPr>
        <p:spPr>
          <a:xfrm>
            <a:off x="1030355" y="36846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operadores aritméticos se usan para realizar cálculos y operaciones con números reales y punteros. Básicamente permiten hacer cualquier operación aritmética que se necesite. Los operadores más comunes son : </a:t>
            </a:r>
          </a:p>
        </p:txBody>
      </p:sp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898FE89E-95BD-0676-63BA-4D7F8A36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4" y="5161994"/>
            <a:ext cx="4287080" cy="14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1EA8C-632C-7971-6E83-D4039B9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 de Funciones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51FDC4-D769-4CB2-D9E5-1158A669994E}"/>
              </a:ext>
            </a:extLst>
          </p:cNvPr>
          <p:cNvSpPr txBox="1"/>
          <p:nvPr/>
        </p:nvSpPr>
        <p:spPr>
          <a:xfrm>
            <a:off x="838200" y="1009233"/>
            <a:ext cx="1089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4EA02C-CF94-7D31-270B-BDA5105CA37A}"/>
              </a:ext>
            </a:extLst>
          </p:cNvPr>
          <p:cNvSpPr txBox="1"/>
          <p:nvPr/>
        </p:nvSpPr>
        <p:spPr>
          <a:xfrm>
            <a:off x="649356" y="1027906"/>
            <a:ext cx="10893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qué usar funciones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Buenas practicas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Reutilización de código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Métodos</a:t>
            </a:r>
          </a:p>
          <a:p>
            <a:endParaRPr lang="es-MX" sz="2400" dirty="0"/>
          </a:p>
          <a:p>
            <a:r>
              <a:rPr lang="es-MX" sz="2400" b="0" i="0" dirty="0">
                <a:effectLst/>
                <a:latin typeface="-apple-system"/>
              </a:rPr>
              <a:t>En C++, las funciones nos permiten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Declarar variables globales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Reutilizar código.</a:t>
            </a:r>
          </a:p>
          <a:p>
            <a:endParaRPr lang="es-MX" dirty="0"/>
          </a:p>
          <a:p>
            <a:r>
              <a:rPr lang="es-MX" dirty="0"/>
              <a:t>¿Dónde debemos especificar los parámetros predeterminados de una función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Prototipos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1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83E0D-9188-DC6C-2318-A8579B30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haroni" panose="02010803020104030203" pitchFamily="2" charset="-79"/>
                <a:cs typeface="Aharoni" panose="02010803020104030203" pitchFamily="2" charset="-79"/>
              </a:rPr>
              <a:t>Clases en c++ : Estructura y Atributos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D8B73F-F284-1E36-A827-A5EC26C93BD9}"/>
              </a:ext>
            </a:extLst>
          </p:cNvPr>
          <p:cNvSpPr txBox="1"/>
          <p:nvPr/>
        </p:nvSpPr>
        <p:spPr>
          <a:xfrm>
            <a:off x="917713" y="1027906"/>
            <a:ext cx="1089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paradigma orientado a objetos Las Clases sustituyen la unidad básica del lenguaje aunque podamos hacer uno de datos de tipo básico o de tipo complejo proveniente del lenguaje en el que esta inspirado c ++ ( c )  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unidad básica con la que deberíamos trabajar es la </a:t>
            </a:r>
            <a:r>
              <a:rPr lang="es-MX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</a:p>
          <a:p>
            <a:endParaRPr lang="es-MX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Igual las Clases permiten Modelar la realidad a partir de las Entidades que en código terminaran siendo a las existentes en el mundo real</a:t>
            </a:r>
            <a:endParaRPr lang="es-MX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Haciendo uso del paradigma de la programación orientada en objetos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FAAC153-3363-BD65-4A93-8F528655A7B9}"/>
              </a:ext>
            </a:extLst>
          </p:cNvPr>
          <p:cNvSpPr txBox="1">
            <a:spLocks/>
          </p:cNvSpPr>
          <p:nvPr/>
        </p:nvSpPr>
        <p:spPr>
          <a:xfrm>
            <a:off x="917713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Aharoni" panose="02010803020104030203" pitchFamily="2" charset="-79"/>
                <a:cs typeface="Aharoni" panose="02010803020104030203" pitchFamily="2" charset="-79"/>
              </a:rPr>
              <a:t>Concepto de </a:t>
            </a:r>
            <a:r>
              <a:rPr lang="es-MX" u="sng" dirty="0">
                <a:latin typeface="Aharoni" panose="02010803020104030203" pitchFamily="2" charset="-79"/>
                <a:cs typeface="Aharoni" panose="02010803020104030203" pitchFamily="2" charset="-79"/>
              </a:rPr>
              <a:t>Clases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F5CE69-4542-476C-910D-324B58959E66}"/>
              </a:ext>
            </a:extLst>
          </p:cNvPr>
          <p:cNvSpPr txBox="1"/>
          <p:nvPr/>
        </p:nvSpPr>
        <p:spPr>
          <a:xfrm>
            <a:off x="905566" y="4036252"/>
            <a:ext cx="1089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ámbito de la programación las clases son Unidades de Programación que Almacenan datos y operaciones</a:t>
            </a:r>
          </a:p>
          <a:p>
            <a:endParaRPr lang="es-MX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858DE8-F032-A898-1183-FE1EEB1B74E0}"/>
              </a:ext>
            </a:extLst>
          </p:cNvPr>
          <p:cNvSpPr/>
          <p:nvPr/>
        </p:nvSpPr>
        <p:spPr>
          <a:xfrm>
            <a:off x="917713" y="4944251"/>
            <a:ext cx="1123122" cy="636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F61A8-0618-CB77-EF69-CDA1A043E93D}"/>
              </a:ext>
            </a:extLst>
          </p:cNvPr>
          <p:cNvSpPr/>
          <p:nvPr/>
        </p:nvSpPr>
        <p:spPr>
          <a:xfrm>
            <a:off x="2564295" y="4491599"/>
            <a:ext cx="1431234" cy="636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FBA2FA-5899-FFD4-9B80-DE1C255AEE04}"/>
              </a:ext>
            </a:extLst>
          </p:cNvPr>
          <p:cNvSpPr/>
          <p:nvPr/>
        </p:nvSpPr>
        <p:spPr>
          <a:xfrm>
            <a:off x="2564294" y="5439924"/>
            <a:ext cx="1431235" cy="636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Operaciones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03C28BA-C2B3-95AF-1946-C6CFD7FC00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040835" y="4809652"/>
            <a:ext cx="523460" cy="45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174545D-A187-106A-9E02-36D3C6550FD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40835" y="5262304"/>
            <a:ext cx="523459" cy="49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627FFB-0755-6DFD-0C41-62FDD95A1EF1}"/>
              </a:ext>
            </a:extLst>
          </p:cNvPr>
          <p:cNvSpPr txBox="1"/>
          <p:nvPr/>
        </p:nvSpPr>
        <p:spPr>
          <a:xfrm>
            <a:off x="5300870" y="4647088"/>
            <a:ext cx="3515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De forma mas coloquial una clase no es mas que una </a:t>
            </a:r>
            <a:r>
              <a:rPr lang="es-MX" b="1" dirty="0"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estructura</a:t>
            </a:r>
            <a:r>
              <a:rPr lang="es-MX" dirty="0"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 que  declara que </a:t>
            </a:r>
            <a:r>
              <a:rPr lang="es-MX" b="1" dirty="0"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tipo de información</a:t>
            </a:r>
            <a:r>
              <a:rPr lang="es-MX" dirty="0">
                <a:latin typeface="Times New Roman" panose="02020603050405020304" pitchFamily="18" charset="0"/>
                <a:ea typeface="STCaiyun" panose="020B0503020204020204" pitchFamily="2" charset="-122"/>
                <a:cs typeface="Times New Roman" panose="02020603050405020304" pitchFamily="18" charset="0"/>
              </a:rPr>
              <a:t> almacenera y que acciones se podrán realizar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20D13A3-114C-554E-3AA8-E4D4B37474C5}"/>
              </a:ext>
            </a:extLst>
          </p:cNvPr>
          <p:cNvSpPr txBox="1">
            <a:spLocks/>
          </p:cNvSpPr>
          <p:nvPr/>
        </p:nvSpPr>
        <p:spPr>
          <a:xfrm>
            <a:off x="8936384" y="4559270"/>
            <a:ext cx="3515139" cy="16050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haroni" panose="02010803020104030203" pitchFamily="2" charset="-79"/>
                <a:cs typeface="Aharoni" panose="02010803020104030203" pitchFamily="2" charset="-79"/>
              </a:rPr>
              <a:t>Concepto de clase grafico</a:t>
            </a:r>
          </a:p>
          <a:p>
            <a:endParaRPr lang="es-MX" sz="20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acciones</a:t>
            </a:r>
          </a:p>
          <a:p>
            <a:endParaRPr lang="es-MX" sz="20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001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2E45-2515-2D7E-9557-7B07A89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774" y="414821"/>
            <a:ext cx="10515600" cy="1325563"/>
          </a:xfrm>
        </p:spPr>
        <p:txBody>
          <a:bodyPr/>
          <a:lstStyle/>
          <a:p>
            <a:r>
              <a:rPr lang="es-MX" dirty="0"/>
              <a:t>	Clase </a:t>
            </a:r>
            <a:r>
              <a:rPr lang="es-MX" dirty="0" err="1"/>
              <a:t>rect</a:t>
            </a:r>
            <a:r>
              <a:rPr lang="es-MX" dirty="0"/>
              <a:t> en c++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8C8E73-0EB5-D53F-1849-025574BD0FB8}"/>
              </a:ext>
            </a:extLst>
          </p:cNvPr>
          <p:cNvSpPr txBox="1"/>
          <p:nvPr/>
        </p:nvSpPr>
        <p:spPr>
          <a:xfrm>
            <a:off x="788504" y="1077602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Rectangulo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rect.altura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8.2;</a:t>
            </a: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rect.base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5.3;</a:t>
            </a: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rect.area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rect.base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rect.altura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"El área del rectángulo es: " &lt;&lt;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rect.area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código usa los miembros de datos de la clase `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Rectangulo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para calcular el área de un objeto de esa clase llamado `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B2C7AE-E908-E268-3FC9-708CE7497F83}"/>
              </a:ext>
            </a:extLst>
          </p:cNvPr>
          <p:cNvSpPr txBox="1"/>
          <p:nvPr/>
        </p:nvSpPr>
        <p:spPr>
          <a:xfrm>
            <a:off x="788504" y="4670892"/>
            <a:ext cx="644387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podemos compartir un miembro de datos de una clase entre todos los objetos que se creen a partir de ella</a:t>
            </a:r>
          </a:p>
          <a:p>
            <a:endParaRPr lang="es-MX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Haciendo al miembro estático mediante la palabra reservada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6DF8BF4-7D78-85BF-1071-033C1C3D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1E9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Haciendo al miembro estático mediante la palabra reservada 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  <a:r>
              <a:rPr kumimoji="0" lang="es-MX" altLang="es-MX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2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B87B1-C5AF-E60F-A5F4-B934C43D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1325563"/>
          </a:xfrm>
        </p:spPr>
        <p:txBody>
          <a:bodyPr/>
          <a:lstStyle/>
          <a:p>
            <a:r>
              <a:rPr lang="es-MX" dirty="0"/>
              <a:t>Bucle while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D33B63-783A-0EC6-A2EC-7B558536834D}"/>
              </a:ext>
            </a:extLst>
          </p:cNvPr>
          <p:cNvSpPr txBox="1"/>
          <p:nvPr/>
        </p:nvSpPr>
        <p:spPr>
          <a:xfrm>
            <a:off x="917713" y="749610"/>
            <a:ext cx="10893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bucle while tiene asociado un bloque de sentencias que se ejecutarán secuencialmente mientras la condición de entrada al bucle sea cierta.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condición se evalúa al comienzo de la estructura. Esto supone que el bloque de instrucciones puede no ejecutarse ninguna vez si la condición es inicialmente falsa.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0111CDB-D3BB-0D4D-8F6A-4BE9CD67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2316903"/>
            <a:ext cx="3359426" cy="3185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299684-4F8B-76F0-DCC7-0A39E29FBA08}"/>
              </a:ext>
            </a:extLst>
          </p:cNvPr>
          <p:cNvSpPr txBox="1"/>
          <p:nvPr/>
        </p:nvSpPr>
        <p:spPr>
          <a:xfrm>
            <a:off x="917713" y="5568559"/>
            <a:ext cx="3359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instrucción while permite repetir una instrucción hasta que una expresión especificada sea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58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4F02C-6F85-4E6E-A2F2-CCE22886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BF7B96-885D-B871-04CD-789A3DC5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Videos Recomendados </a:t>
            </a:r>
            <a:r>
              <a:rPr lang="en-US" dirty="0"/>
              <a:t>antes de leer</a:t>
            </a:r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55C8D6D6-E7AC-A07F-F03A-FCB8FCE74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9" r="48602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4EEF6B-9130-38FC-3922-E8AE21DD26CB}"/>
              </a:ext>
            </a:extLst>
          </p:cNvPr>
          <p:cNvSpPr txBox="1"/>
          <p:nvPr/>
        </p:nvSpPr>
        <p:spPr>
          <a:xfrm>
            <a:off x="4952007" y="2506717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en 100 </a:t>
            </a:r>
            <a:r>
              <a:rPr lang="en-US" dirty="0" err="1">
                <a:solidFill>
                  <a:schemeClr val="tx2"/>
                </a:solidFill>
              </a:rPr>
              <a:t>segundos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https://www.youtube.com/watch?v=MNeX4EGtR5Y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to Learn to Code - 8 Hard Truths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https://www.youtube.com/watch?v=NtfbWkxJTHw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Video </a:t>
            </a:r>
            <a:r>
              <a:rPr lang="en-US" dirty="0" err="1">
                <a:solidFill>
                  <a:schemeClr val="tx2"/>
                </a:solidFill>
              </a:rPr>
              <a:t>recomendatorio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introducción</a:t>
            </a:r>
            <a:r>
              <a:rPr lang="en-US" dirty="0">
                <a:solidFill>
                  <a:schemeClr val="tx2"/>
                </a:solidFill>
              </a:rPr>
              <a:t> a la </a:t>
            </a:r>
            <a:r>
              <a:rPr lang="en-US" dirty="0" err="1">
                <a:solidFill>
                  <a:schemeClr val="tx2"/>
                </a:solidFill>
              </a:rPr>
              <a:t>programación</a:t>
            </a:r>
            <a:r>
              <a:rPr lang="en-US" dirty="0">
                <a:solidFill>
                  <a:schemeClr val="tx2"/>
                </a:solidFill>
              </a:rPr>
              <a:t> e la </a:t>
            </a:r>
            <a:r>
              <a:rPr lang="en-US" dirty="0" err="1">
                <a:solidFill>
                  <a:schemeClr val="tx2"/>
                </a:solidFill>
              </a:rPr>
              <a:t>informática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hlinkClick r:id="rId5"/>
              </a:rPr>
              <a:t>https://www.youtube.com/watch?v=zOjov-2OZ0E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09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35168-AC3B-EE86-B7F4-313DB5C0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24" y="390010"/>
            <a:ext cx="10515600" cy="1325563"/>
          </a:xfrm>
        </p:spPr>
        <p:txBody>
          <a:bodyPr/>
          <a:lstStyle/>
          <a:p>
            <a:r>
              <a:rPr lang="es-MX" u="sng" dirty="0"/>
              <a:t>Aplicaciones practicas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A1B918-705E-7ABE-DA4E-5B859105A1CB}"/>
              </a:ext>
            </a:extLst>
          </p:cNvPr>
          <p:cNvSpPr txBox="1"/>
          <p:nvPr/>
        </p:nvSpPr>
        <p:spPr>
          <a:xfrm>
            <a:off x="583924" y="1225684"/>
            <a:ext cx="96608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/>
              <a:t>. </a:t>
            </a:r>
            <a:r>
              <a:rPr lang="es-MX" sz="2000" dirty="0"/>
              <a:t>Sistemas operativos y lenguajes de programación</a:t>
            </a:r>
          </a:p>
          <a:p>
            <a:r>
              <a:rPr lang="es-MX" sz="3200" b="1" dirty="0"/>
              <a:t>. </a:t>
            </a:r>
            <a:r>
              <a:rPr lang="es-MX" sz="2000" dirty="0"/>
              <a:t>Programas de escritorio y videojuegos</a:t>
            </a:r>
          </a:p>
          <a:p>
            <a:r>
              <a:rPr lang="es-MX" sz="3200" b="1" dirty="0"/>
              <a:t>. </a:t>
            </a:r>
            <a:r>
              <a:rPr lang="es-MX" sz="2000" dirty="0"/>
              <a:t>Aplicaciones científicas</a:t>
            </a:r>
            <a:endParaRPr lang="es-MX" sz="3200" b="1" dirty="0"/>
          </a:p>
          <a:p>
            <a:r>
              <a:rPr lang="es-MX" sz="3200" b="1" dirty="0"/>
              <a:t>.</a:t>
            </a:r>
            <a:r>
              <a:rPr lang="es-MX" dirty="0"/>
              <a:t>manufactura e internet de las cosas (Lot)</a:t>
            </a:r>
          </a:p>
          <a:p>
            <a:endParaRPr lang="es-MX" u="sng" dirty="0"/>
          </a:p>
          <a:p>
            <a:endParaRPr lang="es-MX" sz="3200" b="1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5FE9D2C-ADF1-675F-D45C-1A5498CFD7F7}"/>
              </a:ext>
            </a:extLst>
          </p:cNvPr>
          <p:cNvSpPr txBox="1">
            <a:spLocks/>
          </p:cNvSpPr>
          <p:nvPr/>
        </p:nvSpPr>
        <p:spPr>
          <a:xfrm>
            <a:off x="583924" y="3524291"/>
            <a:ext cx="10515600" cy="132556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/>
              <a:t>Que es un paradigma</a:t>
            </a:r>
          </a:p>
          <a:p>
            <a:r>
              <a:rPr lang="es-MX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5DBAC-C6F7-8945-D3B9-46821ECB39DC}"/>
              </a:ext>
            </a:extLst>
          </p:cNvPr>
          <p:cNvSpPr txBox="1"/>
          <p:nvPr/>
        </p:nvSpPr>
        <p:spPr>
          <a:xfrm>
            <a:off x="421364" y="415498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Forma de entender  representar la realidad</a:t>
            </a: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Conjunto de teorías, estándares y 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Como vemos el mund</a:t>
            </a:r>
            <a:r>
              <a:rPr lang="es-MX" dirty="0"/>
              <a:t>o </a:t>
            </a:r>
            <a:endParaRPr lang="es-MX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E1B4B1-2357-9D87-ED68-F923EF1E4890}"/>
              </a:ext>
            </a:extLst>
          </p:cNvPr>
          <p:cNvSpPr txBox="1">
            <a:spLocks/>
          </p:cNvSpPr>
          <p:nvPr/>
        </p:nvSpPr>
        <p:spPr>
          <a:xfrm>
            <a:off x="6269107" y="1586055"/>
            <a:ext cx="10515600" cy="132556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/>
              <a:t>Ventajas de esta misma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0865F-091B-CC02-7F58-6A5F188234E9}"/>
              </a:ext>
            </a:extLst>
          </p:cNvPr>
          <p:cNvSpPr txBox="1"/>
          <p:nvPr/>
        </p:nvSpPr>
        <p:spPr>
          <a:xfrm>
            <a:off x="6269107" y="2449953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Cercanía al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Capaci</a:t>
            </a:r>
            <a:r>
              <a:rPr lang="es-MX" dirty="0"/>
              <a:t>dad de adaptación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reutilización</a:t>
            </a:r>
          </a:p>
        </p:txBody>
      </p:sp>
    </p:spTree>
    <p:extLst>
      <p:ext uri="{BB962C8B-B14F-4D97-AF65-F5344CB8AC3E}">
        <p14:creationId xmlns:p14="http://schemas.microsoft.com/office/powerpoint/2010/main" val="27766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83A5F-5C83-C955-ECCE-009E5A73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50E7D-B67C-B6FC-240C-3ECF4C037530}"/>
              </a:ext>
            </a:extLst>
          </p:cNvPr>
          <p:cNvSpPr txBox="1"/>
          <p:nvPr/>
        </p:nvSpPr>
        <p:spPr>
          <a:xfrm>
            <a:off x="725556" y="396667"/>
            <a:ext cx="757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u="sng" dirty="0"/>
              <a:t>Encapsulado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8964E9-30A6-F6BF-BDEE-162C57758780}"/>
              </a:ext>
            </a:extLst>
          </p:cNvPr>
          <p:cNvSpPr txBox="1"/>
          <p:nvPr/>
        </p:nvSpPr>
        <p:spPr>
          <a:xfrm>
            <a:off x="680830" y="1027906"/>
            <a:ext cx="684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y operaciones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Unidad de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Nivel de abstracción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93CFFE-58D4-6DF8-D75C-70E555628ECA}"/>
              </a:ext>
            </a:extLst>
          </p:cNvPr>
          <p:cNvSpPr txBox="1"/>
          <p:nvPr/>
        </p:nvSpPr>
        <p:spPr>
          <a:xfrm>
            <a:off x="576469" y="3181092"/>
            <a:ext cx="3419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OCULTACION DE DATO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Apariencia vs implementación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Interfaz : servicios ofrecidos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no es necesario saber los detalles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616BDA-20F7-9EE5-AACD-7C71F748AD09}"/>
              </a:ext>
            </a:extLst>
          </p:cNvPr>
          <p:cNvSpPr txBox="1"/>
          <p:nvPr/>
        </p:nvSpPr>
        <p:spPr>
          <a:xfrm>
            <a:off x="5088835" y="149087"/>
            <a:ext cx="29916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u="sng" dirty="0"/>
              <a:t>GENERALIZACION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Abstraer los detalles comunes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Generalización – abstracción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06C199-0F48-D893-95EB-0DE97DDFF6C1}"/>
              </a:ext>
            </a:extLst>
          </p:cNvPr>
          <p:cNvSpPr txBox="1"/>
          <p:nvPr/>
        </p:nvSpPr>
        <p:spPr>
          <a:xfrm>
            <a:off x="5357191" y="2568038"/>
            <a:ext cx="3747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Interpretación de solicitudes</a:t>
            </a:r>
          </a:p>
        </p:txBody>
      </p:sp>
    </p:spTree>
    <p:extLst>
      <p:ext uri="{BB962C8B-B14F-4D97-AF65-F5344CB8AC3E}">
        <p14:creationId xmlns:p14="http://schemas.microsoft.com/office/powerpoint/2010/main" val="36143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B0126-71A8-1258-4919-E889DC93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0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Orientación de Objetos</a:t>
            </a:r>
            <a:br>
              <a:rPr lang="es-MX" dirty="0"/>
            </a:b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8E1A54-7B0C-1C0C-38AD-1C4DE02336A0}"/>
              </a:ext>
            </a:extLst>
          </p:cNvPr>
          <p:cNvSpPr txBox="1"/>
          <p:nvPr/>
        </p:nvSpPr>
        <p:spPr>
          <a:xfrm>
            <a:off x="725557" y="1690688"/>
            <a:ext cx="6062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Diferencia entre </a:t>
            </a:r>
            <a:r>
              <a:rPr lang="es-MX" u="sng" dirty="0"/>
              <a:t>clases</a:t>
            </a:r>
            <a:r>
              <a:rPr lang="es-MX" dirty="0"/>
              <a:t> y </a:t>
            </a:r>
            <a:r>
              <a:rPr lang="es-MX" u="sng" dirty="0"/>
              <a:t>objetos</a:t>
            </a:r>
            <a:r>
              <a:rPr lang="es-MX" dirty="0"/>
              <a:t>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Paradigmas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Modelados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 	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41A04ED-7F62-A941-8B16-99AEF2436E58}"/>
              </a:ext>
            </a:extLst>
          </p:cNvPr>
          <p:cNvCxnSpPr>
            <a:cxnSpLocks/>
          </p:cNvCxnSpPr>
          <p:nvPr/>
        </p:nvCxnSpPr>
        <p:spPr>
          <a:xfrm>
            <a:off x="2226365" y="2844850"/>
            <a:ext cx="11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742525-4869-2C30-874A-4D09C18CB3A9}"/>
              </a:ext>
            </a:extLst>
          </p:cNvPr>
          <p:cNvSpPr txBox="1"/>
          <p:nvPr/>
        </p:nvSpPr>
        <p:spPr>
          <a:xfrm>
            <a:off x="3359426" y="2646919"/>
            <a:ext cx="121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/>
              <a:t>Clases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0DA5FC-158A-2959-69F0-A585776DAD0A}"/>
              </a:ext>
            </a:extLst>
          </p:cNvPr>
          <p:cNvSpPr txBox="1"/>
          <p:nvPr/>
        </p:nvSpPr>
        <p:spPr>
          <a:xfrm>
            <a:off x="725556" y="3597651"/>
            <a:ext cx="307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Concepto de Clases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Unidad de programación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Operaciones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Estructurados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Tipos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Acciones</a:t>
            </a:r>
          </a:p>
          <a:p>
            <a:endParaRPr lang="es-MX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E8CC41-8FEA-5408-075F-24570593BDEF}"/>
              </a:ext>
            </a:extLst>
          </p:cNvPr>
          <p:cNvSpPr txBox="1"/>
          <p:nvPr/>
        </p:nvSpPr>
        <p:spPr>
          <a:xfrm>
            <a:off x="7340048" y="1690688"/>
            <a:ext cx="2613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u="sng" dirty="0"/>
              <a:t>Objetos</a:t>
            </a:r>
          </a:p>
          <a:p>
            <a:endParaRPr lang="es-MX" sz="2400" b="1" i="1" u="sng" dirty="0"/>
          </a:p>
          <a:p>
            <a:endParaRPr lang="es-MX" sz="2400" b="1" i="1" u="sng" dirty="0"/>
          </a:p>
          <a:p>
            <a:endParaRPr lang="es-MX" sz="2400" b="1" i="1" u="sng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87E7AB-0D3C-A121-A2C3-3B89B155974C}"/>
              </a:ext>
            </a:extLst>
          </p:cNvPr>
          <p:cNvSpPr/>
          <p:nvPr/>
        </p:nvSpPr>
        <p:spPr>
          <a:xfrm>
            <a:off x="7340048" y="2260699"/>
            <a:ext cx="2355574" cy="1242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Vehículo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Tipo de vehículo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Color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arrancar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C7EC4D3-C978-C8DC-0A93-57FD850A465A}"/>
              </a:ext>
            </a:extLst>
          </p:cNvPr>
          <p:cNvCxnSpPr>
            <a:cxnSpLocks/>
          </p:cNvCxnSpPr>
          <p:nvPr/>
        </p:nvCxnSpPr>
        <p:spPr>
          <a:xfrm flipV="1">
            <a:off x="4303643" y="2843788"/>
            <a:ext cx="2902226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849E91-DB90-33F9-82D4-9897488565A7}"/>
              </a:ext>
            </a:extLst>
          </p:cNvPr>
          <p:cNvSpPr/>
          <p:nvPr/>
        </p:nvSpPr>
        <p:spPr>
          <a:xfrm>
            <a:off x="6096000" y="3675798"/>
            <a:ext cx="2037522" cy="124239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Taxi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Amarrillo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arrancar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58E5135-46D1-B650-B8B8-4EECCD4D9EAE}"/>
              </a:ext>
            </a:extLst>
          </p:cNvPr>
          <p:cNvSpPr/>
          <p:nvPr/>
        </p:nvSpPr>
        <p:spPr>
          <a:xfrm>
            <a:off x="9047921" y="3675798"/>
            <a:ext cx="2037522" cy="12423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Autobús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63858-1EEC-CDAE-BFF0-DAC99919C47B}"/>
              </a:ext>
            </a:extLst>
          </p:cNvPr>
          <p:cNvSpPr txBox="1"/>
          <p:nvPr/>
        </p:nvSpPr>
        <p:spPr>
          <a:xfrm>
            <a:off x="7137952" y="165829"/>
            <a:ext cx="3879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 to Object Oriented Programming - Crash Course</a:t>
            </a:r>
            <a:endParaRPr lang="es-MX" dirty="0"/>
          </a:p>
          <a:p>
            <a:pPr lvl="1"/>
            <a:r>
              <a:rPr lang="es-MX" dirty="0"/>
              <a:t>       https://www.youtube.com/watch?v=m_MQYyJpIjg</a:t>
            </a:r>
          </a:p>
        </p:txBody>
      </p:sp>
    </p:spTree>
    <p:extLst>
      <p:ext uri="{BB962C8B-B14F-4D97-AF65-F5344CB8AC3E}">
        <p14:creationId xmlns:p14="http://schemas.microsoft.com/office/powerpoint/2010/main" val="291610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339AB-4D1F-2DAB-2103-637C71F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Como Modelar un sistema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9B20B570-8B13-046C-E1AA-2C455F8A5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1211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5B33E-6F18-EACD-20DC-2792C3C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 de variables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A9C722-0310-4277-CFE8-862B4185E348}"/>
              </a:ext>
            </a:extLst>
          </p:cNvPr>
          <p:cNvSpPr txBox="1"/>
          <p:nvPr/>
        </p:nvSpPr>
        <p:spPr>
          <a:xfrm>
            <a:off x="652670" y="1536799"/>
            <a:ext cx="166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B2FA986-2DEB-5E2E-1925-8ABBB05A2240}"/>
              </a:ext>
            </a:extLst>
          </p:cNvPr>
          <p:cNvSpPr/>
          <p:nvPr/>
        </p:nvSpPr>
        <p:spPr>
          <a:xfrm>
            <a:off x="1959665" y="1156595"/>
            <a:ext cx="4224131" cy="1610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masis MT Pro Black" panose="02040A04050005020304" pitchFamily="18" charset="0"/>
              </a:rPr>
              <a:t>contenido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02A475-BFE1-CFFC-A723-0A6577FEE90E}"/>
              </a:ext>
            </a:extLst>
          </p:cNvPr>
          <p:cNvSpPr txBox="1"/>
          <p:nvPr/>
        </p:nvSpPr>
        <p:spPr>
          <a:xfrm>
            <a:off x="6659217" y="1506022"/>
            <a:ext cx="279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(Tipo)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A49C630-3924-2FD2-406B-04B7E05F1926}"/>
              </a:ext>
            </a:extLst>
          </p:cNvPr>
          <p:cNvCxnSpPr>
            <a:cxnSpLocks/>
          </p:cNvCxnSpPr>
          <p:nvPr/>
        </p:nvCxnSpPr>
        <p:spPr>
          <a:xfrm flipH="1">
            <a:off x="1472648" y="1690688"/>
            <a:ext cx="119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9CF829-4873-0035-019E-38EAFCEE170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183796" y="1598355"/>
            <a:ext cx="475421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A4659A85-1E3C-A873-0561-8AE943DE62D0}"/>
              </a:ext>
            </a:extLst>
          </p:cNvPr>
          <p:cNvSpPr txBox="1">
            <a:spLocks/>
          </p:cNvSpPr>
          <p:nvPr/>
        </p:nvSpPr>
        <p:spPr>
          <a:xfrm>
            <a:off x="602974" y="2975687"/>
            <a:ext cx="10515600" cy="132556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Ejemplo de variable pi en c++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F6AECA-C677-996E-0D10-297AAD72631C}"/>
              </a:ext>
            </a:extLst>
          </p:cNvPr>
          <p:cNvSpPr txBox="1"/>
          <p:nvPr/>
        </p:nvSpPr>
        <p:spPr>
          <a:xfrm>
            <a:off x="766969" y="3835796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04DF795-FBBC-6D08-BC2D-B835D56699F1}"/>
              </a:ext>
            </a:extLst>
          </p:cNvPr>
          <p:cNvSpPr/>
          <p:nvPr/>
        </p:nvSpPr>
        <p:spPr>
          <a:xfrm>
            <a:off x="1636643" y="3791444"/>
            <a:ext cx="4224131" cy="1610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masis MT Pro Black" panose="020F0502020204030204" pitchFamily="18" charset="0"/>
              </a:rPr>
              <a:t>3.1416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F62C5BC-08F8-8173-612F-74BB0F412FAA}"/>
              </a:ext>
            </a:extLst>
          </p:cNvPr>
          <p:cNvCxnSpPr>
            <a:cxnSpLocks/>
          </p:cNvCxnSpPr>
          <p:nvPr/>
        </p:nvCxnSpPr>
        <p:spPr>
          <a:xfrm flipH="1" flipV="1">
            <a:off x="1073426" y="4174008"/>
            <a:ext cx="561561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D2B9F9-95D5-AD6D-79C9-A5D7683D72C5}"/>
              </a:ext>
            </a:extLst>
          </p:cNvPr>
          <p:cNvSpPr txBox="1"/>
          <p:nvPr/>
        </p:nvSpPr>
        <p:spPr>
          <a:xfrm>
            <a:off x="6077626" y="3787237"/>
            <a:ext cx="279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u="sng" dirty="0"/>
              <a:t>(</a:t>
            </a:r>
            <a:r>
              <a:rPr lang="es-MX" sz="2400" u="sng" dirty="0">
                <a:latin typeface="Bodoni MT Condensed" panose="02070606080606020203" pitchFamily="18" charset="0"/>
              </a:rPr>
              <a:t>Float</a:t>
            </a:r>
            <a:r>
              <a:rPr lang="es-MX" sz="2400" u="sng" dirty="0"/>
              <a:t>)</a:t>
            </a:r>
          </a:p>
        </p:txBody>
      </p:sp>
      <p:pic>
        <p:nvPicPr>
          <p:cNvPr id="21" name="Imagen 20" descr="Texto">
            <a:extLst>
              <a:ext uri="{FF2B5EF4-FFF2-40B4-BE49-F238E27FC236}">
                <a16:creationId xmlns:a16="http://schemas.microsoft.com/office/drawing/2014/main" id="{BB755B62-CCE1-D46B-3873-323DDF2F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525" y="1397846"/>
            <a:ext cx="2884308" cy="259334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/>
            </a:outerShdw>
            <a:reflection blurRad="6350" stA="52000" endA="300" endPos="35000" dir="5400000" sy="-100000" algn="bl" rotWithShape="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CD20F24-C5A2-456C-854F-192835F49A9C}"/>
              </a:ext>
            </a:extLst>
          </p:cNvPr>
          <p:cNvSpPr txBox="1"/>
          <p:nvPr/>
        </p:nvSpPr>
        <p:spPr>
          <a:xfrm>
            <a:off x="8652013" y="704739"/>
            <a:ext cx="19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Tipos de Variables en c++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17639A-7B03-0BDB-AE8E-17C87375DD1F}"/>
              </a:ext>
            </a:extLst>
          </p:cNvPr>
          <p:cNvSpPr txBox="1"/>
          <p:nvPr/>
        </p:nvSpPr>
        <p:spPr>
          <a:xfrm>
            <a:off x="6021456" y="4643289"/>
            <a:ext cx="246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números reales con decimales 	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7687692-12DB-6E59-33C4-47CB713BB567}"/>
              </a:ext>
            </a:extLst>
          </p:cNvPr>
          <p:cNvCxnSpPr>
            <a:cxnSpLocks/>
          </p:cNvCxnSpPr>
          <p:nvPr/>
        </p:nvCxnSpPr>
        <p:spPr>
          <a:xfrm>
            <a:off x="6421506" y="4301250"/>
            <a:ext cx="0" cy="2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0DA7F8-A507-6A5D-1EC5-4328305973A5}"/>
              </a:ext>
            </a:extLst>
          </p:cNvPr>
          <p:cNvSpPr txBox="1"/>
          <p:nvPr/>
        </p:nvSpPr>
        <p:spPr>
          <a:xfrm>
            <a:off x="5860774" y="5631659"/>
            <a:ext cx="3334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tipo de variable float siempre almacenara decimales independientemente si los escribimos o no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CB71D5B-089B-0033-B346-C4B237E75787}"/>
              </a:ext>
            </a:extLst>
          </p:cNvPr>
          <p:cNvCxnSpPr>
            <a:cxnSpLocks/>
          </p:cNvCxnSpPr>
          <p:nvPr/>
        </p:nvCxnSpPr>
        <p:spPr>
          <a:xfrm>
            <a:off x="6421506" y="5259645"/>
            <a:ext cx="0" cy="45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E600175-39F0-43C7-8405-DD4579CF7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89D59D3-660D-DBA4-177D-FAB2BCD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2" y="1992774"/>
            <a:ext cx="4331976" cy="260491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DEB46E1F-0372-4440-887E-8B147731B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5141868-5B27-FFD8-6C05-8E44B4A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Caracteres en c++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631517-2361-29C1-770A-F4EC5F149C81}"/>
              </a:ext>
            </a:extLst>
          </p:cNvPr>
          <p:cNvSpPr txBox="1"/>
          <p:nvPr/>
        </p:nvSpPr>
        <p:spPr>
          <a:xfrm>
            <a:off x="717532" y="4735251"/>
            <a:ext cx="44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caracteres siempre se almacenan con unas comillas simples</a:t>
            </a:r>
          </a:p>
        </p:txBody>
      </p:sp>
    </p:spTree>
    <p:extLst>
      <p:ext uri="{BB962C8B-B14F-4D97-AF65-F5344CB8AC3E}">
        <p14:creationId xmlns:p14="http://schemas.microsoft.com/office/powerpoint/2010/main" val="185135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0A49F-5884-BA0B-27AF-82E2EF60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 err="1"/>
              <a:t>Datos</a:t>
            </a:r>
            <a:r>
              <a:rPr lang="en-US" sz="6100" cap="all" dirty="0"/>
              <a:t> </a:t>
            </a:r>
            <a:r>
              <a:rPr lang="en-US" sz="6100" cap="all" dirty="0" err="1"/>
              <a:t>logicos</a:t>
            </a:r>
            <a:endParaRPr lang="en-US" sz="6100" cap="all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CB928AE-788E-7455-8060-AA9DA3E2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430969"/>
            <a:ext cx="5659222" cy="41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143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1069</TotalTime>
  <Words>952</Words>
  <Application>Microsoft Office PowerPoint</Application>
  <PresentationFormat>Panorámica</PresentationFormat>
  <Paragraphs>205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30" baseType="lpstr">
      <vt:lpstr>Aharoni</vt:lpstr>
      <vt:lpstr>Amasis MT Pro Black</vt:lpstr>
      <vt:lpstr>-apple-system</vt:lpstr>
      <vt:lpstr>Arial</vt:lpstr>
      <vt:lpstr>Arial Black</vt:lpstr>
      <vt:lpstr>Arial Unicode MS</vt:lpstr>
      <vt:lpstr>Bodoni MT Condensed</vt:lpstr>
      <vt:lpstr>Book Antiqua</vt:lpstr>
      <vt:lpstr>Calibri</vt:lpstr>
      <vt:lpstr>Franklin Gothic Book</vt:lpstr>
      <vt:lpstr>Times New Roman</vt:lpstr>
      <vt:lpstr>Wingdings</vt:lpstr>
      <vt:lpstr>Recorte</vt:lpstr>
      <vt:lpstr>Diapositiva 1</vt:lpstr>
      <vt:lpstr>Videos Recomendados antes de leer</vt:lpstr>
      <vt:lpstr>Aplicaciones practicas </vt:lpstr>
      <vt:lpstr>  </vt:lpstr>
      <vt:lpstr>Orientación de Objetos </vt:lpstr>
      <vt:lpstr>Como Modelar un sistema</vt:lpstr>
      <vt:lpstr>Concepto de variables</vt:lpstr>
      <vt:lpstr>Caracteres en c++</vt:lpstr>
      <vt:lpstr>Datos logicos</vt:lpstr>
      <vt:lpstr>Vectores de bajo nivel c++ </vt:lpstr>
      <vt:lpstr> </vt:lpstr>
      <vt:lpstr>Registros en c++</vt:lpstr>
      <vt:lpstr>Operadores en c++</vt:lpstr>
      <vt:lpstr>Concepto de Funciones</vt:lpstr>
      <vt:lpstr>Clases en c++ : Estructura y Atributos</vt:lpstr>
      <vt:lpstr> Clase rect en c++</vt:lpstr>
      <vt:lpstr>Bucle while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ALEKSEI HABID TORRUCO MONTESINO</dc:creator>
  <cp:lastModifiedBy>ALEKSEI HABID TORRUCO MONTESINO</cp:lastModifiedBy>
  <cp:revision>34</cp:revision>
  <dcterms:created xsi:type="dcterms:W3CDTF">2023-09-05T19:30:51Z</dcterms:created>
  <dcterms:modified xsi:type="dcterms:W3CDTF">2023-09-22T02:50:41Z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