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74" r:id="rId9"/>
    <p:sldId id="267" r:id="rId10"/>
    <p:sldId id="268" r:id="rId11"/>
    <p:sldId id="275" r:id="rId12"/>
    <p:sldId id="276" r:id="rId13"/>
    <p:sldId id="269" r:id="rId14"/>
    <p:sldId id="270" r:id="rId15"/>
    <p:sldId id="271" r:id="rId16"/>
    <p:sldId id="277" r:id="rId17"/>
    <p:sldId id="272" r:id="rId18"/>
    <p:sldId id="278" r:id="rId19"/>
    <p:sldId id="273" r:id="rId20"/>
    <p:sldId id="263" r:id="rId21"/>
    <p:sldId id="264"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83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21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45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25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4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73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637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0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23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56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9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02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19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903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37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7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5720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anshen.com/article/7093279981/"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00B84-6D7E-4469-9AF0-A797CC4766B0}"/>
              </a:ext>
            </a:extLst>
          </p:cNvPr>
          <p:cNvSpPr>
            <a:spLocks noGrp="1"/>
          </p:cNvSpPr>
          <p:nvPr>
            <p:ph type="ctrTitle"/>
          </p:nvPr>
        </p:nvSpPr>
        <p:spPr>
          <a:xfrm>
            <a:off x="3171104" y="1722647"/>
            <a:ext cx="6219609" cy="1235429"/>
          </a:xfrm>
        </p:spPr>
        <p:txBody>
          <a:bodyPr>
            <a:normAutofit/>
          </a:bodyPr>
          <a:lstStyle/>
          <a:p>
            <a:r>
              <a:rPr lang="zh-CN" altLang="en-US" sz="6600" b="1" dirty="0">
                <a:latin typeface="微软雅黑" panose="020B0503020204020204" pitchFamily="34" charset="-122"/>
                <a:ea typeface="微软雅黑" panose="020B0503020204020204" pitchFamily="34" charset="-122"/>
              </a:rPr>
              <a:t>停车场管理系统</a:t>
            </a:r>
          </a:p>
        </p:txBody>
      </p:sp>
      <p:sp>
        <p:nvSpPr>
          <p:cNvPr id="3" name="副标题 2">
            <a:extLst>
              <a:ext uri="{FF2B5EF4-FFF2-40B4-BE49-F238E27FC236}">
                <a16:creationId xmlns:a16="http://schemas.microsoft.com/office/drawing/2014/main" id="{66BA311A-2F31-4CA9-B7F3-8645E9CDFA08}"/>
              </a:ext>
            </a:extLst>
          </p:cNvPr>
          <p:cNvSpPr>
            <a:spLocks noGrp="1"/>
          </p:cNvSpPr>
          <p:nvPr>
            <p:ph type="subTitle" idx="1"/>
          </p:nvPr>
        </p:nvSpPr>
        <p:spPr>
          <a:xfrm>
            <a:off x="1030612" y="3629891"/>
            <a:ext cx="10130776" cy="1874040"/>
          </a:xfrm>
        </p:spPr>
        <p:txBody>
          <a:bodyPr>
            <a:normAutofit/>
          </a:bodyPr>
          <a:lstStyle/>
          <a:p>
            <a:r>
              <a:rPr lang="zh-CN" altLang="en-US" sz="4400" b="1" dirty="0">
                <a:latin typeface="微软雅黑" panose="020B0503020204020204" pitchFamily="34" charset="-122"/>
                <a:ea typeface="微软雅黑" panose="020B0503020204020204" pitchFamily="34" charset="-122"/>
              </a:rPr>
              <a:t>小组成员：</a:t>
            </a:r>
            <a:endParaRPr lang="en-US" altLang="zh-CN" sz="4400" b="1" dirty="0">
              <a:latin typeface="微软雅黑" panose="020B0503020204020204" pitchFamily="34" charset="-122"/>
              <a:ea typeface="微软雅黑" panose="020B0503020204020204" pitchFamily="34" charset="-122"/>
            </a:endParaRPr>
          </a:p>
          <a:p>
            <a:r>
              <a:rPr lang="zh-CN" altLang="en-US" sz="4400" b="1" dirty="0">
                <a:latin typeface="微软雅黑" panose="020B0503020204020204" pitchFamily="34" charset="-122"/>
                <a:ea typeface="微软雅黑" panose="020B0503020204020204" pitchFamily="34" charset="-122"/>
              </a:rPr>
              <a:t>犹晓婷、王艳、蒋沁洁</a:t>
            </a:r>
            <a:endParaRPr lang="en-US" altLang="zh-CN" sz="4400" b="1"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1606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70F7A-185D-4252-A814-BF153F9C3FD7}"/>
              </a:ext>
            </a:extLst>
          </p:cNvPr>
          <p:cNvSpPr>
            <a:spLocks noGrp="1"/>
          </p:cNvSpPr>
          <p:nvPr>
            <p:ph type="title"/>
          </p:nvPr>
        </p:nvSpPr>
        <p:spPr>
          <a:xfrm>
            <a:off x="4232325" y="821671"/>
            <a:ext cx="3715511" cy="1280890"/>
          </a:xfrm>
        </p:spPr>
        <p:txBody>
          <a:bodyPr>
            <a:normAutofit/>
          </a:bodyPr>
          <a:lstStyle/>
          <a:p>
            <a:r>
              <a:rPr lang="zh-CN" altLang="en-US" sz="6600" b="1" dirty="0">
                <a:latin typeface="微软雅黑" panose="020B0503020204020204" pitchFamily="34" charset="-122"/>
                <a:ea typeface="微软雅黑" panose="020B0503020204020204" pitchFamily="34" charset="-122"/>
              </a:rPr>
              <a:t>程序模块</a:t>
            </a:r>
          </a:p>
        </p:txBody>
      </p:sp>
      <p:sp>
        <p:nvSpPr>
          <p:cNvPr id="7" name="内容占位符 6">
            <a:extLst>
              <a:ext uri="{FF2B5EF4-FFF2-40B4-BE49-F238E27FC236}">
                <a16:creationId xmlns:a16="http://schemas.microsoft.com/office/drawing/2014/main" id="{03F1F942-4A32-4DC5-B8EE-7975FE375132}"/>
              </a:ext>
            </a:extLst>
          </p:cNvPr>
          <p:cNvSpPr>
            <a:spLocks noGrp="1"/>
          </p:cNvSpPr>
          <p:nvPr>
            <p:ph idx="1"/>
          </p:nvPr>
        </p:nvSpPr>
        <p:spPr>
          <a:xfrm>
            <a:off x="754602" y="2414726"/>
            <a:ext cx="10670959" cy="3790131"/>
          </a:xfrm>
        </p:spPr>
        <p:txBody>
          <a:bodyPr>
            <a:normAutofit fontScale="92500" lnSpcReduction="10000"/>
          </a:bodyPr>
          <a:lstStyle/>
          <a:p>
            <a:pPr marL="0" indent="0" algn="ctr">
              <a:lnSpc>
                <a:spcPct val="160000"/>
              </a:lnSpc>
              <a:spcBef>
                <a:spcPts val="0"/>
              </a:spcBef>
              <a:spcAft>
                <a:spcPts val="0"/>
              </a:spcAft>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主程序</a:t>
            </a:r>
            <a:endParaRPr lang="en-US" altLang="zh-CN" sz="2800" dirty="0">
              <a:latin typeface="微软雅黑" panose="020B0503020204020204" pitchFamily="34" charset="-122"/>
              <a:ea typeface="微软雅黑" panose="020B0503020204020204" pitchFamily="34" charset="-122"/>
            </a:endParaRPr>
          </a:p>
          <a:p>
            <a:pPr marL="0" indent="0" algn="ctr">
              <a:lnSpc>
                <a:spcPct val="160000"/>
              </a:lnSpc>
              <a:spcBef>
                <a:spcPts val="0"/>
              </a:spcBef>
              <a:spcAft>
                <a:spcPts val="0"/>
              </a:spcAft>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菜单选择</a:t>
            </a:r>
            <a:endParaRPr lang="en-US" altLang="zh-CN" sz="2800" dirty="0">
              <a:latin typeface="微软雅黑" panose="020B0503020204020204" pitchFamily="34" charset="-122"/>
              <a:ea typeface="微软雅黑" panose="020B0503020204020204" pitchFamily="34" charset="-122"/>
            </a:endParaRPr>
          </a:p>
          <a:p>
            <a:pPr marL="0" indent="0" algn="ctr">
              <a:lnSpc>
                <a:spcPct val="160000"/>
              </a:lnSpc>
              <a:spcBef>
                <a:spcPts val="0"/>
              </a:spcBef>
              <a:spcAft>
                <a:spcPts val="0"/>
              </a:spcAft>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栈、队列</a:t>
            </a:r>
            <a:endParaRPr lang="en-US" altLang="zh-CN" sz="2800" dirty="0">
              <a:latin typeface="微软雅黑" panose="020B0503020204020204" pitchFamily="34" charset="-122"/>
              <a:ea typeface="微软雅黑" panose="020B0503020204020204" pitchFamily="34" charset="-122"/>
            </a:endParaRPr>
          </a:p>
          <a:p>
            <a:pPr marL="0" indent="0" algn="ctr">
              <a:lnSpc>
                <a:spcPct val="160000"/>
              </a:lnSpc>
              <a:spcBef>
                <a:spcPts val="0"/>
              </a:spcBef>
              <a:spcAft>
                <a:spcPts val="0"/>
              </a:spcAft>
            </a:pP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车辆到达、离开</a:t>
            </a:r>
            <a:endParaRPr lang="en-US" altLang="zh-CN" sz="2800" dirty="0">
              <a:latin typeface="微软雅黑" panose="020B0503020204020204" pitchFamily="34" charset="-122"/>
              <a:ea typeface="微软雅黑" panose="020B0503020204020204" pitchFamily="34" charset="-122"/>
            </a:endParaRPr>
          </a:p>
          <a:p>
            <a:pPr marL="0" indent="0" algn="ctr">
              <a:lnSpc>
                <a:spcPct val="160000"/>
              </a:lnSpc>
              <a:spcBef>
                <a:spcPts val="0"/>
              </a:spcBef>
              <a:spcAft>
                <a:spcPts val="0"/>
              </a:spcAft>
            </a:pP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计算费用</a:t>
            </a:r>
            <a:endParaRPr lang="en-US" altLang="zh-CN" sz="2800" dirty="0">
              <a:latin typeface="微软雅黑" panose="020B0503020204020204" pitchFamily="34" charset="-122"/>
              <a:ea typeface="微软雅黑" panose="020B0503020204020204" pitchFamily="34" charset="-122"/>
            </a:endParaRPr>
          </a:p>
          <a:p>
            <a:pPr marL="0" indent="0" algn="ctr">
              <a:lnSpc>
                <a:spcPct val="160000"/>
              </a:lnSpc>
              <a:spcBef>
                <a:spcPts val="0"/>
              </a:spcBef>
              <a:spcAft>
                <a:spcPts val="0"/>
              </a:spcAft>
            </a:pP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查看停车场内消息</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515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20E8E22-6991-453A-AFFC-255F42ADD9E6}"/>
              </a:ext>
            </a:extLst>
          </p:cNvPr>
          <p:cNvPicPr>
            <a:picLocks noChangeAspect="1"/>
          </p:cNvPicPr>
          <p:nvPr/>
        </p:nvPicPr>
        <p:blipFill>
          <a:blip r:embed="rId2"/>
          <a:stretch>
            <a:fillRect/>
          </a:stretch>
        </p:blipFill>
        <p:spPr>
          <a:xfrm>
            <a:off x="1700946" y="1695634"/>
            <a:ext cx="8790107" cy="4445571"/>
          </a:xfrm>
          <a:prstGeom prst="rect">
            <a:avLst/>
          </a:prstGeom>
        </p:spPr>
      </p:pic>
      <p:sp>
        <p:nvSpPr>
          <p:cNvPr id="6" name="内容占位符 2">
            <a:extLst>
              <a:ext uri="{FF2B5EF4-FFF2-40B4-BE49-F238E27FC236}">
                <a16:creationId xmlns:a16="http://schemas.microsoft.com/office/drawing/2014/main" id="{91A48A3F-0C3B-4F8D-A69D-CD31853A674C}"/>
              </a:ext>
            </a:extLst>
          </p:cNvPr>
          <p:cNvSpPr txBox="1">
            <a:spLocks/>
          </p:cNvSpPr>
          <p:nvPr/>
        </p:nvSpPr>
        <p:spPr>
          <a:xfrm>
            <a:off x="4416640" y="923276"/>
            <a:ext cx="3358718" cy="772358"/>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sz="5200" b="1" dirty="0">
                <a:latin typeface="微软雅黑" panose="020B0503020204020204" pitchFamily="34" charset="-122"/>
                <a:ea typeface="微软雅黑" panose="020B0503020204020204" pitchFamily="34" charset="-122"/>
              </a:rPr>
              <a:t>主程序模块</a:t>
            </a:r>
            <a:endParaRPr lang="en-US" altLang="zh-CN" sz="5200" b="1" dirty="0">
              <a:latin typeface="微软雅黑" panose="020B0503020204020204" pitchFamily="34" charset="-122"/>
              <a:ea typeface="微软雅黑" panose="020B0503020204020204" pitchFamily="34" charset="-122"/>
            </a:endParaRPr>
          </a:p>
          <a:p>
            <a:pPr marL="0" indent="0">
              <a:buFont typeface="Wingdings 3" charset="2"/>
              <a:buNone/>
            </a:pPr>
            <a:endParaRPr lang="zh-CN" altLang="en-US" dirty="0"/>
          </a:p>
        </p:txBody>
      </p:sp>
    </p:spTree>
    <p:extLst>
      <p:ext uri="{BB962C8B-B14F-4D97-AF65-F5344CB8AC3E}">
        <p14:creationId xmlns:p14="http://schemas.microsoft.com/office/powerpoint/2010/main" val="46921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6B9A623-ECD0-418C-9059-3CD783C5B8E6}"/>
              </a:ext>
            </a:extLst>
          </p:cNvPr>
          <p:cNvPicPr>
            <a:picLocks noChangeAspect="1"/>
          </p:cNvPicPr>
          <p:nvPr/>
        </p:nvPicPr>
        <p:blipFill>
          <a:blip r:embed="rId2"/>
          <a:stretch>
            <a:fillRect/>
          </a:stretch>
        </p:blipFill>
        <p:spPr>
          <a:xfrm>
            <a:off x="2059924" y="953367"/>
            <a:ext cx="8072152" cy="4951266"/>
          </a:xfrm>
          <a:prstGeom prst="rect">
            <a:avLst/>
          </a:prstGeom>
        </p:spPr>
      </p:pic>
    </p:spTree>
    <p:extLst>
      <p:ext uri="{BB962C8B-B14F-4D97-AF65-F5344CB8AC3E}">
        <p14:creationId xmlns:p14="http://schemas.microsoft.com/office/powerpoint/2010/main" val="320223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A29F07-B93B-487A-A9CE-EAB88EFE4506}"/>
              </a:ext>
            </a:extLst>
          </p:cNvPr>
          <p:cNvSpPr txBox="1"/>
          <p:nvPr/>
        </p:nvSpPr>
        <p:spPr>
          <a:xfrm>
            <a:off x="3990153" y="900546"/>
            <a:ext cx="4211693"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菜单选择模块</a:t>
            </a:r>
          </a:p>
        </p:txBody>
      </p:sp>
      <p:pic>
        <p:nvPicPr>
          <p:cNvPr id="5" name="图片 4">
            <a:extLst>
              <a:ext uri="{FF2B5EF4-FFF2-40B4-BE49-F238E27FC236}">
                <a16:creationId xmlns:a16="http://schemas.microsoft.com/office/drawing/2014/main" id="{41C144C9-50FF-402F-A06B-C76C148567F3}"/>
              </a:ext>
            </a:extLst>
          </p:cNvPr>
          <p:cNvPicPr>
            <a:picLocks noChangeAspect="1"/>
          </p:cNvPicPr>
          <p:nvPr/>
        </p:nvPicPr>
        <p:blipFill>
          <a:blip r:embed="rId2"/>
          <a:stretch>
            <a:fillRect/>
          </a:stretch>
        </p:blipFill>
        <p:spPr>
          <a:xfrm>
            <a:off x="1301371" y="1860634"/>
            <a:ext cx="9589255" cy="3936485"/>
          </a:xfrm>
          <a:prstGeom prst="rect">
            <a:avLst/>
          </a:prstGeom>
        </p:spPr>
      </p:pic>
    </p:spTree>
    <p:extLst>
      <p:ext uri="{BB962C8B-B14F-4D97-AF65-F5344CB8AC3E}">
        <p14:creationId xmlns:p14="http://schemas.microsoft.com/office/powerpoint/2010/main" val="117211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881128-E6D7-4902-8DE1-71131CFB1425}"/>
              </a:ext>
            </a:extLst>
          </p:cNvPr>
          <p:cNvSpPr txBox="1"/>
          <p:nvPr/>
        </p:nvSpPr>
        <p:spPr>
          <a:xfrm>
            <a:off x="4384029" y="724247"/>
            <a:ext cx="3423941"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栈队列模块</a:t>
            </a:r>
          </a:p>
        </p:txBody>
      </p:sp>
      <p:pic>
        <p:nvPicPr>
          <p:cNvPr id="5" name="图片 4">
            <a:extLst>
              <a:ext uri="{FF2B5EF4-FFF2-40B4-BE49-F238E27FC236}">
                <a16:creationId xmlns:a16="http://schemas.microsoft.com/office/drawing/2014/main" id="{34E9AD91-DD8D-4897-AC0C-599C7507CB33}"/>
              </a:ext>
            </a:extLst>
          </p:cNvPr>
          <p:cNvPicPr>
            <a:picLocks noChangeAspect="1"/>
          </p:cNvPicPr>
          <p:nvPr/>
        </p:nvPicPr>
        <p:blipFill>
          <a:blip r:embed="rId2"/>
          <a:stretch>
            <a:fillRect/>
          </a:stretch>
        </p:blipFill>
        <p:spPr>
          <a:xfrm>
            <a:off x="2035885" y="1555244"/>
            <a:ext cx="8120228" cy="4526968"/>
          </a:xfrm>
          <a:prstGeom prst="rect">
            <a:avLst/>
          </a:prstGeom>
        </p:spPr>
      </p:pic>
    </p:spTree>
    <p:extLst>
      <p:ext uri="{BB962C8B-B14F-4D97-AF65-F5344CB8AC3E}">
        <p14:creationId xmlns:p14="http://schemas.microsoft.com/office/powerpoint/2010/main" val="180242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B24186-717E-4822-92F3-31F17FFCADEE}"/>
              </a:ext>
            </a:extLst>
          </p:cNvPr>
          <p:cNvSpPr txBox="1"/>
          <p:nvPr/>
        </p:nvSpPr>
        <p:spPr>
          <a:xfrm>
            <a:off x="4101240" y="898162"/>
            <a:ext cx="3989519"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车辆到达模块</a:t>
            </a:r>
          </a:p>
        </p:txBody>
      </p:sp>
      <p:pic>
        <p:nvPicPr>
          <p:cNvPr id="5" name="图片 4">
            <a:extLst>
              <a:ext uri="{FF2B5EF4-FFF2-40B4-BE49-F238E27FC236}">
                <a16:creationId xmlns:a16="http://schemas.microsoft.com/office/drawing/2014/main" id="{211E7FFD-9749-47F7-9444-B1BFEA290551}"/>
              </a:ext>
            </a:extLst>
          </p:cNvPr>
          <p:cNvPicPr>
            <a:picLocks noChangeAspect="1"/>
          </p:cNvPicPr>
          <p:nvPr/>
        </p:nvPicPr>
        <p:blipFill>
          <a:blip r:embed="rId2"/>
          <a:stretch>
            <a:fillRect/>
          </a:stretch>
        </p:blipFill>
        <p:spPr>
          <a:xfrm>
            <a:off x="1405420" y="1729159"/>
            <a:ext cx="9381158" cy="4532006"/>
          </a:xfrm>
          <a:prstGeom prst="rect">
            <a:avLst/>
          </a:prstGeom>
        </p:spPr>
      </p:pic>
    </p:spTree>
    <p:extLst>
      <p:ext uri="{BB962C8B-B14F-4D97-AF65-F5344CB8AC3E}">
        <p14:creationId xmlns:p14="http://schemas.microsoft.com/office/powerpoint/2010/main" val="293308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EDEE0-7131-4F8A-8C46-A322FD14B400}"/>
              </a:ext>
            </a:extLst>
          </p:cNvPr>
          <p:cNvPicPr>
            <a:picLocks noChangeAspect="1"/>
          </p:cNvPicPr>
          <p:nvPr/>
        </p:nvPicPr>
        <p:blipFill>
          <a:blip r:embed="rId2"/>
          <a:stretch>
            <a:fillRect/>
          </a:stretch>
        </p:blipFill>
        <p:spPr>
          <a:xfrm>
            <a:off x="2116017" y="1676415"/>
            <a:ext cx="7959966" cy="4301785"/>
          </a:xfrm>
          <a:prstGeom prst="rect">
            <a:avLst/>
          </a:prstGeom>
        </p:spPr>
      </p:pic>
      <p:sp>
        <p:nvSpPr>
          <p:cNvPr id="5" name="文本框 4">
            <a:extLst>
              <a:ext uri="{FF2B5EF4-FFF2-40B4-BE49-F238E27FC236}">
                <a16:creationId xmlns:a16="http://schemas.microsoft.com/office/drawing/2014/main" id="{20827F56-CFF8-4649-B85A-C5DCBB668FE7}"/>
              </a:ext>
            </a:extLst>
          </p:cNvPr>
          <p:cNvSpPr txBox="1"/>
          <p:nvPr/>
        </p:nvSpPr>
        <p:spPr>
          <a:xfrm>
            <a:off x="4097365" y="845418"/>
            <a:ext cx="3997270"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车辆离开模块</a:t>
            </a:r>
          </a:p>
        </p:txBody>
      </p:sp>
    </p:spTree>
    <p:extLst>
      <p:ext uri="{BB962C8B-B14F-4D97-AF65-F5344CB8AC3E}">
        <p14:creationId xmlns:p14="http://schemas.microsoft.com/office/powerpoint/2010/main" val="219324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91FB5B-BED9-4D73-9AF4-13E15FDFE9F5}"/>
              </a:ext>
            </a:extLst>
          </p:cNvPr>
          <p:cNvSpPr txBox="1"/>
          <p:nvPr/>
        </p:nvSpPr>
        <p:spPr>
          <a:xfrm>
            <a:off x="600722" y="769387"/>
            <a:ext cx="10990556" cy="1569660"/>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车辆离开模块（便道上的车辆进入停车场）</a:t>
            </a:r>
          </a:p>
        </p:txBody>
      </p:sp>
      <p:pic>
        <p:nvPicPr>
          <p:cNvPr id="5" name="图片 4">
            <a:extLst>
              <a:ext uri="{FF2B5EF4-FFF2-40B4-BE49-F238E27FC236}">
                <a16:creationId xmlns:a16="http://schemas.microsoft.com/office/drawing/2014/main" id="{1D894CB9-F760-4595-9327-9CDDEAAF09D3}"/>
              </a:ext>
            </a:extLst>
          </p:cNvPr>
          <p:cNvPicPr>
            <a:picLocks noChangeAspect="1"/>
          </p:cNvPicPr>
          <p:nvPr/>
        </p:nvPicPr>
        <p:blipFill>
          <a:blip r:embed="rId2"/>
          <a:stretch>
            <a:fillRect/>
          </a:stretch>
        </p:blipFill>
        <p:spPr>
          <a:xfrm>
            <a:off x="1878886" y="1627534"/>
            <a:ext cx="8434228" cy="4461079"/>
          </a:xfrm>
          <a:prstGeom prst="rect">
            <a:avLst/>
          </a:prstGeom>
        </p:spPr>
      </p:pic>
    </p:spTree>
    <p:extLst>
      <p:ext uri="{BB962C8B-B14F-4D97-AF65-F5344CB8AC3E}">
        <p14:creationId xmlns:p14="http://schemas.microsoft.com/office/powerpoint/2010/main" val="236041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43A714-1064-4D99-99DE-BACFB666B0DB}"/>
              </a:ext>
            </a:extLst>
          </p:cNvPr>
          <p:cNvSpPr txBox="1"/>
          <p:nvPr/>
        </p:nvSpPr>
        <p:spPr>
          <a:xfrm>
            <a:off x="3523925" y="842723"/>
            <a:ext cx="5144149"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计算停车费用模块</a:t>
            </a:r>
          </a:p>
        </p:txBody>
      </p:sp>
      <p:pic>
        <p:nvPicPr>
          <p:cNvPr id="5" name="图片 4">
            <a:extLst>
              <a:ext uri="{FF2B5EF4-FFF2-40B4-BE49-F238E27FC236}">
                <a16:creationId xmlns:a16="http://schemas.microsoft.com/office/drawing/2014/main" id="{1C60037C-36E1-4170-AF74-24E3A28A95AE}"/>
              </a:ext>
            </a:extLst>
          </p:cNvPr>
          <p:cNvPicPr>
            <a:picLocks noChangeAspect="1"/>
          </p:cNvPicPr>
          <p:nvPr/>
        </p:nvPicPr>
        <p:blipFill>
          <a:blip r:embed="rId2"/>
          <a:stretch>
            <a:fillRect/>
          </a:stretch>
        </p:blipFill>
        <p:spPr>
          <a:xfrm>
            <a:off x="1070267" y="2388093"/>
            <a:ext cx="10051466" cy="2414901"/>
          </a:xfrm>
          <a:prstGeom prst="rect">
            <a:avLst/>
          </a:prstGeom>
        </p:spPr>
      </p:pic>
    </p:spTree>
    <p:extLst>
      <p:ext uri="{BB962C8B-B14F-4D97-AF65-F5344CB8AC3E}">
        <p14:creationId xmlns:p14="http://schemas.microsoft.com/office/powerpoint/2010/main" val="98790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6C8470-D005-4190-A728-E286EFC99846}"/>
              </a:ext>
            </a:extLst>
          </p:cNvPr>
          <p:cNvSpPr txBox="1"/>
          <p:nvPr/>
        </p:nvSpPr>
        <p:spPr>
          <a:xfrm>
            <a:off x="2506108" y="844049"/>
            <a:ext cx="7179784" cy="830997"/>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rPr>
              <a:t>查看停车场内或便道模块</a:t>
            </a:r>
          </a:p>
        </p:txBody>
      </p:sp>
      <p:pic>
        <p:nvPicPr>
          <p:cNvPr id="5" name="图片 4">
            <a:extLst>
              <a:ext uri="{FF2B5EF4-FFF2-40B4-BE49-F238E27FC236}">
                <a16:creationId xmlns:a16="http://schemas.microsoft.com/office/drawing/2014/main" id="{1E7C56C0-D20D-4D73-A32A-85556F90AEAB}"/>
              </a:ext>
            </a:extLst>
          </p:cNvPr>
          <p:cNvPicPr>
            <a:picLocks noChangeAspect="1"/>
          </p:cNvPicPr>
          <p:nvPr/>
        </p:nvPicPr>
        <p:blipFill>
          <a:blip r:embed="rId2"/>
          <a:stretch>
            <a:fillRect/>
          </a:stretch>
        </p:blipFill>
        <p:spPr>
          <a:xfrm>
            <a:off x="1926313" y="1675046"/>
            <a:ext cx="8339374" cy="4327611"/>
          </a:xfrm>
          <a:prstGeom prst="rect">
            <a:avLst/>
          </a:prstGeom>
        </p:spPr>
      </p:pic>
    </p:spTree>
    <p:extLst>
      <p:ext uri="{BB962C8B-B14F-4D97-AF65-F5344CB8AC3E}">
        <p14:creationId xmlns:p14="http://schemas.microsoft.com/office/powerpoint/2010/main" val="41189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B72D5-99D0-44F1-B6A5-699D923F6016}"/>
              </a:ext>
            </a:extLst>
          </p:cNvPr>
          <p:cNvSpPr>
            <a:spLocks noGrp="1"/>
          </p:cNvSpPr>
          <p:nvPr>
            <p:ph type="title"/>
          </p:nvPr>
        </p:nvSpPr>
        <p:spPr>
          <a:xfrm>
            <a:off x="626484" y="581891"/>
            <a:ext cx="2376239" cy="1280890"/>
          </a:xfrm>
        </p:spPr>
        <p:txBody>
          <a:bodyPr>
            <a:normAutofit/>
          </a:bodyPr>
          <a:lstStyle/>
          <a:p>
            <a:r>
              <a:rPr lang="zh-CN" altLang="en-US" sz="6600" b="1" dirty="0">
                <a:latin typeface="宋体" panose="02010600030101010101" pitchFamily="2" charset="-122"/>
                <a:ea typeface="宋体" panose="02010600030101010101" pitchFamily="2" charset="-122"/>
              </a:rPr>
              <a:t>目录</a:t>
            </a:r>
          </a:p>
        </p:txBody>
      </p:sp>
      <p:sp>
        <p:nvSpPr>
          <p:cNvPr id="3" name="内容占位符 2">
            <a:extLst>
              <a:ext uri="{FF2B5EF4-FFF2-40B4-BE49-F238E27FC236}">
                <a16:creationId xmlns:a16="http://schemas.microsoft.com/office/drawing/2014/main" id="{EC176F6B-04E4-4002-B30A-EAE5771C0A7F}"/>
              </a:ext>
            </a:extLst>
          </p:cNvPr>
          <p:cNvSpPr>
            <a:spLocks noGrp="1"/>
          </p:cNvSpPr>
          <p:nvPr>
            <p:ph idx="1"/>
          </p:nvPr>
        </p:nvSpPr>
        <p:spPr>
          <a:xfrm>
            <a:off x="3113560" y="846282"/>
            <a:ext cx="3730586" cy="5165436"/>
          </a:xfrm>
        </p:spPr>
        <p:txBody>
          <a:bodyPr>
            <a:noAutofit/>
          </a:bodyPr>
          <a:lstStyle/>
          <a:p>
            <a:r>
              <a:rPr lang="zh-CN" altLang="en-US" sz="2800" b="1" dirty="0">
                <a:latin typeface="微软雅黑" panose="020B0503020204020204" pitchFamily="34" charset="-122"/>
                <a:ea typeface="微软雅黑" panose="020B0503020204020204" pitchFamily="34" charset="-122"/>
              </a:rPr>
              <a:t>一、设计目的</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二、问题描述</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三、基本要求</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四、算法思路</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五、工作分配</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六、系统总体结构</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七、程序模块</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八、运行截图</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九、总结</a:t>
            </a:r>
          </a:p>
        </p:txBody>
      </p:sp>
      <p:pic>
        <p:nvPicPr>
          <p:cNvPr id="5" name="图片 4">
            <a:extLst>
              <a:ext uri="{FF2B5EF4-FFF2-40B4-BE49-F238E27FC236}">
                <a16:creationId xmlns:a16="http://schemas.microsoft.com/office/drawing/2014/main" id="{34690E50-10FB-408B-8A97-80873BC857D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26971" y="3199245"/>
            <a:ext cx="4999952" cy="2812473"/>
          </a:xfrm>
          <a:prstGeom prst="rect">
            <a:avLst/>
          </a:prstGeom>
        </p:spPr>
      </p:pic>
      <p:sp>
        <p:nvSpPr>
          <p:cNvPr id="6" name="文本框 5">
            <a:extLst>
              <a:ext uri="{FF2B5EF4-FFF2-40B4-BE49-F238E27FC236}">
                <a16:creationId xmlns:a16="http://schemas.microsoft.com/office/drawing/2014/main" id="{2A802345-F1F5-4D32-B52C-FE0B3A298EFC}"/>
              </a:ext>
            </a:extLst>
          </p:cNvPr>
          <p:cNvSpPr txBox="1"/>
          <p:nvPr/>
        </p:nvSpPr>
        <p:spPr>
          <a:xfrm>
            <a:off x="6968837" y="10362045"/>
            <a:ext cx="4294909" cy="230832"/>
          </a:xfrm>
          <a:prstGeom prst="rect">
            <a:avLst/>
          </a:prstGeom>
          <a:noFill/>
        </p:spPr>
        <p:txBody>
          <a:bodyPr wrap="square" rtlCol="0">
            <a:spAutoFit/>
          </a:bodyPr>
          <a:lstStyle/>
          <a:p>
            <a:r>
              <a:rPr lang="zh-CN" altLang="en-US" sz="900">
                <a:hlinkClick r:id="rId3" tooltip="https://www.pianshen.com/article/7093279981/"/>
              </a:rPr>
              <a:t>此照片</a:t>
            </a:r>
            <a:r>
              <a:rPr lang="zh-CN" altLang="en-US" sz="900"/>
              <a:t>，作者: 未知作者，许可证: </a:t>
            </a:r>
            <a:r>
              <a:rPr lang="zh-CN" altLang="en-US" sz="900">
                <a:hlinkClick r:id="rId4" tooltip="https://creativecommons.org/licenses/by-sa/3.0/"/>
              </a:rPr>
              <a:t>CC BY-SA</a:t>
            </a:r>
            <a:endParaRPr lang="zh-CN" altLang="en-US" sz="900"/>
          </a:p>
        </p:txBody>
      </p:sp>
    </p:spTree>
    <p:extLst>
      <p:ext uri="{BB962C8B-B14F-4D97-AF65-F5344CB8AC3E}">
        <p14:creationId xmlns:p14="http://schemas.microsoft.com/office/powerpoint/2010/main" val="350698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EE4F4-DAB3-4F99-A064-7E4D97DA10D6}"/>
              </a:ext>
            </a:extLst>
          </p:cNvPr>
          <p:cNvSpPr>
            <a:spLocks noGrp="1"/>
          </p:cNvSpPr>
          <p:nvPr>
            <p:ph type="title"/>
          </p:nvPr>
        </p:nvSpPr>
        <p:spPr>
          <a:xfrm>
            <a:off x="3979626" y="663365"/>
            <a:ext cx="4232748" cy="1280890"/>
          </a:xfrm>
        </p:spPr>
        <p:txBody>
          <a:bodyPr>
            <a:normAutofit/>
          </a:bodyPr>
          <a:lstStyle/>
          <a:p>
            <a:r>
              <a:rPr lang="zh-CN" altLang="en-US" sz="6600" b="1" dirty="0">
                <a:latin typeface="微软雅黑" panose="020B0503020204020204" pitchFamily="34" charset="-122"/>
                <a:ea typeface="微软雅黑" panose="020B0503020204020204" pitchFamily="34" charset="-122"/>
              </a:rPr>
              <a:t>运行截图</a:t>
            </a:r>
          </a:p>
        </p:txBody>
      </p:sp>
      <p:pic>
        <p:nvPicPr>
          <p:cNvPr id="4" name="图片 3">
            <a:extLst>
              <a:ext uri="{FF2B5EF4-FFF2-40B4-BE49-F238E27FC236}">
                <a16:creationId xmlns:a16="http://schemas.microsoft.com/office/drawing/2014/main" id="{E5808DEC-F4E9-4BFD-BB15-01ABF39FBAFA}"/>
              </a:ext>
            </a:extLst>
          </p:cNvPr>
          <p:cNvPicPr>
            <a:picLocks noChangeAspect="1"/>
          </p:cNvPicPr>
          <p:nvPr/>
        </p:nvPicPr>
        <p:blipFill rotWithShape="1">
          <a:blip r:embed="rId2"/>
          <a:srcRect r="32446"/>
          <a:stretch/>
        </p:blipFill>
        <p:spPr>
          <a:xfrm>
            <a:off x="720425" y="2422629"/>
            <a:ext cx="4473012" cy="3827971"/>
          </a:xfrm>
          <a:prstGeom prst="rect">
            <a:avLst/>
          </a:prstGeom>
        </p:spPr>
      </p:pic>
      <p:sp>
        <p:nvSpPr>
          <p:cNvPr id="5" name="文本框 4">
            <a:extLst>
              <a:ext uri="{FF2B5EF4-FFF2-40B4-BE49-F238E27FC236}">
                <a16:creationId xmlns:a16="http://schemas.microsoft.com/office/drawing/2014/main" id="{122EE695-6441-4323-BBC4-9C766F821D99}"/>
              </a:ext>
            </a:extLst>
          </p:cNvPr>
          <p:cNvSpPr txBox="1"/>
          <p:nvPr/>
        </p:nvSpPr>
        <p:spPr>
          <a:xfrm>
            <a:off x="720425" y="1944254"/>
            <a:ext cx="3990109"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录入车辆信息：</a:t>
            </a:r>
          </a:p>
        </p:txBody>
      </p:sp>
      <p:sp>
        <p:nvSpPr>
          <p:cNvPr id="6" name="文本框 5">
            <a:extLst>
              <a:ext uri="{FF2B5EF4-FFF2-40B4-BE49-F238E27FC236}">
                <a16:creationId xmlns:a16="http://schemas.microsoft.com/office/drawing/2014/main" id="{CE4CC968-AA85-4C07-A5AD-9D9EE34A0A4C}"/>
              </a:ext>
            </a:extLst>
          </p:cNvPr>
          <p:cNvSpPr txBox="1"/>
          <p:nvPr/>
        </p:nvSpPr>
        <p:spPr>
          <a:xfrm>
            <a:off x="6096000" y="1944255"/>
            <a:ext cx="334356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输入车辆离开信息：</a:t>
            </a:r>
          </a:p>
        </p:txBody>
      </p:sp>
      <p:pic>
        <p:nvPicPr>
          <p:cNvPr id="7" name="图片 6">
            <a:extLst>
              <a:ext uri="{FF2B5EF4-FFF2-40B4-BE49-F238E27FC236}">
                <a16:creationId xmlns:a16="http://schemas.microsoft.com/office/drawing/2014/main" id="{0CD317EC-16B6-452D-A9C2-01207C6B780B}"/>
              </a:ext>
            </a:extLst>
          </p:cNvPr>
          <p:cNvPicPr>
            <a:picLocks noChangeAspect="1"/>
          </p:cNvPicPr>
          <p:nvPr/>
        </p:nvPicPr>
        <p:blipFill>
          <a:blip r:embed="rId3"/>
          <a:stretch>
            <a:fillRect/>
          </a:stretch>
        </p:blipFill>
        <p:spPr>
          <a:xfrm>
            <a:off x="6021279" y="2467474"/>
            <a:ext cx="5450296" cy="3788717"/>
          </a:xfrm>
          <a:prstGeom prst="rect">
            <a:avLst/>
          </a:prstGeom>
        </p:spPr>
      </p:pic>
    </p:spTree>
    <p:extLst>
      <p:ext uri="{BB962C8B-B14F-4D97-AF65-F5344CB8AC3E}">
        <p14:creationId xmlns:p14="http://schemas.microsoft.com/office/powerpoint/2010/main" val="207958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2981EFD-82BE-48CA-90F3-EAA582E35A80}"/>
              </a:ext>
            </a:extLst>
          </p:cNvPr>
          <p:cNvSpPr txBox="1"/>
          <p:nvPr/>
        </p:nvSpPr>
        <p:spPr>
          <a:xfrm>
            <a:off x="808181" y="1922790"/>
            <a:ext cx="2872509"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计算停车费用：</a:t>
            </a:r>
          </a:p>
        </p:txBody>
      </p:sp>
      <p:pic>
        <p:nvPicPr>
          <p:cNvPr id="7" name="图片 6">
            <a:extLst>
              <a:ext uri="{FF2B5EF4-FFF2-40B4-BE49-F238E27FC236}">
                <a16:creationId xmlns:a16="http://schemas.microsoft.com/office/drawing/2014/main" id="{2A1E3395-CCE5-4367-A507-80C3C0BEA119}"/>
              </a:ext>
            </a:extLst>
          </p:cNvPr>
          <p:cNvPicPr>
            <a:picLocks noChangeAspect="1"/>
          </p:cNvPicPr>
          <p:nvPr/>
        </p:nvPicPr>
        <p:blipFill>
          <a:blip r:embed="rId2"/>
          <a:stretch>
            <a:fillRect/>
          </a:stretch>
        </p:blipFill>
        <p:spPr>
          <a:xfrm>
            <a:off x="778670" y="2534775"/>
            <a:ext cx="4932452" cy="3135630"/>
          </a:xfrm>
          <a:prstGeom prst="rect">
            <a:avLst/>
          </a:prstGeom>
        </p:spPr>
      </p:pic>
      <p:sp>
        <p:nvSpPr>
          <p:cNvPr id="8" name="文本框 7">
            <a:extLst>
              <a:ext uri="{FF2B5EF4-FFF2-40B4-BE49-F238E27FC236}">
                <a16:creationId xmlns:a16="http://schemas.microsoft.com/office/drawing/2014/main" id="{FDC0CEAF-668A-439A-B764-6B60E36BFB0C}"/>
              </a:ext>
            </a:extLst>
          </p:cNvPr>
          <p:cNvSpPr txBox="1"/>
          <p:nvPr/>
        </p:nvSpPr>
        <p:spPr>
          <a:xfrm>
            <a:off x="6096000" y="1922790"/>
            <a:ext cx="338974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查看停车场车辆信息：</a:t>
            </a:r>
          </a:p>
        </p:txBody>
      </p:sp>
      <p:pic>
        <p:nvPicPr>
          <p:cNvPr id="9" name="图片 8">
            <a:extLst>
              <a:ext uri="{FF2B5EF4-FFF2-40B4-BE49-F238E27FC236}">
                <a16:creationId xmlns:a16="http://schemas.microsoft.com/office/drawing/2014/main" id="{6B149267-E04F-4951-A1CE-0B57AB3F8393}"/>
              </a:ext>
            </a:extLst>
          </p:cNvPr>
          <p:cNvPicPr>
            <a:picLocks noChangeAspect="1"/>
          </p:cNvPicPr>
          <p:nvPr/>
        </p:nvPicPr>
        <p:blipFill>
          <a:blip r:embed="rId3"/>
          <a:stretch>
            <a:fillRect/>
          </a:stretch>
        </p:blipFill>
        <p:spPr>
          <a:xfrm>
            <a:off x="5711122" y="2446010"/>
            <a:ext cx="5754254" cy="3699162"/>
          </a:xfrm>
          <a:prstGeom prst="rect">
            <a:avLst/>
          </a:prstGeom>
        </p:spPr>
      </p:pic>
    </p:spTree>
    <p:extLst>
      <p:ext uri="{BB962C8B-B14F-4D97-AF65-F5344CB8AC3E}">
        <p14:creationId xmlns:p14="http://schemas.microsoft.com/office/powerpoint/2010/main" val="104481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4A9B1A0-8C77-4399-8B65-ACAEF0776E97}"/>
              </a:ext>
            </a:extLst>
          </p:cNvPr>
          <p:cNvSpPr txBox="1"/>
          <p:nvPr/>
        </p:nvSpPr>
        <p:spPr>
          <a:xfrm>
            <a:off x="822881" y="1868050"/>
            <a:ext cx="3288146" cy="523220"/>
          </a:xfrm>
          <a:prstGeom prst="rect">
            <a:avLst/>
          </a:prstGeom>
          <a:noFill/>
        </p:spPr>
        <p:txBody>
          <a:bodyPr wrap="square" rtlCol="0">
            <a:spAutoFit/>
          </a:bodyPr>
          <a:lstStyle/>
          <a:p>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录入便道车辆信息</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1441BE3-D869-4A9F-8CE8-46D8CCA9891E}"/>
              </a:ext>
            </a:extLst>
          </p:cNvPr>
          <p:cNvPicPr>
            <a:picLocks noChangeAspect="1"/>
          </p:cNvPicPr>
          <p:nvPr/>
        </p:nvPicPr>
        <p:blipFill>
          <a:blip r:embed="rId2"/>
          <a:stretch>
            <a:fillRect/>
          </a:stretch>
        </p:blipFill>
        <p:spPr>
          <a:xfrm>
            <a:off x="822881" y="2406693"/>
            <a:ext cx="5273119" cy="3886892"/>
          </a:xfrm>
          <a:prstGeom prst="rect">
            <a:avLst/>
          </a:prstGeom>
        </p:spPr>
      </p:pic>
      <p:sp>
        <p:nvSpPr>
          <p:cNvPr id="10" name="文本框 9">
            <a:extLst>
              <a:ext uri="{FF2B5EF4-FFF2-40B4-BE49-F238E27FC236}">
                <a16:creationId xmlns:a16="http://schemas.microsoft.com/office/drawing/2014/main" id="{69CCB32F-59B3-40EF-BD71-DA3EBFB69F6F}"/>
              </a:ext>
            </a:extLst>
          </p:cNvPr>
          <p:cNvSpPr txBox="1"/>
          <p:nvPr/>
        </p:nvSpPr>
        <p:spPr>
          <a:xfrm>
            <a:off x="6445188" y="1862912"/>
            <a:ext cx="3288146" cy="523220"/>
          </a:xfrm>
          <a:prstGeom prst="rect">
            <a:avLst/>
          </a:prstGeom>
          <a:noFill/>
        </p:spPr>
        <p:txBody>
          <a:bodyPr wrap="square" rtlCol="0">
            <a:spAutoFit/>
          </a:bodyPr>
          <a:lstStyle/>
          <a:p>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查看便道车辆信息</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A243B40A-6271-4FEA-A1C5-D2B48390DF18}"/>
              </a:ext>
            </a:extLst>
          </p:cNvPr>
          <p:cNvPicPr>
            <a:picLocks noChangeAspect="1"/>
          </p:cNvPicPr>
          <p:nvPr/>
        </p:nvPicPr>
        <p:blipFill>
          <a:blip r:embed="rId3"/>
          <a:stretch>
            <a:fillRect/>
          </a:stretch>
        </p:blipFill>
        <p:spPr>
          <a:xfrm>
            <a:off x="6445188" y="2419552"/>
            <a:ext cx="5042875" cy="3874033"/>
          </a:xfrm>
          <a:prstGeom prst="rect">
            <a:avLst/>
          </a:prstGeom>
        </p:spPr>
      </p:pic>
    </p:spTree>
    <p:extLst>
      <p:ext uri="{BB962C8B-B14F-4D97-AF65-F5344CB8AC3E}">
        <p14:creationId xmlns:p14="http://schemas.microsoft.com/office/powerpoint/2010/main" val="328933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557A0-320E-46F2-A7BA-E16F216E5544}"/>
              </a:ext>
            </a:extLst>
          </p:cNvPr>
          <p:cNvSpPr>
            <a:spLocks noGrp="1"/>
          </p:cNvSpPr>
          <p:nvPr>
            <p:ph type="title"/>
          </p:nvPr>
        </p:nvSpPr>
        <p:spPr>
          <a:xfrm>
            <a:off x="5015514" y="949911"/>
            <a:ext cx="2202400" cy="1158535"/>
          </a:xfrm>
        </p:spPr>
        <p:txBody>
          <a:bodyPr>
            <a:normAutofit/>
          </a:bodyPr>
          <a:lstStyle/>
          <a:p>
            <a:r>
              <a:rPr lang="zh-CN" altLang="en-US" sz="6600" b="1" dirty="0">
                <a:latin typeface="微软雅黑" panose="020B0503020204020204" pitchFamily="34" charset="-122"/>
                <a:ea typeface="微软雅黑" panose="020B0503020204020204" pitchFamily="34" charset="-122"/>
              </a:rPr>
              <a:t>总结</a:t>
            </a:r>
          </a:p>
        </p:txBody>
      </p:sp>
      <p:sp>
        <p:nvSpPr>
          <p:cNvPr id="3" name="内容占位符 2">
            <a:extLst>
              <a:ext uri="{FF2B5EF4-FFF2-40B4-BE49-F238E27FC236}">
                <a16:creationId xmlns:a16="http://schemas.microsoft.com/office/drawing/2014/main" id="{EBF45DB4-FF6F-4E26-A487-3DF9A2C19F04}"/>
              </a:ext>
            </a:extLst>
          </p:cNvPr>
          <p:cNvSpPr>
            <a:spLocks noGrp="1"/>
          </p:cNvSpPr>
          <p:nvPr>
            <p:ph idx="1"/>
          </p:nvPr>
        </p:nvSpPr>
        <p:spPr>
          <a:xfrm>
            <a:off x="781235" y="2452257"/>
            <a:ext cx="10670959" cy="3788746"/>
          </a:xfrm>
        </p:spPr>
        <p:txBody>
          <a:bodyPr>
            <a:normAutofit fontScale="92500" lnSpcReduction="20000"/>
          </a:bodyPr>
          <a:lstStyle/>
          <a:p>
            <a:pPr marL="0" indent="0" algn="just">
              <a:lnSpc>
                <a:spcPct val="150000"/>
              </a:lnSpc>
              <a:spcBef>
                <a:spcPts val="0"/>
              </a:spcBef>
              <a:spcAft>
                <a:spcPts val="0"/>
              </a:spcAft>
              <a:buNone/>
            </a:pPr>
            <a:r>
              <a:rPr lang="en-US" altLang="zh-CN" sz="2800" kern="100" dirty="0">
                <a:effectLst/>
                <a:latin typeface="宋体" panose="02010600030101010101" pitchFamily="2" charset="-122"/>
                <a:ea typeface="宋体" panose="02010600030101010101" pitchFamily="2" charset="-122"/>
              </a:rPr>
              <a:t>  </a:t>
            </a:r>
            <a:r>
              <a:rPr lang="zh-CN" altLang="zh-CN" sz="2800" kern="100" dirty="0">
                <a:effectLst/>
                <a:latin typeface="微软雅黑" panose="020B0503020204020204" pitchFamily="34" charset="-122"/>
                <a:ea typeface="微软雅黑" panose="020B0503020204020204" pitchFamily="34" charset="-122"/>
              </a:rPr>
              <a:t>通过本次课程设计，我对数据结构的理解进一步加深，我理解和掌握了每段程序代码的功能及含义，并且能够实现模拟停车场管理的主要功能</a:t>
            </a:r>
            <a:r>
              <a:rPr lang="en-US" altLang="zh-CN" sz="2800" kern="100" dirty="0">
                <a:effectLst/>
                <a:latin typeface="微软雅黑" panose="020B0503020204020204" pitchFamily="34" charset="-122"/>
                <a:ea typeface="微软雅黑" panose="020B0503020204020204" pitchFamily="34" charset="-122"/>
              </a:rPr>
              <a:t>:</a:t>
            </a:r>
            <a:r>
              <a:rPr lang="zh-CN" altLang="zh-CN" sz="2800" kern="100" dirty="0">
                <a:effectLst/>
                <a:latin typeface="微软雅黑" panose="020B0503020204020204" pitchFamily="34" charset="-122"/>
                <a:ea typeface="微软雅黑" panose="020B0503020204020204" pitchFamily="34" charset="-122"/>
              </a:rPr>
              <a:t>利用栈实现车的入库问题，利用队列完成车在便道上停放的问题，主要是通过栈和队列的初始化，调用等函数来模拟停车问题。学习数据结构，我学会如何将所学的知识运用到实际中，解决一些实际的问题，这才是学习的根本。虽然我们的系统目前尚不够完善，但我相信后面我们会做的越来越好。</a:t>
            </a:r>
          </a:p>
          <a:p>
            <a:pPr marL="0" indent="0">
              <a:buNone/>
            </a:pPr>
            <a:endParaRPr lang="zh-CN" altLang="en-US" dirty="0"/>
          </a:p>
        </p:txBody>
      </p:sp>
    </p:spTree>
    <p:extLst>
      <p:ext uri="{BB962C8B-B14F-4D97-AF65-F5344CB8AC3E}">
        <p14:creationId xmlns:p14="http://schemas.microsoft.com/office/powerpoint/2010/main" val="386685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4495F-5767-4A08-910E-32F35D8768D8}"/>
              </a:ext>
            </a:extLst>
          </p:cNvPr>
          <p:cNvSpPr>
            <a:spLocks noGrp="1"/>
          </p:cNvSpPr>
          <p:nvPr>
            <p:ph type="title"/>
          </p:nvPr>
        </p:nvSpPr>
        <p:spPr>
          <a:xfrm>
            <a:off x="4187537" y="1052945"/>
            <a:ext cx="3816925" cy="990600"/>
          </a:xfrm>
        </p:spPr>
        <p:txBody>
          <a:bodyPr>
            <a:normAutofit fontScale="90000"/>
          </a:bodyPr>
          <a:lstStyle/>
          <a:p>
            <a:r>
              <a:rPr lang="zh-CN" altLang="en-US" sz="6600" b="1" dirty="0">
                <a:latin typeface="微软雅黑" panose="020B0503020204020204" pitchFamily="34" charset="-122"/>
                <a:ea typeface="微软雅黑" panose="020B0503020204020204" pitchFamily="34" charset="-122"/>
              </a:rPr>
              <a:t>设计目的</a:t>
            </a:r>
          </a:p>
        </p:txBody>
      </p:sp>
      <p:sp>
        <p:nvSpPr>
          <p:cNvPr id="3" name="内容占位符 2">
            <a:extLst>
              <a:ext uri="{FF2B5EF4-FFF2-40B4-BE49-F238E27FC236}">
                <a16:creationId xmlns:a16="http://schemas.microsoft.com/office/drawing/2014/main" id="{6246B07F-0899-4B37-90BB-03A2024E4002}"/>
              </a:ext>
            </a:extLst>
          </p:cNvPr>
          <p:cNvSpPr>
            <a:spLocks noGrp="1"/>
          </p:cNvSpPr>
          <p:nvPr>
            <p:ph idx="1"/>
          </p:nvPr>
        </p:nvSpPr>
        <p:spPr>
          <a:xfrm>
            <a:off x="775853" y="2438401"/>
            <a:ext cx="10640291" cy="3809999"/>
          </a:xfrm>
        </p:spPr>
        <p:txBody>
          <a:bodyPr>
            <a:normAutofit fontScale="55000" lnSpcReduction="20000"/>
          </a:bodyPr>
          <a:lstStyle/>
          <a:p>
            <a:pPr marL="0" indent="0" algn="just">
              <a:lnSpc>
                <a:spcPct val="170000"/>
              </a:lnSpc>
              <a:spcBef>
                <a:spcPts val="0"/>
              </a:spcBef>
              <a:spcAft>
                <a:spcPts val="0"/>
              </a:spcAft>
              <a:buNone/>
            </a:pPr>
            <a:r>
              <a:rPr lang="en-US" altLang="zh-CN" sz="2600" kern="100" dirty="0">
                <a:effectLst/>
                <a:latin typeface="宋体" panose="02010600030101010101" pitchFamily="2" charset="-122"/>
                <a:ea typeface="宋体" panose="02010600030101010101" pitchFamily="2" charset="-122"/>
              </a:rPr>
              <a:t>    </a:t>
            </a:r>
            <a:r>
              <a:rPr lang="zh-CN" altLang="zh-CN" sz="3400" kern="100" dirty="0">
                <a:effectLst/>
                <a:latin typeface="微软雅黑" panose="020B0503020204020204" pitchFamily="34" charset="-122"/>
                <a:ea typeface="微软雅黑" panose="020B0503020204020204" pitchFamily="34" charset="-122"/>
              </a:rPr>
              <a:t>了解</a:t>
            </a:r>
            <a:r>
              <a:rPr lang="zh-CN" altLang="zh-CN" sz="3400" kern="100" dirty="0">
                <a:solidFill>
                  <a:srgbClr val="FF0000"/>
                </a:solidFill>
                <a:effectLst/>
                <a:latin typeface="微软雅黑" panose="020B0503020204020204" pitchFamily="34" charset="-122"/>
                <a:ea typeface="微软雅黑" panose="020B0503020204020204" pitchFamily="34" charset="-122"/>
              </a:rPr>
              <a:t>栈和队列</a:t>
            </a:r>
            <a:r>
              <a:rPr lang="zh-CN" altLang="zh-CN" sz="3400" kern="100" dirty="0">
                <a:effectLst/>
                <a:latin typeface="微软雅黑" panose="020B0503020204020204" pitchFamily="34" charset="-122"/>
                <a:ea typeface="微软雅黑" panose="020B0503020204020204" pitchFamily="34" charset="-122"/>
              </a:rPr>
              <a:t>的逻辑结构和基本操作，实现栈和队列的基本功能。通过实验进一步理解栈和队列的</a:t>
            </a:r>
            <a:r>
              <a:rPr lang="zh-CN" altLang="zh-CN" sz="3400" kern="100" dirty="0">
                <a:solidFill>
                  <a:srgbClr val="FF0000"/>
                </a:solidFill>
                <a:effectLst/>
                <a:latin typeface="微软雅黑" panose="020B0503020204020204" pitchFamily="34" charset="-122"/>
                <a:ea typeface="微软雅黑" panose="020B0503020204020204" pitchFamily="34" charset="-122"/>
              </a:rPr>
              <a:t>逻辑结构和存储结构</a:t>
            </a:r>
            <a:r>
              <a:rPr lang="zh-CN" altLang="zh-CN" sz="3400" kern="100" dirty="0">
                <a:effectLst/>
                <a:latin typeface="微软雅黑" panose="020B0503020204020204" pitchFamily="34" charset="-122"/>
                <a:ea typeface="微软雅黑" panose="020B0503020204020204" pitchFamily="34" charset="-122"/>
              </a:rPr>
              <a:t>，进一步提高使用理论知识指导解决实际问题的能力。为大家解决一些生活中的实际问题，在这个过程中，自我设计的能力也在不断地提高。此次程序设计综合运用所学数据结构以及</a:t>
            </a:r>
            <a:r>
              <a:rPr lang="en-US" altLang="zh-CN" sz="3400" kern="100" dirty="0">
                <a:effectLst/>
                <a:latin typeface="微软雅黑" panose="020B0503020204020204" pitchFamily="34" charset="-122"/>
                <a:ea typeface="微软雅黑" panose="020B0503020204020204" pitchFamily="34" charset="-122"/>
              </a:rPr>
              <a:t>C</a:t>
            </a:r>
            <a:r>
              <a:rPr lang="zh-CN" altLang="zh-CN" sz="3400" kern="100" dirty="0">
                <a:effectLst/>
                <a:latin typeface="微软雅黑" panose="020B0503020204020204" pitchFamily="34" charset="-122"/>
                <a:ea typeface="微软雅黑" panose="020B0503020204020204" pitchFamily="34" charset="-122"/>
              </a:rPr>
              <a:t>语言的知识解决实际问题，将课堂的书本知识有效的在程序中体现出来，使我们更理解了</a:t>
            </a:r>
            <a:r>
              <a:rPr lang="en-US" altLang="zh-CN" sz="3400" kern="100" dirty="0">
                <a:effectLst/>
                <a:latin typeface="微软雅黑" panose="020B0503020204020204" pitchFamily="34" charset="-122"/>
                <a:ea typeface="微软雅黑" panose="020B0503020204020204" pitchFamily="34" charset="-122"/>
              </a:rPr>
              <a:t>C</a:t>
            </a:r>
            <a:r>
              <a:rPr lang="zh-CN" altLang="zh-CN" sz="3400" kern="100" dirty="0">
                <a:effectLst/>
                <a:latin typeface="微软雅黑" panose="020B0503020204020204" pitchFamily="34" charset="-122"/>
                <a:ea typeface="微软雅黑" panose="020B0503020204020204" pitchFamily="34" charset="-122"/>
              </a:rPr>
              <a:t>语言及数据结构的功能之强大，进一步让学生对面向对象的方法以及数据结构的编程思想有了较好了解和认识。通过课程设计，加深对《数据结构》这一课程所学内容的进一步理解与巩固，加深对结构化设计思想的理解，能对系统功能进行分析，并设计出合理的模块化结构，提高程序开发功能，培养分析问题、解决实际问题的能力，能运用合理的控制流程编写清晰高效的程序。</a:t>
            </a:r>
          </a:p>
          <a:p>
            <a:endParaRPr lang="zh-CN" altLang="en-US" dirty="0"/>
          </a:p>
        </p:txBody>
      </p:sp>
    </p:spTree>
    <p:extLst>
      <p:ext uri="{BB962C8B-B14F-4D97-AF65-F5344CB8AC3E}">
        <p14:creationId xmlns:p14="http://schemas.microsoft.com/office/powerpoint/2010/main" val="294536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6C09E-5616-45D6-9E2D-EB69CD0A781B}"/>
              </a:ext>
            </a:extLst>
          </p:cNvPr>
          <p:cNvSpPr>
            <a:spLocks noGrp="1"/>
          </p:cNvSpPr>
          <p:nvPr>
            <p:ph type="title"/>
          </p:nvPr>
        </p:nvSpPr>
        <p:spPr>
          <a:xfrm>
            <a:off x="4125192" y="928255"/>
            <a:ext cx="3941616" cy="1316181"/>
          </a:xfrm>
        </p:spPr>
        <p:txBody>
          <a:bodyPr>
            <a:normAutofit/>
          </a:bodyPr>
          <a:lstStyle/>
          <a:p>
            <a:r>
              <a:rPr lang="zh-CN" altLang="en-US" sz="6600" b="1" dirty="0">
                <a:latin typeface="微软雅黑" panose="020B0503020204020204" pitchFamily="34" charset="-122"/>
                <a:ea typeface="微软雅黑" panose="020B0503020204020204" pitchFamily="34" charset="-122"/>
              </a:rPr>
              <a:t>问题描述</a:t>
            </a:r>
          </a:p>
        </p:txBody>
      </p:sp>
      <p:sp>
        <p:nvSpPr>
          <p:cNvPr id="3" name="内容占位符 2">
            <a:extLst>
              <a:ext uri="{FF2B5EF4-FFF2-40B4-BE49-F238E27FC236}">
                <a16:creationId xmlns:a16="http://schemas.microsoft.com/office/drawing/2014/main" id="{CB2CC361-1F01-4915-AD03-E4795D6EAD01}"/>
              </a:ext>
            </a:extLst>
          </p:cNvPr>
          <p:cNvSpPr>
            <a:spLocks noGrp="1"/>
          </p:cNvSpPr>
          <p:nvPr>
            <p:ph idx="1"/>
          </p:nvPr>
        </p:nvSpPr>
        <p:spPr>
          <a:xfrm>
            <a:off x="755073" y="2424546"/>
            <a:ext cx="10681854" cy="3823854"/>
          </a:xfrm>
        </p:spPr>
        <p:txBody>
          <a:bodyPr>
            <a:normAutofit/>
          </a:bodyPr>
          <a:lstStyle/>
          <a:p>
            <a:pPr marL="0" indent="0" algn="just">
              <a:lnSpc>
                <a:spcPct val="150000"/>
              </a:lnSpc>
              <a:spcBef>
                <a:spcPts val="0"/>
              </a:spcBef>
              <a:spcAft>
                <a:spcPts val="0"/>
              </a:spcAft>
              <a:buNone/>
            </a:pPr>
            <a:r>
              <a:rPr lang="en-US" altLang="zh-CN" sz="2100" kern="100" dirty="0">
                <a:effectLst/>
                <a:latin typeface="微软雅黑" panose="020B0503020204020204" pitchFamily="34" charset="-122"/>
                <a:ea typeface="微软雅黑" panose="020B0503020204020204" pitchFamily="34" charset="-122"/>
              </a:rPr>
              <a:t>  </a:t>
            </a:r>
            <a:r>
              <a:rPr lang="zh-CN" altLang="zh-CN" sz="2100" kern="100" dirty="0">
                <a:effectLst/>
                <a:latin typeface="微软雅黑" panose="020B0503020204020204" pitchFamily="34" charset="-122"/>
                <a:ea typeface="微软雅黑" panose="020B0503020204020204" pitchFamily="34" charset="-122"/>
              </a:rPr>
              <a:t>设停车厂只有一个可停放几辆汽车的狭长通道，且</a:t>
            </a:r>
            <a:r>
              <a:rPr lang="zh-CN" altLang="zh-CN" sz="2100" kern="100" dirty="0">
                <a:solidFill>
                  <a:srgbClr val="FF0000"/>
                </a:solidFill>
                <a:effectLst/>
                <a:latin typeface="微软雅黑" panose="020B0503020204020204" pitchFamily="34" charset="-122"/>
                <a:ea typeface="微软雅黑" panose="020B0503020204020204" pitchFamily="34" charset="-122"/>
              </a:rPr>
              <a:t>只有一个大门可供汽车进出</a:t>
            </a:r>
            <a:r>
              <a:rPr lang="zh-CN" altLang="zh-CN" sz="2100" kern="100" dirty="0">
                <a:effectLst/>
                <a:latin typeface="微软雅黑" panose="020B0503020204020204" pitchFamily="34" charset="-122"/>
                <a:ea typeface="微软雅黑" panose="020B0503020204020204" pitchFamily="34" charset="-122"/>
              </a:rPr>
              <a:t>。汽车在停车场内按车辆到达的</a:t>
            </a:r>
            <a:r>
              <a:rPr lang="zh-CN" altLang="zh-CN" sz="2100" kern="100" dirty="0">
                <a:solidFill>
                  <a:srgbClr val="FF0000"/>
                </a:solidFill>
                <a:effectLst/>
                <a:latin typeface="微软雅黑" panose="020B0503020204020204" pitchFamily="34" charset="-122"/>
                <a:ea typeface="微软雅黑" panose="020B0503020204020204" pitchFamily="34" charset="-122"/>
              </a:rPr>
              <a:t>先后顺序</a:t>
            </a:r>
            <a:r>
              <a:rPr lang="zh-CN" altLang="zh-CN" sz="2100" kern="100" dirty="0">
                <a:effectLst/>
                <a:latin typeface="微软雅黑" panose="020B0503020204020204" pitchFamily="34" charset="-122"/>
                <a:ea typeface="微软雅黑" panose="020B0503020204020204" pitchFamily="34" charset="-122"/>
              </a:rPr>
              <a:t>依次排列，若</a:t>
            </a:r>
            <a:r>
              <a:rPr lang="zh-CN" altLang="zh-CN" sz="2100" kern="100" dirty="0">
                <a:solidFill>
                  <a:srgbClr val="FF0000"/>
                </a:solidFill>
                <a:effectLst/>
                <a:latin typeface="微软雅黑" panose="020B0503020204020204" pitchFamily="34" charset="-122"/>
                <a:ea typeface="微软雅黑" panose="020B0503020204020204" pitchFamily="34" charset="-122"/>
              </a:rPr>
              <a:t>车场内已停满</a:t>
            </a:r>
            <a:r>
              <a:rPr lang="zh-CN" altLang="zh-CN" sz="2100" kern="100" dirty="0">
                <a:effectLst/>
                <a:latin typeface="微软雅黑" panose="020B0503020204020204" pitchFamily="34" charset="-122"/>
                <a:ea typeface="微软雅黑" panose="020B0503020204020204" pitchFamily="34" charset="-122"/>
              </a:rPr>
              <a:t>几辆汽车，则后来的汽车只能在门外的</a:t>
            </a:r>
            <a:r>
              <a:rPr lang="zh-CN" altLang="zh-CN" sz="2100" kern="100" dirty="0">
                <a:solidFill>
                  <a:srgbClr val="FF0000"/>
                </a:solidFill>
                <a:effectLst/>
                <a:latin typeface="微软雅黑" panose="020B0503020204020204" pitchFamily="34" charset="-122"/>
                <a:ea typeface="微软雅黑" panose="020B0503020204020204" pitchFamily="34" charset="-122"/>
              </a:rPr>
              <a:t>便道上等候</a:t>
            </a:r>
            <a:r>
              <a:rPr lang="zh-CN" altLang="zh-CN" sz="2100" kern="100" dirty="0">
                <a:effectLst/>
                <a:latin typeface="微软雅黑" panose="020B0503020204020204" pitchFamily="34" charset="-122"/>
                <a:ea typeface="微软雅黑" panose="020B0503020204020204" pitchFamily="34" charset="-122"/>
              </a:rPr>
              <a:t>，一旦停车场内有车开走，则排在便道上的第一辆车即可进入</a:t>
            </a:r>
            <a:r>
              <a:rPr lang="en-US" altLang="zh-CN" sz="2100" kern="100" dirty="0">
                <a:effectLst/>
                <a:latin typeface="微软雅黑" panose="020B0503020204020204" pitchFamily="34" charset="-122"/>
                <a:ea typeface="微软雅黑" panose="020B0503020204020204" pitchFamily="34" charset="-122"/>
              </a:rPr>
              <a:t>;</a:t>
            </a:r>
            <a:r>
              <a:rPr lang="zh-CN" altLang="zh-CN" sz="2100" kern="100" dirty="0">
                <a:effectLst/>
                <a:latin typeface="微软雅黑" panose="020B0503020204020204" pitchFamily="34" charset="-122"/>
                <a:ea typeface="微软雅黑" panose="020B0503020204020204" pitchFamily="34" charset="-122"/>
              </a:rPr>
              <a:t>当停车场内某</a:t>
            </a:r>
            <a:r>
              <a:rPr lang="zh-CN" altLang="zh-CN" sz="2100" kern="100" dirty="0">
                <a:solidFill>
                  <a:srgbClr val="FF0000"/>
                </a:solidFill>
                <a:effectLst/>
                <a:latin typeface="微软雅黑" panose="020B0503020204020204" pitchFamily="34" charset="-122"/>
                <a:ea typeface="微软雅黑" panose="020B0503020204020204" pitchFamily="34" charset="-122"/>
              </a:rPr>
              <a:t>辆车要离开</a:t>
            </a:r>
            <a:r>
              <a:rPr lang="zh-CN" altLang="zh-CN" sz="2100" kern="100" dirty="0">
                <a:effectLst/>
                <a:latin typeface="微软雅黑" panose="020B0503020204020204" pitchFamily="34" charset="-122"/>
                <a:ea typeface="微软雅黑" panose="020B0503020204020204" pitchFamily="34" charset="-122"/>
              </a:rPr>
              <a:t>时，由于停车场是狭长的通道，在它</a:t>
            </a:r>
            <a:r>
              <a:rPr lang="zh-CN" altLang="zh-CN" sz="2100" kern="100" dirty="0">
                <a:solidFill>
                  <a:srgbClr val="FF0000"/>
                </a:solidFill>
                <a:effectLst/>
                <a:latin typeface="微软雅黑" panose="020B0503020204020204" pitchFamily="34" charset="-122"/>
                <a:ea typeface="微软雅黑" panose="020B0503020204020204" pitchFamily="34" charset="-122"/>
              </a:rPr>
              <a:t>之后开入的车辆必须先退出车场为它让路</a:t>
            </a:r>
            <a:r>
              <a:rPr lang="zh-CN" altLang="zh-CN" sz="2100" kern="100" dirty="0">
                <a:effectLst/>
                <a:latin typeface="微软雅黑" panose="020B0503020204020204" pitchFamily="34" charset="-122"/>
                <a:ea typeface="微软雅黑" panose="020B0503020204020204" pitchFamily="34" charset="-122"/>
              </a:rPr>
              <a:t>，待该辆车开出大门后，为它让路的车辆再按原次序进入车场。</a:t>
            </a:r>
          </a:p>
          <a:p>
            <a:endParaRPr lang="zh-CN" altLang="en-US" dirty="0"/>
          </a:p>
        </p:txBody>
      </p:sp>
    </p:spTree>
    <p:extLst>
      <p:ext uri="{BB962C8B-B14F-4D97-AF65-F5344CB8AC3E}">
        <p14:creationId xmlns:p14="http://schemas.microsoft.com/office/powerpoint/2010/main" val="217019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8014B-6F80-478E-AC97-DD0D51EC744B}"/>
              </a:ext>
            </a:extLst>
          </p:cNvPr>
          <p:cNvSpPr>
            <a:spLocks noGrp="1"/>
          </p:cNvSpPr>
          <p:nvPr>
            <p:ph type="title"/>
          </p:nvPr>
        </p:nvSpPr>
        <p:spPr>
          <a:xfrm>
            <a:off x="4152901" y="1016000"/>
            <a:ext cx="3886198" cy="1385454"/>
          </a:xfrm>
        </p:spPr>
        <p:txBody>
          <a:bodyPr>
            <a:normAutofit/>
          </a:bodyPr>
          <a:lstStyle/>
          <a:p>
            <a:r>
              <a:rPr lang="zh-CN" altLang="en-US" sz="6600" b="1" dirty="0">
                <a:latin typeface="微软雅黑" panose="020B0503020204020204" pitchFamily="34" charset="-122"/>
                <a:ea typeface="微软雅黑" panose="020B0503020204020204" pitchFamily="34" charset="-122"/>
              </a:rPr>
              <a:t>基本要求</a:t>
            </a:r>
          </a:p>
        </p:txBody>
      </p:sp>
      <p:sp>
        <p:nvSpPr>
          <p:cNvPr id="3" name="内容占位符 2">
            <a:extLst>
              <a:ext uri="{FF2B5EF4-FFF2-40B4-BE49-F238E27FC236}">
                <a16:creationId xmlns:a16="http://schemas.microsoft.com/office/drawing/2014/main" id="{E6EA534C-8DB0-4612-A4DB-7754E0CABD73}"/>
              </a:ext>
            </a:extLst>
          </p:cNvPr>
          <p:cNvSpPr>
            <a:spLocks noGrp="1"/>
          </p:cNvSpPr>
          <p:nvPr>
            <p:ph idx="1"/>
          </p:nvPr>
        </p:nvSpPr>
        <p:spPr>
          <a:xfrm>
            <a:off x="734291" y="2447638"/>
            <a:ext cx="10723417" cy="3814617"/>
          </a:xfrm>
        </p:spPr>
        <p:txBody>
          <a:bodyPr>
            <a:normAutofit fontScale="85000" lnSpcReduction="10000"/>
          </a:bodyPr>
          <a:lstStyle/>
          <a:p>
            <a:pPr indent="0" algn="just">
              <a:lnSpc>
                <a:spcPct val="150000"/>
              </a:lnSpc>
              <a:spcBef>
                <a:spcPts val="0"/>
              </a:spcBef>
              <a:spcAft>
                <a:spcPts val="0"/>
              </a:spcAft>
              <a:buNone/>
            </a:pPr>
            <a:r>
              <a:rPr lang="zh-CN" altLang="en-US" kern="100" dirty="0">
                <a:solidFill>
                  <a:srgbClr val="000000"/>
                </a:solidFill>
                <a:effectLst/>
                <a:latin typeface="微软雅黑" panose="020B0503020204020204" pitchFamily="34" charset="-122"/>
                <a:ea typeface="微软雅黑" panose="020B0503020204020204" pitchFamily="34" charset="-122"/>
              </a:rPr>
              <a:t>（</a:t>
            </a:r>
            <a:r>
              <a:rPr lang="en-US" altLang="zh-CN" kern="100" dirty="0">
                <a:solidFill>
                  <a:srgbClr val="000000"/>
                </a:solidFill>
                <a:effectLst/>
                <a:latin typeface="微软雅黑" panose="020B0503020204020204" pitchFamily="34" charset="-122"/>
                <a:ea typeface="微软雅黑" panose="020B0503020204020204" pitchFamily="34" charset="-122"/>
              </a:rPr>
              <a:t>1</a:t>
            </a:r>
            <a:r>
              <a:rPr lang="zh-CN" altLang="en-US" kern="100" dirty="0">
                <a:solidFill>
                  <a:srgbClr val="000000"/>
                </a:solidFill>
                <a:effectLst/>
                <a:latin typeface="微软雅黑" panose="020B0503020204020204" pitchFamily="34" charset="-122"/>
                <a:ea typeface="微软雅黑" panose="020B0503020204020204" pitchFamily="34" charset="-122"/>
              </a:rPr>
              <a:t>）</a:t>
            </a:r>
            <a:r>
              <a:rPr lang="zh-CN" altLang="zh-CN" kern="100" dirty="0">
                <a:solidFill>
                  <a:srgbClr val="000000"/>
                </a:solidFill>
                <a:effectLst/>
                <a:latin typeface="微软雅黑" panose="020B0503020204020204" pitchFamily="34" charset="-122"/>
                <a:ea typeface="微软雅黑" panose="020B0503020204020204" pitchFamily="34" charset="-122"/>
              </a:rPr>
              <a:t>停车场管理系统用于用户停车自动计算费用，</a:t>
            </a:r>
            <a:r>
              <a:rPr lang="zh-CN" altLang="zh-CN" kern="100" dirty="0">
                <a:solidFill>
                  <a:srgbClr val="FF0000"/>
                </a:solidFill>
                <a:effectLst/>
                <a:latin typeface="微软雅黑" panose="020B0503020204020204" pitchFamily="34" charset="-122"/>
                <a:ea typeface="微软雅黑" panose="020B0503020204020204" pitchFamily="34" charset="-122"/>
              </a:rPr>
              <a:t>用户进入停车场输入车辆信息（车牌），输入车辆到达时间，离开时输入车辆离开时间，离开时自动计算费用，</a:t>
            </a:r>
            <a:r>
              <a:rPr lang="zh-CN" altLang="zh-CN" kern="100" dirty="0">
                <a:solidFill>
                  <a:srgbClr val="000000"/>
                </a:solidFill>
                <a:effectLst/>
                <a:latin typeface="微软雅黑" panose="020B0503020204020204" pitchFamily="34" charset="-122"/>
                <a:ea typeface="微软雅黑" panose="020B0503020204020204" pitchFamily="34" charset="-122"/>
              </a:rPr>
              <a:t>从当前地点出发到其他所有地点的路线；管理员页面，可以增加删除地点的信息，以及地点间距离的信息。</a:t>
            </a:r>
            <a:endParaRPr lang="zh-CN" altLang="zh-CN" kern="100" dirty="0">
              <a:effectLst/>
              <a:latin typeface="微软雅黑" panose="020B0503020204020204" pitchFamily="34" charset="-122"/>
              <a:ea typeface="微软雅黑" panose="020B0503020204020204" pitchFamily="34" charset="-122"/>
            </a:endParaRPr>
          </a:p>
          <a:p>
            <a:pPr indent="0" algn="just">
              <a:lnSpc>
                <a:spcPct val="150000"/>
              </a:lnSpc>
              <a:spcBef>
                <a:spcPts val="0"/>
              </a:spcBef>
              <a:spcAft>
                <a:spcPts val="0"/>
              </a:spcAft>
              <a:buNone/>
            </a:pPr>
            <a:r>
              <a:rPr lang="zh-CN" altLang="zh-CN" kern="100" dirty="0">
                <a:solidFill>
                  <a:srgbClr val="000000"/>
                </a:solidFill>
                <a:effectLst/>
                <a:latin typeface="微软雅黑" panose="020B0503020204020204" pitchFamily="34" charset="-122"/>
                <a:ea typeface="微软雅黑" panose="020B0503020204020204" pitchFamily="34" charset="-122"/>
              </a:rPr>
              <a:t>（</a:t>
            </a:r>
            <a:r>
              <a:rPr lang="en-US" altLang="zh-CN" kern="100" dirty="0">
                <a:solidFill>
                  <a:srgbClr val="000000"/>
                </a:solidFill>
                <a:effectLst/>
                <a:latin typeface="微软雅黑" panose="020B0503020204020204" pitchFamily="34" charset="-122"/>
                <a:ea typeface="微软雅黑" panose="020B0503020204020204" pitchFamily="34" charset="-122"/>
              </a:rPr>
              <a:t>2</a:t>
            </a:r>
            <a:r>
              <a:rPr lang="zh-CN" altLang="zh-CN" kern="100" dirty="0">
                <a:solidFill>
                  <a:srgbClr val="000000"/>
                </a:solidFill>
                <a:effectLst/>
                <a:latin typeface="微软雅黑" panose="020B0503020204020204" pitchFamily="34" charset="-122"/>
                <a:ea typeface="微软雅黑" panose="020B0503020204020204" pitchFamily="34" charset="-122"/>
              </a:rPr>
              <a:t>）系统能实现的操作功能如下</a:t>
            </a:r>
            <a:r>
              <a:rPr lang="en-US" altLang="zh-CN" kern="100" dirty="0">
                <a:solidFill>
                  <a:srgbClr val="000000"/>
                </a:solidFill>
                <a:effectLst/>
                <a:latin typeface="微软雅黑" panose="020B0503020204020204" pitchFamily="34" charset="-122"/>
                <a:ea typeface="微软雅黑" panose="020B0503020204020204" pitchFamily="34" charset="-122"/>
              </a:rPr>
              <a:t>:</a:t>
            </a:r>
            <a:endParaRPr lang="zh-CN" altLang="zh-CN" kern="100" dirty="0">
              <a:effectLst/>
              <a:latin typeface="微软雅黑" panose="020B0503020204020204" pitchFamily="34" charset="-122"/>
              <a:ea typeface="微软雅黑" panose="020B0503020204020204" pitchFamily="34" charset="-122"/>
            </a:endParaRPr>
          </a:p>
          <a:p>
            <a:pPr marL="228600" indent="0" algn="just">
              <a:lnSpc>
                <a:spcPct val="150000"/>
              </a:lnSpc>
              <a:spcBef>
                <a:spcPts val="0"/>
              </a:spcBef>
              <a:spcAft>
                <a:spcPts val="0"/>
              </a:spcAft>
              <a:buNone/>
            </a:pPr>
            <a:r>
              <a:rPr lang="en-US" altLang="zh-CN" kern="100" dirty="0">
                <a:solidFill>
                  <a:srgbClr val="000000"/>
                </a:solidFill>
                <a:effectLst/>
                <a:latin typeface="微软雅黑" panose="020B0503020204020204" pitchFamily="34" charset="-122"/>
                <a:ea typeface="微软雅黑" panose="020B0503020204020204" pitchFamily="34" charset="-122"/>
              </a:rPr>
              <a:t> ① </a:t>
            </a:r>
            <a:r>
              <a:rPr lang="zh-CN" altLang="zh-CN" kern="100" dirty="0">
                <a:solidFill>
                  <a:srgbClr val="000000"/>
                </a:solidFill>
                <a:effectLst/>
                <a:latin typeface="微软雅黑" panose="020B0503020204020204" pitchFamily="34" charset="-122"/>
                <a:ea typeface="微软雅黑" panose="020B0503020204020204" pitchFamily="34" charset="-122"/>
              </a:rPr>
              <a:t>可录入车辆信息：车牌号，到达时间</a:t>
            </a:r>
            <a:endParaRPr lang="zh-CN" altLang="zh-CN" kern="100" dirty="0">
              <a:effectLst/>
              <a:latin typeface="微软雅黑" panose="020B0503020204020204" pitchFamily="34" charset="-122"/>
              <a:ea typeface="微软雅黑" panose="020B0503020204020204" pitchFamily="34" charset="-122"/>
            </a:endParaRPr>
          </a:p>
          <a:p>
            <a:pPr indent="0" algn="just">
              <a:lnSpc>
                <a:spcPct val="150000"/>
              </a:lnSpc>
              <a:spcBef>
                <a:spcPts val="0"/>
              </a:spcBef>
              <a:spcAft>
                <a:spcPts val="0"/>
              </a:spcAft>
              <a:buNone/>
            </a:pPr>
            <a:r>
              <a:rPr lang="en-US" altLang="zh-CN" kern="100" dirty="0">
                <a:solidFill>
                  <a:srgbClr val="000000"/>
                </a:solidFill>
                <a:effectLst/>
                <a:latin typeface="微软雅黑" panose="020B0503020204020204" pitchFamily="34" charset="-122"/>
                <a:ea typeface="微软雅黑" panose="020B0503020204020204" pitchFamily="34" charset="-122"/>
              </a:rPr>
              <a:t>② </a:t>
            </a:r>
            <a:r>
              <a:rPr lang="zh-CN" altLang="zh-CN" kern="100" dirty="0">
                <a:solidFill>
                  <a:srgbClr val="000000"/>
                </a:solidFill>
                <a:effectLst/>
                <a:latin typeface="微软雅黑" panose="020B0503020204020204" pitchFamily="34" charset="-122"/>
                <a:ea typeface="微软雅黑" panose="020B0503020204020204" pitchFamily="34" charset="-122"/>
              </a:rPr>
              <a:t>计算停车费用：从进入停车位的那一刻开始计算时间，停车费用为每小时</a:t>
            </a:r>
            <a:r>
              <a:rPr lang="en-US" altLang="zh-CN" kern="100" dirty="0">
                <a:solidFill>
                  <a:srgbClr val="000000"/>
                </a:solidFill>
                <a:effectLst/>
                <a:latin typeface="微软雅黑" panose="020B0503020204020204" pitchFamily="34" charset="-122"/>
                <a:ea typeface="微软雅黑" panose="020B0503020204020204" pitchFamily="34" charset="-122"/>
              </a:rPr>
              <a:t>5</a:t>
            </a:r>
            <a:r>
              <a:rPr lang="zh-CN" altLang="zh-CN" kern="100" dirty="0">
                <a:solidFill>
                  <a:srgbClr val="000000"/>
                </a:solidFill>
                <a:effectLst/>
                <a:latin typeface="微软雅黑" panose="020B0503020204020204" pitchFamily="34" charset="-122"/>
                <a:ea typeface="微软雅黑" panose="020B0503020204020204" pitchFamily="34" charset="-122"/>
              </a:rPr>
              <a:t>元</a:t>
            </a:r>
            <a:endParaRPr lang="zh-CN" altLang="zh-CN" kern="100" dirty="0">
              <a:effectLst/>
              <a:latin typeface="微软雅黑" panose="020B0503020204020204" pitchFamily="34" charset="-122"/>
              <a:ea typeface="微软雅黑" panose="020B0503020204020204" pitchFamily="34" charset="-122"/>
            </a:endParaRPr>
          </a:p>
          <a:p>
            <a:pPr indent="0" algn="just">
              <a:lnSpc>
                <a:spcPct val="150000"/>
              </a:lnSpc>
              <a:spcBef>
                <a:spcPts val="0"/>
              </a:spcBef>
              <a:spcAft>
                <a:spcPts val="0"/>
              </a:spcAft>
              <a:buNone/>
            </a:pPr>
            <a:r>
              <a:rPr lang="en-US" altLang="zh-CN" kern="100" dirty="0">
                <a:solidFill>
                  <a:srgbClr val="000000"/>
                </a:solidFill>
                <a:effectLst/>
                <a:latin typeface="微软雅黑" panose="020B0503020204020204" pitchFamily="34" charset="-122"/>
                <a:ea typeface="微软雅黑" panose="020B0503020204020204" pitchFamily="34" charset="-122"/>
              </a:rPr>
              <a:t>③ </a:t>
            </a:r>
            <a:r>
              <a:rPr lang="zh-CN" altLang="zh-CN" kern="100" dirty="0">
                <a:solidFill>
                  <a:srgbClr val="000000"/>
                </a:solidFill>
                <a:effectLst/>
                <a:latin typeface="微软雅黑" panose="020B0503020204020204" pitchFamily="34" charset="-122"/>
                <a:ea typeface="微软雅黑" panose="020B0503020204020204" pitchFamily="34" charset="-122"/>
              </a:rPr>
              <a:t>便道车辆信息：当停车场满位时，后续进入停车场的车辆应进入便道并为其录入车辆信息；当停车场有空位时，便道车辆应进入停车位（注意：车辆进入便道不计算费用）</a:t>
            </a:r>
            <a:endParaRPr lang="zh-CN" altLang="zh-CN" kern="100" dirty="0">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79133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0C000-E4AC-4072-9C13-8B1571BF2DF8}"/>
              </a:ext>
            </a:extLst>
          </p:cNvPr>
          <p:cNvSpPr>
            <a:spLocks noGrp="1"/>
          </p:cNvSpPr>
          <p:nvPr>
            <p:ph type="title"/>
          </p:nvPr>
        </p:nvSpPr>
        <p:spPr>
          <a:xfrm>
            <a:off x="4083628" y="872836"/>
            <a:ext cx="4024743" cy="1316181"/>
          </a:xfrm>
        </p:spPr>
        <p:txBody>
          <a:bodyPr>
            <a:normAutofit/>
          </a:bodyPr>
          <a:lstStyle/>
          <a:p>
            <a:r>
              <a:rPr lang="zh-CN" altLang="en-US" sz="6600" b="1" dirty="0">
                <a:latin typeface="微软雅黑" panose="020B0503020204020204" pitchFamily="34" charset="-122"/>
                <a:ea typeface="微软雅黑" panose="020B0503020204020204" pitchFamily="34" charset="-122"/>
              </a:rPr>
              <a:t>算法思路</a:t>
            </a:r>
          </a:p>
        </p:txBody>
      </p:sp>
      <p:sp>
        <p:nvSpPr>
          <p:cNvPr id="3" name="内容占位符 2">
            <a:extLst>
              <a:ext uri="{FF2B5EF4-FFF2-40B4-BE49-F238E27FC236}">
                <a16:creationId xmlns:a16="http://schemas.microsoft.com/office/drawing/2014/main" id="{BD2F9D7F-28D3-4241-B148-311CB56A619B}"/>
              </a:ext>
            </a:extLst>
          </p:cNvPr>
          <p:cNvSpPr>
            <a:spLocks noGrp="1"/>
          </p:cNvSpPr>
          <p:nvPr>
            <p:ph idx="1"/>
          </p:nvPr>
        </p:nvSpPr>
        <p:spPr>
          <a:xfrm>
            <a:off x="762000" y="2438400"/>
            <a:ext cx="10640291" cy="3810000"/>
          </a:xfrm>
        </p:spPr>
        <p:txBody>
          <a:bodyPr>
            <a:normAutofit fontScale="92500" lnSpcReduction="20000"/>
          </a:bodyPr>
          <a:lstStyle/>
          <a:p>
            <a:pPr marL="0" lvl="0" indent="0" algn="just">
              <a:lnSpc>
                <a:spcPct val="150000"/>
              </a:lnSpc>
              <a:spcBef>
                <a:spcPts val="0"/>
              </a:spcBef>
              <a:spcAft>
                <a:spcPts val="0"/>
              </a:spcAft>
              <a:buFont typeface="+mj-lt"/>
              <a:buAutoNum type="arabicPeriod"/>
            </a:pPr>
            <a:r>
              <a:rPr lang="zh-CN" altLang="zh-CN" sz="2400" kern="100" dirty="0">
                <a:effectLst/>
                <a:latin typeface="微软雅黑" panose="020B0503020204020204" pitchFamily="34" charset="-122"/>
                <a:ea typeface="微软雅黑" panose="020B0503020204020204" pitchFamily="34" charset="-122"/>
              </a:rPr>
              <a:t>构建两个顺序栈，</a:t>
            </a:r>
            <a:r>
              <a:rPr lang="zh-CN" altLang="zh-CN" sz="2400" kern="100" dirty="0">
                <a:solidFill>
                  <a:srgbClr val="FF0000"/>
                </a:solidFill>
                <a:effectLst/>
                <a:latin typeface="微软雅黑" panose="020B0503020204020204" pitchFamily="34" charset="-122"/>
                <a:ea typeface="微软雅黑" panose="020B0503020204020204" pitchFamily="34" charset="-122"/>
              </a:rPr>
              <a:t>一个模拟停车场，一个模拟临时栈。构建一个链队模拟便道</a:t>
            </a:r>
            <a:r>
              <a:rPr lang="zh-CN" altLang="zh-CN" sz="2400" kern="100" dirty="0">
                <a:effectLst/>
                <a:latin typeface="微软雅黑" panose="020B0503020204020204" pitchFamily="34" charset="-122"/>
                <a:ea typeface="微软雅黑" panose="020B0503020204020204" pitchFamily="34" charset="-122"/>
              </a:rPr>
              <a:t>。</a:t>
            </a:r>
          </a:p>
          <a:p>
            <a:pPr marL="0" lvl="0" indent="0" algn="just">
              <a:lnSpc>
                <a:spcPct val="150000"/>
              </a:lnSpc>
              <a:spcBef>
                <a:spcPts val="0"/>
              </a:spcBef>
              <a:spcAft>
                <a:spcPts val="0"/>
              </a:spcAft>
              <a:buFont typeface="+mj-lt"/>
              <a:buAutoNum type="arabicPeriod"/>
            </a:pPr>
            <a:r>
              <a:rPr lang="zh-CN" altLang="zh-CN" sz="2400" kern="100" dirty="0">
                <a:effectLst/>
                <a:latin typeface="微软雅黑" panose="020B0503020204020204" pitchFamily="34" charset="-122"/>
                <a:ea typeface="微软雅黑" panose="020B0503020204020204" pitchFamily="34" charset="-122"/>
              </a:rPr>
              <a:t>当有车辆进入停车场时，若停车场容量未满，则该车辆信息入停车场栈，否则入便道链队。</a:t>
            </a:r>
          </a:p>
          <a:p>
            <a:pPr marL="0" lvl="0" indent="0" algn="just">
              <a:lnSpc>
                <a:spcPct val="150000"/>
              </a:lnSpc>
              <a:spcBef>
                <a:spcPts val="0"/>
              </a:spcBef>
              <a:spcAft>
                <a:spcPts val="0"/>
              </a:spcAft>
              <a:buFont typeface="+mj-lt"/>
              <a:buAutoNum type="arabicPeriod"/>
            </a:pPr>
            <a:r>
              <a:rPr lang="zh-CN" altLang="zh-CN" sz="2400" kern="100" dirty="0">
                <a:effectLst/>
                <a:latin typeface="微软雅黑" panose="020B0503020204020204" pitchFamily="34" charset="-122"/>
                <a:ea typeface="微软雅黑" panose="020B0503020204020204" pitchFamily="34" charset="-122"/>
              </a:rPr>
              <a:t>当停车场内车辆需要离开时，停车场栈内数据依次出栈并存入临时栈，若出栈的车牌号与需要离开的车辆的车牌号相同时，该车辆信息不入临时栈，临时栈中信息依次出栈并存入停车场栈。完成后，便道内的第一辆车辆进入停车场栈，便道内车辆依次前移。输入离开车辆离开的时间，调用函数计算出车辆在停车场内停留的时间和所需的停车费，输出该车辆的所有信息。</a:t>
            </a:r>
          </a:p>
          <a:p>
            <a:pPr marL="0" indent="0">
              <a:buNone/>
            </a:pPr>
            <a:endParaRPr lang="zh-CN" altLang="en-US" dirty="0"/>
          </a:p>
        </p:txBody>
      </p:sp>
    </p:spTree>
    <p:extLst>
      <p:ext uri="{BB962C8B-B14F-4D97-AF65-F5344CB8AC3E}">
        <p14:creationId xmlns:p14="http://schemas.microsoft.com/office/powerpoint/2010/main" val="171402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6507E-8C82-4E38-A190-98193593CA17}"/>
              </a:ext>
            </a:extLst>
          </p:cNvPr>
          <p:cNvSpPr>
            <a:spLocks noGrp="1"/>
          </p:cNvSpPr>
          <p:nvPr>
            <p:ph type="title"/>
          </p:nvPr>
        </p:nvSpPr>
        <p:spPr>
          <a:xfrm>
            <a:off x="4007428" y="845128"/>
            <a:ext cx="4177143" cy="1343890"/>
          </a:xfrm>
        </p:spPr>
        <p:txBody>
          <a:bodyPr>
            <a:normAutofit/>
          </a:bodyPr>
          <a:lstStyle/>
          <a:p>
            <a:r>
              <a:rPr lang="zh-CN" altLang="en-US" sz="6600" b="1" dirty="0">
                <a:latin typeface="微软雅黑" panose="020B0503020204020204" pitchFamily="34" charset="-122"/>
                <a:ea typeface="微软雅黑" panose="020B0503020204020204" pitchFamily="34" charset="-122"/>
              </a:rPr>
              <a:t>工作分配</a:t>
            </a:r>
          </a:p>
        </p:txBody>
      </p:sp>
      <p:sp>
        <p:nvSpPr>
          <p:cNvPr id="3" name="内容占位符 2">
            <a:extLst>
              <a:ext uri="{FF2B5EF4-FFF2-40B4-BE49-F238E27FC236}">
                <a16:creationId xmlns:a16="http://schemas.microsoft.com/office/drawing/2014/main" id="{4A8F7A23-8033-4590-99F7-E6926C89F4C8}"/>
              </a:ext>
            </a:extLst>
          </p:cNvPr>
          <p:cNvSpPr>
            <a:spLocks noGrp="1"/>
          </p:cNvSpPr>
          <p:nvPr>
            <p:ph idx="1"/>
          </p:nvPr>
        </p:nvSpPr>
        <p:spPr>
          <a:xfrm>
            <a:off x="775855" y="2424545"/>
            <a:ext cx="10668001" cy="3837710"/>
          </a:xfrm>
        </p:spPr>
        <p:txBody>
          <a:bodyPr>
            <a:normAutofit/>
          </a:bodyPr>
          <a:lstStyle/>
          <a:p>
            <a:pPr marL="0" indent="0" algn="just">
              <a:lnSpc>
                <a:spcPct val="170000"/>
              </a:lnSpc>
              <a:spcBef>
                <a:spcPts val="0"/>
              </a:spcBef>
              <a:spcAft>
                <a:spcPts val="0"/>
              </a:spcAft>
              <a:buNone/>
            </a:pPr>
            <a:r>
              <a:rPr lang="zh-CN" altLang="zh-CN" sz="2800" kern="100" dirty="0">
                <a:solidFill>
                  <a:srgbClr val="000000"/>
                </a:solidFill>
                <a:effectLst/>
                <a:latin typeface="微软雅黑" panose="020B0503020204020204" pitchFamily="34" charset="-122"/>
                <a:ea typeface="微软雅黑" panose="020B0503020204020204" pitchFamily="34" charset="-122"/>
              </a:rPr>
              <a:t>（</a:t>
            </a:r>
            <a:r>
              <a:rPr lang="en-US" altLang="zh-CN" sz="2800" kern="100" dirty="0">
                <a:solidFill>
                  <a:srgbClr val="000000"/>
                </a:solidFill>
                <a:effectLst/>
                <a:latin typeface="微软雅黑" panose="020B0503020204020204" pitchFamily="34" charset="-122"/>
                <a:ea typeface="微软雅黑" panose="020B0503020204020204" pitchFamily="34" charset="-122"/>
              </a:rPr>
              <a:t>1</a:t>
            </a:r>
            <a:r>
              <a:rPr lang="zh-CN" altLang="zh-CN" sz="2800" kern="100" dirty="0">
                <a:solidFill>
                  <a:srgbClr val="000000"/>
                </a:solidFill>
                <a:effectLst/>
                <a:latin typeface="微软雅黑" panose="020B0503020204020204" pitchFamily="34" charset="-122"/>
                <a:ea typeface="微软雅黑" panose="020B0503020204020204" pitchFamily="34" charset="-122"/>
              </a:rPr>
              <a:t>）框架设计</a:t>
            </a:r>
            <a:r>
              <a:rPr lang="en-US" altLang="zh-CN" sz="2800" kern="100" dirty="0">
                <a:solidFill>
                  <a:srgbClr val="000000"/>
                </a:solidFill>
                <a:effectLst/>
                <a:latin typeface="微软雅黑" panose="020B0503020204020204" pitchFamily="34" charset="-122"/>
                <a:ea typeface="微软雅黑" panose="020B0503020204020204" pitchFamily="34" charset="-122"/>
              </a:rPr>
              <a:t>: </a:t>
            </a:r>
            <a:r>
              <a:rPr lang="zh-CN" altLang="zh-CN" sz="2800" kern="100" dirty="0">
                <a:solidFill>
                  <a:srgbClr val="000000"/>
                </a:solidFill>
                <a:effectLst/>
                <a:latin typeface="微软雅黑" panose="020B0503020204020204" pitchFamily="34" charset="-122"/>
                <a:ea typeface="微软雅黑" panose="020B0503020204020204" pitchFamily="34" charset="-122"/>
              </a:rPr>
              <a:t>由犹晓婷、王艳进行构思，同时参考其他人的意见。</a:t>
            </a:r>
            <a:endParaRPr lang="en-US" altLang="zh-CN" sz="2800" kern="100" dirty="0">
              <a:latin typeface="微软雅黑" panose="020B0503020204020204" pitchFamily="34" charset="-122"/>
              <a:ea typeface="微软雅黑" panose="020B0503020204020204" pitchFamily="34" charset="-122"/>
            </a:endParaRPr>
          </a:p>
          <a:p>
            <a:pPr marL="0" indent="0" algn="just">
              <a:lnSpc>
                <a:spcPct val="170000"/>
              </a:lnSpc>
              <a:spcBef>
                <a:spcPts val="0"/>
              </a:spcBef>
              <a:spcAft>
                <a:spcPts val="0"/>
              </a:spcAft>
              <a:buNone/>
            </a:pPr>
            <a:r>
              <a:rPr lang="zh-CN" altLang="zh-CN" sz="2800" kern="100" dirty="0">
                <a:solidFill>
                  <a:srgbClr val="000000"/>
                </a:solidFill>
                <a:effectLst/>
                <a:latin typeface="微软雅黑" panose="020B0503020204020204" pitchFamily="34" charset="-122"/>
                <a:ea typeface="微软雅黑" panose="020B0503020204020204" pitchFamily="34" charset="-122"/>
              </a:rPr>
              <a:t>（</a:t>
            </a:r>
            <a:r>
              <a:rPr lang="en-US" altLang="zh-CN" sz="2800" kern="100" dirty="0">
                <a:solidFill>
                  <a:srgbClr val="000000"/>
                </a:solidFill>
                <a:effectLst/>
                <a:latin typeface="微软雅黑" panose="020B0503020204020204" pitchFamily="34" charset="-122"/>
                <a:ea typeface="微软雅黑" panose="020B0503020204020204" pitchFamily="34" charset="-122"/>
              </a:rPr>
              <a:t>2</a:t>
            </a:r>
            <a:r>
              <a:rPr lang="zh-CN" altLang="zh-CN" sz="2800" kern="100" dirty="0">
                <a:solidFill>
                  <a:srgbClr val="000000"/>
                </a:solidFill>
                <a:effectLst/>
                <a:latin typeface="微软雅黑" panose="020B0503020204020204" pitchFamily="34" charset="-122"/>
                <a:ea typeface="微软雅黑" panose="020B0503020204020204" pitchFamily="34" charset="-122"/>
              </a:rPr>
              <a:t>）系统设计</a:t>
            </a:r>
            <a:r>
              <a:rPr lang="en-US" altLang="zh-CN" sz="2800" kern="100" dirty="0">
                <a:solidFill>
                  <a:srgbClr val="000000"/>
                </a:solidFill>
                <a:effectLst/>
                <a:latin typeface="微软雅黑" panose="020B0503020204020204" pitchFamily="34" charset="-122"/>
                <a:ea typeface="微软雅黑" panose="020B0503020204020204" pitchFamily="34" charset="-122"/>
              </a:rPr>
              <a:t>: </a:t>
            </a:r>
            <a:r>
              <a:rPr lang="zh-CN" altLang="zh-CN" sz="2800" kern="100" dirty="0">
                <a:solidFill>
                  <a:srgbClr val="000000"/>
                </a:solidFill>
                <a:effectLst/>
                <a:latin typeface="微软雅黑" panose="020B0503020204020204" pitchFamily="34" charset="-122"/>
                <a:ea typeface="微软雅黑" panose="020B0503020204020204" pitchFamily="34" charset="-122"/>
              </a:rPr>
              <a:t>由蒋沁洁、犹晓婷进行框架的编写。</a:t>
            </a:r>
            <a:endParaRPr lang="en-US" altLang="zh-CN" sz="2800" kern="100" dirty="0">
              <a:latin typeface="微软雅黑" panose="020B0503020204020204" pitchFamily="34" charset="-122"/>
              <a:ea typeface="微软雅黑" panose="020B0503020204020204" pitchFamily="34" charset="-122"/>
            </a:endParaRPr>
          </a:p>
          <a:p>
            <a:pPr marL="0" indent="0" algn="just">
              <a:lnSpc>
                <a:spcPct val="170000"/>
              </a:lnSpc>
              <a:spcBef>
                <a:spcPts val="0"/>
              </a:spcBef>
              <a:spcAft>
                <a:spcPts val="0"/>
              </a:spcAft>
              <a:buNone/>
            </a:pPr>
            <a:r>
              <a:rPr lang="zh-CN" altLang="zh-CN" sz="2800" kern="100" dirty="0">
                <a:solidFill>
                  <a:srgbClr val="000000"/>
                </a:solidFill>
                <a:effectLst/>
                <a:latin typeface="微软雅黑" panose="020B0503020204020204" pitchFamily="34" charset="-122"/>
                <a:ea typeface="微软雅黑" panose="020B0503020204020204" pitchFamily="34" charset="-122"/>
              </a:rPr>
              <a:t>（</a:t>
            </a:r>
            <a:r>
              <a:rPr lang="en-US" altLang="zh-CN" sz="2800" kern="100" dirty="0">
                <a:solidFill>
                  <a:srgbClr val="000000"/>
                </a:solidFill>
                <a:effectLst/>
                <a:latin typeface="微软雅黑" panose="020B0503020204020204" pitchFamily="34" charset="-122"/>
                <a:ea typeface="微软雅黑" panose="020B0503020204020204" pitchFamily="34" charset="-122"/>
              </a:rPr>
              <a:t>3</a:t>
            </a:r>
            <a:r>
              <a:rPr lang="zh-CN" altLang="zh-CN" sz="2800" kern="100" dirty="0">
                <a:solidFill>
                  <a:srgbClr val="000000"/>
                </a:solidFill>
                <a:effectLst/>
                <a:latin typeface="微软雅黑" panose="020B0503020204020204" pitchFamily="34" charset="-122"/>
                <a:ea typeface="微软雅黑" panose="020B0503020204020204" pitchFamily="34" charset="-122"/>
              </a:rPr>
              <a:t>）程序设计</a:t>
            </a:r>
            <a:r>
              <a:rPr lang="en-US" altLang="zh-CN" sz="2800" kern="100" dirty="0">
                <a:solidFill>
                  <a:srgbClr val="000000"/>
                </a:solidFill>
                <a:effectLst/>
                <a:latin typeface="微软雅黑" panose="020B0503020204020204" pitchFamily="34" charset="-122"/>
                <a:ea typeface="微软雅黑" panose="020B0503020204020204" pitchFamily="34" charset="-122"/>
              </a:rPr>
              <a:t>: </a:t>
            </a:r>
            <a:r>
              <a:rPr lang="zh-CN" altLang="zh-CN" sz="2800" kern="100" dirty="0">
                <a:solidFill>
                  <a:srgbClr val="000000"/>
                </a:solidFill>
                <a:effectLst/>
                <a:latin typeface="微软雅黑" panose="020B0503020204020204" pitchFamily="34" charset="-122"/>
                <a:ea typeface="微软雅黑" panose="020B0503020204020204" pitchFamily="34" charset="-122"/>
              </a:rPr>
              <a:t>由王艳、蒋沁洁进行各项功能的编辑。</a:t>
            </a:r>
            <a:endParaRPr lang="en-US" altLang="zh-CN" sz="2800" kern="100" dirty="0">
              <a:latin typeface="微软雅黑" panose="020B0503020204020204" pitchFamily="34" charset="-122"/>
              <a:ea typeface="微软雅黑" panose="020B0503020204020204" pitchFamily="34" charset="-122"/>
            </a:endParaRPr>
          </a:p>
          <a:p>
            <a:pPr marL="0" indent="0" algn="just">
              <a:lnSpc>
                <a:spcPct val="170000"/>
              </a:lnSpc>
              <a:spcBef>
                <a:spcPts val="0"/>
              </a:spcBef>
              <a:spcAft>
                <a:spcPts val="0"/>
              </a:spcAft>
              <a:buNone/>
            </a:pPr>
            <a:r>
              <a:rPr lang="zh-CN" altLang="zh-CN" sz="2800" kern="100" dirty="0">
                <a:solidFill>
                  <a:srgbClr val="000000"/>
                </a:solidFill>
                <a:effectLst/>
                <a:latin typeface="微软雅黑" panose="020B0503020204020204" pitchFamily="34" charset="-122"/>
                <a:ea typeface="微软雅黑" panose="020B0503020204020204" pitchFamily="34" charset="-122"/>
              </a:rPr>
              <a:t>（</a:t>
            </a:r>
            <a:r>
              <a:rPr lang="en-US" altLang="zh-CN" sz="2800" kern="100" dirty="0">
                <a:solidFill>
                  <a:srgbClr val="000000"/>
                </a:solidFill>
                <a:effectLst/>
                <a:latin typeface="微软雅黑" panose="020B0503020204020204" pitchFamily="34" charset="-122"/>
                <a:ea typeface="微软雅黑" panose="020B0503020204020204" pitchFamily="34" charset="-122"/>
              </a:rPr>
              <a:t>4</a:t>
            </a:r>
            <a:r>
              <a:rPr lang="zh-CN" altLang="zh-CN" sz="2800" kern="100" dirty="0">
                <a:solidFill>
                  <a:srgbClr val="000000"/>
                </a:solidFill>
                <a:effectLst/>
                <a:latin typeface="微软雅黑" panose="020B0503020204020204" pitchFamily="34" charset="-122"/>
                <a:ea typeface="微软雅黑" panose="020B0503020204020204" pitchFamily="34" charset="-122"/>
              </a:rPr>
              <a:t>）程序调试：由王艳、犹晓婷进行程序的调试与调整。</a:t>
            </a:r>
            <a:endParaRPr lang="en-US" altLang="zh-CN" sz="2800" kern="100" dirty="0">
              <a:latin typeface="微软雅黑" panose="020B0503020204020204" pitchFamily="34" charset="-122"/>
              <a:ea typeface="微软雅黑" panose="020B0503020204020204" pitchFamily="34" charset="-122"/>
            </a:endParaRPr>
          </a:p>
          <a:p>
            <a:pPr marL="0" indent="0" algn="just">
              <a:lnSpc>
                <a:spcPct val="170000"/>
              </a:lnSpc>
              <a:spcBef>
                <a:spcPts val="0"/>
              </a:spcBef>
              <a:spcAft>
                <a:spcPts val="0"/>
              </a:spcAft>
              <a:buNone/>
            </a:pPr>
            <a:r>
              <a:rPr lang="zh-CN" altLang="en-US" sz="2800" kern="100" dirty="0">
                <a:solidFill>
                  <a:srgbClr val="000000"/>
                </a:solidFill>
                <a:effectLst/>
                <a:latin typeface="微软雅黑" panose="020B0503020204020204" pitchFamily="34" charset="-122"/>
                <a:ea typeface="微软雅黑" panose="020B0503020204020204" pitchFamily="34" charset="-122"/>
              </a:rPr>
              <a:t>（</a:t>
            </a:r>
            <a:r>
              <a:rPr lang="en-US" altLang="zh-CN" sz="2800" kern="100" dirty="0">
                <a:solidFill>
                  <a:srgbClr val="000000"/>
                </a:solidFill>
                <a:effectLst/>
                <a:latin typeface="微软雅黑" panose="020B0503020204020204" pitchFamily="34" charset="-122"/>
                <a:ea typeface="微软雅黑" panose="020B0503020204020204" pitchFamily="34" charset="-122"/>
              </a:rPr>
              <a:t>5</a:t>
            </a:r>
            <a:r>
              <a:rPr lang="zh-CN" altLang="en-US" sz="2800" kern="100" dirty="0">
                <a:solidFill>
                  <a:srgbClr val="000000"/>
                </a:solidFill>
                <a:effectLst/>
                <a:latin typeface="微软雅黑" panose="020B0503020204020204" pitchFamily="34" charset="-122"/>
                <a:ea typeface="微软雅黑" panose="020B0503020204020204" pitchFamily="34" charset="-122"/>
              </a:rPr>
              <a:t>）</a:t>
            </a:r>
            <a:r>
              <a:rPr lang="zh-CN" altLang="zh-CN" sz="2800" kern="100" dirty="0">
                <a:solidFill>
                  <a:srgbClr val="000000"/>
                </a:solidFill>
                <a:effectLst/>
                <a:latin typeface="微软雅黑" panose="020B0503020204020204" pitchFamily="34" charset="-122"/>
                <a:ea typeface="微软雅黑" panose="020B0503020204020204" pitchFamily="34" charset="-122"/>
              </a:rPr>
              <a:t>文档制作，由蒋沁洁完成文档的编辑工作。</a:t>
            </a:r>
            <a:endParaRPr lang="zh-CN" altLang="zh-CN" sz="2800" kern="100" dirty="0">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5899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7DE8B-EA7F-414D-BFA4-AD8DAB1778DB}"/>
              </a:ext>
            </a:extLst>
          </p:cNvPr>
          <p:cNvSpPr>
            <a:spLocks noGrp="1"/>
          </p:cNvSpPr>
          <p:nvPr>
            <p:ph type="title"/>
          </p:nvPr>
        </p:nvSpPr>
        <p:spPr>
          <a:xfrm>
            <a:off x="3618696" y="1025236"/>
            <a:ext cx="4954607" cy="1072382"/>
          </a:xfrm>
        </p:spPr>
        <p:txBody>
          <a:bodyPr>
            <a:noAutofit/>
          </a:bodyPr>
          <a:lstStyle/>
          <a:p>
            <a:r>
              <a:rPr lang="zh-CN" altLang="en-US" sz="6600" b="1" dirty="0">
                <a:latin typeface="微软雅黑" panose="020B0503020204020204" pitchFamily="34" charset="-122"/>
                <a:ea typeface="微软雅黑" panose="020B0503020204020204" pitchFamily="34" charset="-122"/>
              </a:rPr>
              <a:t>相关知识点</a:t>
            </a:r>
          </a:p>
        </p:txBody>
      </p:sp>
      <p:sp>
        <p:nvSpPr>
          <p:cNvPr id="3" name="内容占位符 2">
            <a:extLst>
              <a:ext uri="{FF2B5EF4-FFF2-40B4-BE49-F238E27FC236}">
                <a16:creationId xmlns:a16="http://schemas.microsoft.com/office/drawing/2014/main" id="{B25B8224-97F4-4652-9AFE-E8B7EEDECBF4}"/>
              </a:ext>
            </a:extLst>
          </p:cNvPr>
          <p:cNvSpPr>
            <a:spLocks noGrp="1"/>
          </p:cNvSpPr>
          <p:nvPr>
            <p:ph idx="1"/>
          </p:nvPr>
        </p:nvSpPr>
        <p:spPr>
          <a:xfrm>
            <a:off x="762000" y="2424544"/>
            <a:ext cx="10654145" cy="3823856"/>
          </a:xfrm>
        </p:spPr>
        <p:txBody>
          <a:bodyPr>
            <a:normAutofit/>
          </a:bodyPr>
          <a:lstStyle/>
          <a:p>
            <a:pPr marL="0" indent="0" algn="just">
              <a:lnSpc>
                <a:spcPct val="150000"/>
              </a:lnSpc>
              <a:spcBef>
                <a:spcPts val="0"/>
              </a:spcBef>
              <a:spcAft>
                <a:spcPts val="0"/>
              </a:spcAft>
            </a:pPr>
            <a:r>
              <a:rPr lang="zh-CN" altLang="en-US" sz="2800" dirty="0">
                <a:latin typeface="微软雅黑" panose="020B0503020204020204" pitchFamily="34" charset="-122"/>
                <a:ea typeface="微软雅黑" panose="020B0503020204020204" pitchFamily="34" charset="-122"/>
              </a:rPr>
              <a:t>栈：限定只能在表的一端插入和删除的线性表，采用先进后出规则，</a:t>
            </a:r>
            <a:endParaRPr lang="en-US" altLang="zh-CN" sz="2800" dirty="0">
              <a:latin typeface="微软雅黑" panose="020B0503020204020204" pitchFamily="34" charset="-122"/>
              <a:ea typeface="微软雅黑" panose="020B0503020204020204" pitchFamily="34" charset="-122"/>
            </a:endParaRPr>
          </a:p>
          <a:p>
            <a:pPr marL="0" indent="0" algn="just">
              <a:lnSpc>
                <a:spcPct val="150000"/>
              </a:lnSpc>
              <a:spcBef>
                <a:spcPts val="0"/>
              </a:spcBef>
              <a:spcAft>
                <a:spcPts val="0"/>
              </a:spcAft>
            </a:pPr>
            <a:r>
              <a:rPr lang="zh-CN" altLang="en-US" sz="2800" dirty="0">
                <a:latin typeface="微软雅黑" panose="020B0503020204020204" pitchFamily="34" charset="-122"/>
                <a:ea typeface="微软雅黑" panose="020B0503020204020204" pitchFamily="34" charset="-122"/>
              </a:rPr>
              <a:t>队列：限定只能在表的一端插入，在另一端进行删除的线性表，采用先进先出规则，</a:t>
            </a:r>
            <a:endParaRPr lang="en-US" altLang="zh-CN" sz="2800" dirty="0">
              <a:latin typeface="微软雅黑" panose="020B0503020204020204" pitchFamily="34" charset="-122"/>
              <a:ea typeface="微软雅黑" panose="020B0503020204020204" pitchFamily="34" charset="-122"/>
            </a:endParaRPr>
          </a:p>
          <a:p>
            <a:pPr marL="0" indent="0" algn="just">
              <a:lnSpc>
                <a:spcPct val="150000"/>
              </a:lnSpc>
              <a:spcBef>
                <a:spcPts val="0"/>
              </a:spcBef>
              <a:spcAft>
                <a:spcPts val="0"/>
              </a:spcAft>
            </a:pPr>
            <a:r>
              <a:rPr lang="zh-CN" altLang="en-US" sz="2800" dirty="0">
                <a:latin typeface="微软雅黑" panose="020B0503020204020204" pitchFamily="34" charset="-122"/>
                <a:ea typeface="微软雅黑" panose="020B0503020204020204" pitchFamily="34" charset="-122"/>
              </a:rPr>
              <a:t>入栈与出栈，入列与出队等运算在顺序存储结构和链式存储结构上的不同。</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909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79033-CC68-4798-8608-460F9EB778A8}"/>
              </a:ext>
            </a:extLst>
          </p:cNvPr>
          <p:cNvSpPr>
            <a:spLocks noGrp="1"/>
          </p:cNvSpPr>
          <p:nvPr>
            <p:ph type="title"/>
          </p:nvPr>
        </p:nvSpPr>
        <p:spPr>
          <a:xfrm>
            <a:off x="3308954" y="732013"/>
            <a:ext cx="5574091" cy="1280890"/>
          </a:xfrm>
        </p:spPr>
        <p:txBody>
          <a:bodyPr>
            <a:noAutofit/>
          </a:bodyPr>
          <a:lstStyle/>
          <a:p>
            <a:r>
              <a:rPr lang="zh-CN" altLang="en-US" sz="6600" b="1" dirty="0">
                <a:latin typeface="微软雅黑" panose="020B0503020204020204" pitchFamily="34" charset="-122"/>
                <a:ea typeface="微软雅黑" panose="020B0503020204020204" pitchFamily="34" charset="-122"/>
              </a:rPr>
              <a:t>系统总体结构</a:t>
            </a:r>
          </a:p>
        </p:txBody>
      </p:sp>
      <p:pic>
        <p:nvPicPr>
          <p:cNvPr id="4" name="图片 3">
            <a:extLst>
              <a:ext uri="{FF2B5EF4-FFF2-40B4-BE49-F238E27FC236}">
                <a16:creationId xmlns:a16="http://schemas.microsoft.com/office/drawing/2014/main" id="{A9DCB605-A200-460A-A10D-9939C9F14811}"/>
              </a:ext>
            </a:extLst>
          </p:cNvPr>
          <p:cNvPicPr>
            <a:picLocks noChangeAspect="1"/>
          </p:cNvPicPr>
          <p:nvPr/>
        </p:nvPicPr>
        <p:blipFill rotWithShape="1">
          <a:blip r:embed="rId2"/>
          <a:srcRect l="1415" r="9057"/>
          <a:stretch/>
        </p:blipFill>
        <p:spPr>
          <a:xfrm>
            <a:off x="2160813" y="2012903"/>
            <a:ext cx="7870372" cy="4246383"/>
          </a:xfrm>
          <a:prstGeom prst="rect">
            <a:avLst/>
          </a:prstGeom>
        </p:spPr>
      </p:pic>
    </p:spTree>
    <p:extLst>
      <p:ext uri="{BB962C8B-B14F-4D97-AF65-F5344CB8AC3E}">
        <p14:creationId xmlns:p14="http://schemas.microsoft.com/office/powerpoint/2010/main" val="36518518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TotalTime>
  <Words>1096</Words>
  <Application>Microsoft Office PowerPoint</Application>
  <PresentationFormat>宽屏</PresentationFormat>
  <Paragraphs>63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微软雅黑</vt:lpstr>
      <vt:lpstr>Arial</vt:lpstr>
      <vt:lpstr>Garamond</vt:lpstr>
      <vt:lpstr>Wingdings 3</vt:lpstr>
      <vt:lpstr>环保</vt:lpstr>
      <vt:lpstr>停车场管理系统</vt:lpstr>
      <vt:lpstr>目录</vt:lpstr>
      <vt:lpstr>设计目的</vt:lpstr>
      <vt:lpstr>问题描述</vt:lpstr>
      <vt:lpstr>基本要求</vt:lpstr>
      <vt:lpstr>算法思路</vt:lpstr>
      <vt:lpstr>工作分配</vt:lpstr>
      <vt:lpstr>相关知识点</vt:lpstr>
      <vt:lpstr>系统总体结构</vt:lpstr>
      <vt:lpstr>程序模块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运行截图</vt:lpstr>
      <vt:lpstr>PowerPoint 演示文稿</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停车场管理系统</dc:title>
  <dc:creator>蒋沁洁</dc:creator>
  <cp:lastModifiedBy>1742026711@qq.com</cp:lastModifiedBy>
  <cp:revision>28</cp:revision>
  <dcterms:created xsi:type="dcterms:W3CDTF">2021-12-29T06:03:21Z</dcterms:created>
  <dcterms:modified xsi:type="dcterms:W3CDTF">2022-01-05T09:39:37Z</dcterms:modified>
</cp:coreProperties>
</file>