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sldIdLst>
    <p:sldId id="256" r:id="rId4"/>
    <p:sldId id="278" r:id="rId5"/>
    <p:sldId id="274" r:id="rId6"/>
    <p:sldId id="968" r:id="rId7"/>
    <p:sldId id="277" r:id="rId8"/>
    <p:sldId id="290" r:id="rId9"/>
    <p:sldId id="276" r:id="rId10"/>
    <p:sldId id="268" r:id="rId11"/>
    <p:sldId id="971" r:id="rId12"/>
    <p:sldId id="283" r:id="rId13"/>
    <p:sldId id="285" r:id="rId14"/>
    <p:sldId id="284" r:id="rId15"/>
    <p:sldId id="288" r:id="rId16"/>
    <p:sldId id="972" r:id="rId17"/>
    <p:sldId id="282" r:id="rId18"/>
    <p:sldId id="970" r:id="rId19"/>
    <p:sldId id="294" r:id="rId20"/>
    <p:sldId id="295" r:id="rId21"/>
    <p:sldId id="286" r:id="rId22"/>
    <p:sldId id="292" r:id="rId23"/>
    <p:sldId id="287" r:id="rId24"/>
    <p:sldId id="969" r:id="rId25"/>
    <p:sldId id="275" r:id="rId26"/>
    <p:sldId id="296" r:id="rId27"/>
    <p:sldId id="280" r:id="rId28"/>
    <p:sldId id="29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7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9CFC"/>
    <a:srgbClr val="FF6699"/>
    <a:srgbClr val="404040"/>
    <a:srgbClr val="FEB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79" y="87"/>
      </p:cViewPr>
      <p:guideLst>
        <p:guide orient="horz" pos="2147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04F28-1239-4220-9B88-1D088186A3CF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A279A-FA13-4A83-981E-97FAF4EE9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2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heel spokes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heel spokes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CBA4-2D2B-4DA7-B535-585BA881273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F462-43E1-437B-91DD-3B425800F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3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CBA4-2D2B-4DA7-B535-585BA881273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F462-43E1-437B-91DD-3B425800F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CBA4-2D2B-4DA7-B535-585BA881273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F462-43E1-437B-91DD-3B425800F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54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CBA4-2D2B-4DA7-B535-585BA881273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F462-43E1-437B-91DD-3B425800F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92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CBA4-2D2B-4DA7-B535-585BA881273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F462-43E1-437B-91DD-3B425800F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0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CBA4-2D2B-4DA7-B535-585BA881273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F462-43E1-437B-91DD-3B425800F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9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CBA4-2D2B-4DA7-B535-585BA881273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F462-43E1-437B-91DD-3B425800F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42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CBA4-2D2B-4DA7-B535-585BA881273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F462-43E1-437B-91DD-3B425800F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CBA4-2D2B-4DA7-B535-585BA881273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F462-43E1-437B-91DD-3B425800F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CBA4-2D2B-4DA7-B535-585BA881273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F462-43E1-437B-91DD-3B425800F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26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CBA4-2D2B-4DA7-B535-585BA881273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6F462-43E1-437B-91DD-3B425800F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00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38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62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05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06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93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32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62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416205"/>
            <a:ext cx="11228387" cy="7270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spc="-15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0"/>
              </a:defRPr>
            </a:lvl1pPr>
          </a:lstStyle>
          <a:p>
            <a:pPr lvl="0"/>
            <a:r>
              <a:rPr lang="en-US" dirty="0"/>
              <a:t>INSERT TEXT IN HERE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936566"/>
            <a:ext cx="11403013" cy="2682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Short Description In Here</a:t>
            </a:r>
          </a:p>
        </p:txBody>
      </p:sp>
    </p:spTree>
    <p:extLst>
      <p:ext uri="{BB962C8B-B14F-4D97-AF65-F5344CB8AC3E}">
        <p14:creationId xmlns:p14="http://schemas.microsoft.com/office/powerpoint/2010/main" val="312496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71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783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33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024E-C688-480B-A2BB-86E6BC71FCA3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21F2-106C-4CB1-8448-F77A64571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heel spokes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CBA4-2D2B-4DA7-B535-585BA881273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6F462-43E1-437B-91DD-3B425800F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79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菱形 5"/>
          <p:cNvSpPr/>
          <p:nvPr/>
        </p:nvSpPr>
        <p:spPr>
          <a:xfrm>
            <a:off x="8409940" y="3874135"/>
            <a:ext cx="2008505" cy="200850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4030395" y="16693"/>
            <a:ext cx="8249602" cy="3837757"/>
          </a:xfrm>
          <a:prstGeom prst="triangle">
            <a:avLst>
              <a:gd name="adj" fmla="val 5031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6910556" y="1111101"/>
            <a:ext cx="4150658" cy="4150658"/>
          </a:xfrm>
          <a:custGeom>
            <a:avLst/>
            <a:gdLst>
              <a:gd name="connsiteX0" fmla="*/ 2075329 w 4150658"/>
              <a:gd name="connsiteY0" fmla="*/ 0 h 4150658"/>
              <a:gd name="connsiteX1" fmla="*/ 4150658 w 4150658"/>
              <a:gd name="connsiteY1" fmla="*/ 2075329 h 4150658"/>
              <a:gd name="connsiteX2" fmla="*/ 2075329 w 4150658"/>
              <a:gd name="connsiteY2" fmla="*/ 4150658 h 4150658"/>
              <a:gd name="connsiteX3" fmla="*/ 0 w 4150658"/>
              <a:gd name="connsiteY3" fmla="*/ 2075329 h 4150658"/>
              <a:gd name="connsiteX4" fmla="*/ 2075329 w 4150658"/>
              <a:gd name="connsiteY4" fmla="*/ 0 h 4150658"/>
              <a:gd name="connsiteX5" fmla="*/ 2075330 w 4150658"/>
              <a:gd name="connsiteY5" fmla="*/ 410136 h 4150658"/>
              <a:gd name="connsiteX6" fmla="*/ 410136 w 4150658"/>
              <a:gd name="connsiteY6" fmla="*/ 2075330 h 4150658"/>
              <a:gd name="connsiteX7" fmla="*/ 2075330 w 4150658"/>
              <a:gd name="connsiteY7" fmla="*/ 3740523 h 4150658"/>
              <a:gd name="connsiteX8" fmla="*/ 3740523 w 4150658"/>
              <a:gd name="connsiteY8" fmla="*/ 2075330 h 4150658"/>
              <a:gd name="connsiteX9" fmla="*/ 2075330 w 4150658"/>
              <a:gd name="connsiteY9" fmla="*/ 410136 h 415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0658" h="4150658">
                <a:moveTo>
                  <a:pt x="2075329" y="0"/>
                </a:moveTo>
                <a:lnTo>
                  <a:pt x="4150658" y="2075329"/>
                </a:lnTo>
                <a:lnTo>
                  <a:pt x="2075329" y="4150658"/>
                </a:lnTo>
                <a:lnTo>
                  <a:pt x="0" y="2075329"/>
                </a:lnTo>
                <a:lnTo>
                  <a:pt x="2075329" y="0"/>
                </a:lnTo>
                <a:close/>
                <a:moveTo>
                  <a:pt x="2075330" y="410136"/>
                </a:moveTo>
                <a:lnTo>
                  <a:pt x="410136" y="2075330"/>
                </a:lnTo>
                <a:lnTo>
                  <a:pt x="2075330" y="3740523"/>
                </a:lnTo>
                <a:lnTo>
                  <a:pt x="3740523" y="2075330"/>
                </a:lnTo>
                <a:lnTo>
                  <a:pt x="2075330" y="4101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7390130" y="4077335"/>
            <a:ext cx="1184275" cy="1184275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7851140" y="472440"/>
            <a:ext cx="3211195" cy="3211195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_C0B9866"/>
          <p:cNvPicPr>
            <a:picLocks noChangeAspect="1"/>
          </p:cNvPicPr>
          <p:nvPr/>
        </p:nvPicPr>
        <p:blipFill>
          <a:blip r:embed="rId2"/>
          <a:srcRect l="36109"/>
          <a:stretch>
            <a:fillRect/>
          </a:stretch>
        </p:blipFill>
        <p:spPr>
          <a:xfrm>
            <a:off x="7433310" y="1227455"/>
            <a:ext cx="4047490" cy="4034155"/>
          </a:xfrm>
          <a:prstGeom prst="diamond">
            <a:avLst/>
          </a:prstGeom>
          <a:ln w="127000">
            <a:solidFill>
              <a:schemeClr val="bg1"/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等腰三角形 17"/>
          <p:cNvSpPr/>
          <p:nvPr/>
        </p:nvSpPr>
        <p:spPr>
          <a:xfrm>
            <a:off x="-424816" y="5723890"/>
            <a:ext cx="2313305" cy="113411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980305" y="248285"/>
            <a:ext cx="14420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WORK REPORT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565900" y="248285"/>
            <a:ext cx="12528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ENTERPRISE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962265" y="248285"/>
            <a:ext cx="13442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DEPARTMENT</a:t>
            </a:r>
          </a:p>
        </p:txBody>
      </p:sp>
      <p:sp>
        <p:nvSpPr>
          <p:cNvPr id="23" name="等腰三角形 22"/>
          <p:cNvSpPr/>
          <p:nvPr/>
        </p:nvSpPr>
        <p:spPr>
          <a:xfrm>
            <a:off x="8980805" y="5707380"/>
            <a:ext cx="2265045" cy="115062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E6F9F7-0F49-4477-B097-5BF0AF12AD14}"/>
              </a:ext>
            </a:extLst>
          </p:cNvPr>
          <p:cNvSpPr txBox="1"/>
          <p:nvPr/>
        </p:nvSpPr>
        <p:spPr>
          <a:xfrm>
            <a:off x="-18240" y="1691322"/>
            <a:ext cx="6458504" cy="1053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6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字魂143号-正酷超级黑" panose="00000500000000000000" charset="-122"/>
                <a:sym typeface="+mn-lt"/>
              </a:rPr>
              <a:t>宿舍管理查询</a:t>
            </a:r>
            <a:endParaRPr lang="zh-CN" altLang="en-US" sz="6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字魂143号-正酷超级黑" panose="00000500000000000000" charset="-122"/>
              <a:sym typeface="+mn-lt"/>
            </a:endParaRPr>
          </a:p>
        </p:txBody>
      </p:sp>
      <p:sp>
        <p:nvSpPr>
          <p:cNvPr id="26" name="文本框 22">
            <a:extLst>
              <a:ext uri="{FF2B5EF4-FFF2-40B4-BE49-F238E27FC236}">
                <a16:creationId xmlns:a16="http://schemas.microsoft.com/office/drawing/2014/main" id="{EEA874C7-B085-483A-A0F5-23B7FA4F7260}"/>
              </a:ext>
            </a:extLst>
          </p:cNvPr>
          <p:cNvSpPr txBox="1"/>
          <p:nvPr/>
        </p:nvSpPr>
        <p:spPr>
          <a:xfrm>
            <a:off x="1303655" y="4660331"/>
            <a:ext cx="1864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  <a:sym typeface="+mn-lt"/>
              </a:rPr>
              <a:t>汇报人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  <a:sym typeface="+mn-lt"/>
              </a:rPr>
              <a:t>：</a:t>
            </a:r>
            <a:r>
              <a:rPr lang="zh-CN" altLang="en-US" sz="2000" dirty="0">
                <a:solidFill>
                  <a:srgbClr val="0070C0"/>
                </a:solidFill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  <a:sym typeface="+mn-lt"/>
              </a:rPr>
              <a:t>熊亮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字魂143号-正酷超级黑" panose="00000500000000000000" charset="-122"/>
              <a:ea typeface="字魂143号-正酷超级黑" panose="00000500000000000000" charset="-122"/>
              <a:cs typeface="字魂143号-正酷超级黑" panose="00000500000000000000" charset="-122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E67D6C-8499-436B-9CCB-FC6A0AB52DDA}"/>
              </a:ext>
            </a:extLst>
          </p:cNvPr>
          <p:cNvSpPr txBox="1"/>
          <p:nvPr/>
        </p:nvSpPr>
        <p:spPr>
          <a:xfrm>
            <a:off x="1280259" y="5261610"/>
            <a:ext cx="5090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ea typeface="字魂143号-正酷超级黑" panose="00000500000000000000" charset="-122"/>
              </a:rPr>
              <a:t>小组成员：王玉聪</a:t>
            </a:r>
            <a:r>
              <a:rPr lang="zh-CN" altLang="en-US" sz="2000" dirty="0" smtClean="0">
                <a:solidFill>
                  <a:srgbClr val="0070C0"/>
                </a:solidFill>
                <a:ea typeface="字魂143号-正酷超级黑" panose="00000500000000000000" charset="-122"/>
              </a:rPr>
              <a:t>，宋济宇，</a:t>
            </a:r>
            <a:r>
              <a:rPr lang="zh-CN" altLang="en-US" sz="2000" dirty="0">
                <a:solidFill>
                  <a:srgbClr val="0070C0"/>
                </a:solidFill>
                <a:ea typeface="字魂143号-正酷超级黑" panose="00000500000000000000" charset="-122"/>
              </a:rPr>
              <a:t>陈涛，</a:t>
            </a:r>
            <a:r>
              <a:rPr lang="zh-CN" altLang="en-US" sz="2000" dirty="0" smtClean="0">
                <a:solidFill>
                  <a:srgbClr val="0070C0"/>
                </a:solidFill>
                <a:ea typeface="字魂143号-正酷超级黑" panose="00000500000000000000" charset="-122"/>
              </a:rPr>
              <a:t>胡雨行，熊亮</a:t>
            </a:r>
            <a:endParaRPr lang="zh-CN" altLang="en-US" sz="2000" dirty="0">
              <a:solidFill>
                <a:srgbClr val="0070C0"/>
              </a:solidFill>
              <a:ea typeface="字魂143号-正酷超级黑" panose="00000500000000000000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D622EC-988C-451A-96A7-FAF17A0548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A9CF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5" y="95860"/>
            <a:ext cx="3531578" cy="1239150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oup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84" y="5171126"/>
            <a:ext cx="495787" cy="49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277495"/>
            <a:ext cx="669925" cy="344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613150" y="454025"/>
            <a:ext cx="8578215" cy="0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28580" y="15750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ea typeface="字魂143号-正酷超级黑" panose="00000500000000000000"/>
              </a:rPr>
              <a:t>创建学生信息</a:t>
            </a:r>
            <a:endParaRPr lang="zh-CN" altLang="en-US" sz="3200" b="1" dirty="0">
              <a:solidFill>
                <a:srgbClr val="0070C0"/>
              </a:solidFill>
              <a:ea typeface="字魂143号-正酷超级黑" panose="0000050000000000000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271" y="1019818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在选项界面输入数字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，跳转到创建学生信息界面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75" r="43956" b="-1"/>
          <a:stretch/>
        </p:blipFill>
        <p:spPr>
          <a:xfrm>
            <a:off x="216786" y="1485900"/>
            <a:ext cx="5066944" cy="522263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90140" y="1019818"/>
            <a:ext cx="51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创建好学生信息之后，输入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，就会显示继续创建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140" y="1485900"/>
            <a:ext cx="4741089" cy="254343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90140" y="418797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如果输入其他就直接退出创建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141" y="4557311"/>
            <a:ext cx="2830768" cy="21512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0364" y="4557311"/>
            <a:ext cx="2188562" cy="215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898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oup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84" y="5171126"/>
            <a:ext cx="495787" cy="49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277495"/>
            <a:ext cx="669925" cy="344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598377" y="454025"/>
            <a:ext cx="7592988" cy="11967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7">
            <a:extLst>
              <a:ext uri="{FF2B5EF4-FFF2-40B4-BE49-F238E27FC236}">
                <a16:creationId xmlns:a16="http://schemas.microsoft.com/office/drawing/2014/main" id="{C136FD2D-1F15-463E-AE39-44EF676C8988}"/>
              </a:ext>
            </a:extLst>
          </p:cNvPr>
          <p:cNvSpPr txBox="1"/>
          <p:nvPr/>
        </p:nvSpPr>
        <p:spPr>
          <a:xfrm>
            <a:off x="669925" y="124873"/>
            <a:ext cx="392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00" dirty="0">
                <a:solidFill>
                  <a:srgbClr val="0070C0"/>
                </a:solidFill>
                <a:latin typeface="Segoe UI"/>
                <a:ea typeface="字魂143号-正酷超级黑" panose="00000500000000000000" charset="-122"/>
              </a:rPr>
              <a:t>按</a:t>
            </a:r>
            <a:r>
              <a:rPr lang="zh-CN" altLang="en-US" sz="3200" b="1" kern="100" dirty="0" smtClean="0">
                <a:solidFill>
                  <a:srgbClr val="0070C0"/>
                </a:solidFill>
                <a:latin typeface="Segoe UI"/>
                <a:ea typeface="字魂143号-正酷超级黑" panose="00000500000000000000" charset="-122"/>
              </a:rPr>
              <a:t>信息进行插入排序</a:t>
            </a:r>
            <a:endParaRPr kumimoji="0" lang="zh-CN" altLang="en-US" sz="3200" b="1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字魂143号-正酷超级黑" panose="00000500000000000000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925" y="703676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使用插入排序的方法将姓名首字母进行排序，进行比较，首字母在前面的会排到最前面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073008"/>
            <a:ext cx="4403237" cy="178362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9922" y="2862033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使用插入排序的方法将学号大小进行前后比较，数字越大排在越后面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3" y="3225966"/>
            <a:ext cx="4403237" cy="149052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69922" y="471649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使用插入排序的方法将房号大小进行前后比较，数字越大排在越后面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2" y="5085822"/>
            <a:ext cx="4403238" cy="16742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21870" y="2140606"/>
            <a:ext cx="4009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dirty="0"/>
              <a:t>将第一待排序序列第一个元素看做一个有序序列，把第二个元素到最后一个元素当成是未排序序列。</a:t>
            </a:r>
          </a:p>
          <a:p>
            <a:pPr latinLnBrk="1"/>
            <a:r>
              <a:rPr lang="zh-CN" altLang="en-US" dirty="0"/>
              <a:t>从头到尾依次扫描未排序序列，将扫描到的每个元素插入有序序列的适当位置。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76871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oup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84" y="5171126"/>
            <a:ext cx="495787" cy="49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/>
          <p:nvPr/>
        </p:nvSpPr>
        <p:spPr>
          <a:xfrm>
            <a:off x="669925" y="191189"/>
            <a:ext cx="3853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100" dirty="0">
                <a:solidFill>
                  <a:srgbClr val="0070C0"/>
                </a:solidFill>
                <a:ea typeface="字魂143号-正酷超级黑" panose="00000500000000000000" charset="-122"/>
              </a:rPr>
              <a:t>按</a:t>
            </a:r>
            <a:r>
              <a:rPr lang="zh-CN" altLang="en-US" sz="3200" b="1" kern="100" dirty="0" smtClean="0">
                <a:solidFill>
                  <a:srgbClr val="0070C0"/>
                </a:solidFill>
                <a:ea typeface="字魂143号-正酷超级黑" panose="00000500000000000000" charset="-122"/>
              </a:rPr>
              <a:t>信息进行选择排序</a:t>
            </a:r>
            <a:endParaRPr lang="zh-CN" altLang="en-US" sz="3200" b="1" kern="100" dirty="0">
              <a:solidFill>
                <a:srgbClr val="0070C0"/>
              </a:solidFill>
              <a:ea typeface="字魂143号-正酷超级黑" panose="0000050000000000000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77495"/>
            <a:ext cx="669925" cy="344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>
            <a:stCxn id="3" idx="3"/>
          </p:cNvCxnSpPr>
          <p:nvPr/>
        </p:nvCxnSpPr>
        <p:spPr>
          <a:xfrm flipV="1">
            <a:off x="4523203" y="454030"/>
            <a:ext cx="7668162" cy="29547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69925" y="703676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使用选择排序的方法，将学生姓名首字母遍历查询，字母在越前面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038805"/>
            <a:ext cx="4902455" cy="174339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69925" y="2782201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使用选择排序的方法，将学生学号大小遍历查询，数字越大在越后面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3151533"/>
            <a:ext cx="4902455" cy="173785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69924" y="4896159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使用选择排序的方法，将学生宿舍号大小遍历查询，数字越大在越后面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4" y="5200951"/>
            <a:ext cx="4971612" cy="165704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754815" y="2543132"/>
            <a:ext cx="4436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首先在未排序序列中找到最小（大）元素，存放到排序序列的起始位置。</a:t>
            </a:r>
          </a:p>
          <a:p>
            <a:pPr latinLnBrk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再从剩余未排序元素中继续寻找最小（大）元素，然后放到已排序序列的末尾。</a:t>
            </a:r>
          </a:p>
          <a:p>
            <a:pPr latinLnBrk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重复第二步，直到所有元素均排序完毕。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5271611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oup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84" y="5171126"/>
            <a:ext cx="495787" cy="49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277495"/>
            <a:ext cx="669925" cy="344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572000" y="449896"/>
            <a:ext cx="7619365" cy="4129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09ED875-9D48-4AEE-88E9-EE853C5B640E}"/>
              </a:ext>
            </a:extLst>
          </p:cNvPr>
          <p:cNvSpPr txBox="1"/>
          <p:nvPr/>
        </p:nvSpPr>
        <p:spPr>
          <a:xfrm>
            <a:off x="669925" y="157509"/>
            <a:ext cx="4145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100" dirty="0">
                <a:solidFill>
                  <a:srgbClr val="0070C0"/>
                </a:solidFill>
                <a:ea typeface="字魂143号-正酷超级黑" panose="00000500000000000000" charset="-122"/>
              </a:rPr>
              <a:t>按</a:t>
            </a:r>
            <a:r>
              <a:rPr lang="zh-CN" altLang="en-US" sz="3200" b="1" kern="100" dirty="0" smtClean="0">
                <a:solidFill>
                  <a:srgbClr val="0070C0"/>
                </a:solidFill>
                <a:ea typeface="字魂143号-正酷超级黑" panose="00000500000000000000" charset="-122"/>
              </a:rPr>
              <a:t>信息进行冒泡排序</a:t>
            </a:r>
            <a:endParaRPr lang="zh-CN" altLang="en-US" sz="3200" b="1" kern="100" dirty="0">
              <a:solidFill>
                <a:srgbClr val="0070C0"/>
              </a:solidFill>
              <a:ea typeface="字魂143号-正酷超级黑" panose="000005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9925" y="703676"/>
            <a:ext cx="841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使用冒泡排序的方法，将学生姓名首字母前后比较，相邻字母在前面就替换位置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3" y="1034672"/>
            <a:ext cx="4568351" cy="157664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69925" y="2611316"/>
            <a:ext cx="838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使用冒泡排序的方法，将学生学号数字前后比较，相邻数字比较大的就替换位置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03" y="2932762"/>
            <a:ext cx="4568351" cy="170957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69924" y="4642338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使用冒泡排序的方法，将学生宿舍号数字前后比较，相邻数字比较大的就替换位置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03" y="4963784"/>
            <a:ext cx="4848666" cy="188920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087614" y="1619175"/>
            <a:ext cx="27907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比较相邻的元素。如果第一个比第二个大，就交换他们两个。</a:t>
            </a:r>
          </a:p>
          <a:p>
            <a:pPr latinLnBrk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对每一对相邻元素作同样的工作，从开始第一对到结尾的最后一对。这步做完后，最后的元素会是最大的数。</a:t>
            </a:r>
          </a:p>
          <a:p>
            <a:pPr latinLnBrk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针对所有的元素重复以上的步骤，除了最后一个。</a:t>
            </a:r>
          </a:p>
          <a:p>
            <a:pPr latinLnBrk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持续每次对越来越少的元素重复上面的步骤，直到没有任何一对数字需要比较。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7964911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77495"/>
            <a:ext cx="669925" cy="344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613150" y="454025"/>
            <a:ext cx="8578215" cy="0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7"/>
          <p:cNvSpPr txBox="1"/>
          <p:nvPr/>
        </p:nvSpPr>
        <p:spPr>
          <a:xfrm>
            <a:off x="824230" y="157509"/>
            <a:ext cx="2634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00" dirty="0">
                <a:solidFill>
                  <a:srgbClr val="0070C0"/>
                </a:solidFill>
                <a:ea typeface="字魂143号-正酷超级黑" panose="00000500000000000000" charset="-122"/>
              </a:rPr>
              <a:t>折半</a:t>
            </a:r>
            <a:r>
              <a:rPr lang="zh-CN" altLang="en-US" sz="3200" b="1" kern="100" dirty="0" smtClean="0">
                <a:solidFill>
                  <a:srgbClr val="0070C0"/>
                </a:solidFill>
                <a:ea typeface="字魂143号-正酷超级黑" panose="00000500000000000000" charset="-122"/>
              </a:rPr>
              <a:t>查找法</a:t>
            </a:r>
            <a:endParaRPr lang="zh-CN" altLang="en-US" sz="3200" b="1" kern="100" dirty="0">
              <a:solidFill>
                <a:srgbClr val="0070C0"/>
              </a:solidFill>
              <a:ea typeface="字魂143号-正酷超级黑" panose="00000500000000000000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8C0790-BF97-4933-8F67-A61478605A99}"/>
              </a:ext>
            </a:extLst>
          </p:cNvPr>
          <p:cNvSpPr txBox="1"/>
          <p:nvPr/>
        </p:nvSpPr>
        <p:spPr>
          <a:xfrm>
            <a:off x="824230" y="1636302"/>
            <a:ext cx="966103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折半查找，也称二分查找，在某些情况下相比于顺序查找，使用折半查找算法的效率更高。但是该算法的使用的前提是静态查找表中的数据必须是有序的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sz="2000" dirty="0"/>
          </a:p>
          <a:p>
            <a:r>
              <a:rPr lang="zh-CN" altLang="en-US" dirty="0"/>
              <a:t>折半查找法的优点是比较次数少，查找速度快，平均性能</a:t>
            </a:r>
            <a:r>
              <a:rPr lang="zh-CN" altLang="en-US" dirty="0" smtClean="0"/>
              <a:t>好，因此，我们这个程序使用了折半查找法，以下三个：</a:t>
            </a:r>
            <a:endParaRPr lang="en-US" altLang="zh-CN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1</a:t>
            </a:r>
            <a:r>
              <a:rPr lang="zh-CN" altLang="en-US" sz="2000" dirty="0" smtClean="0"/>
              <a:t>、按姓名查找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2</a:t>
            </a:r>
            <a:r>
              <a:rPr lang="zh-CN" altLang="en-US" sz="2000" dirty="0" smtClean="0"/>
              <a:t>、按学号查找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3</a:t>
            </a:r>
            <a:r>
              <a:rPr lang="zh-CN" altLang="en-US" sz="2000" dirty="0" smtClean="0"/>
              <a:t>、按房号查找</a:t>
            </a:r>
            <a:endParaRPr lang="en-US" altLang="zh-CN" sz="2000" dirty="0" smtClean="0"/>
          </a:p>
          <a:p>
            <a:r>
              <a:rPr lang="zh-CN" altLang="en-US" sz="2000" dirty="0"/>
              <a:t>都使用</a:t>
            </a:r>
            <a:r>
              <a:rPr lang="zh-CN" altLang="en-US" sz="2000" dirty="0" smtClean="0"/>
              <a:t>了折半查找法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009894"/>
      </p:ext>
    </p:extLst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oup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84" y="5171126"/>
            <a:ext cx="495787" cy="49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/>
          <p:nvPr/>
        </p:nvSpPr>
        <p:spPr>
          <a:xfrm>
            <a:off x="824230" y="157509"/>
            <a:ext cx="2634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00" dirty="0">
                <a:solidFill>
                  <a:srgbClr val="0070C0"/>
                </a:solidFill>
                <a:ea typeface="字魂143号-正酷超级黑" panose="00000500000000000000" charset="-122"/>
              </a:rPr>
              <a:t>按</a:t>
            </a:r>
            <a:r>
              <a:rPr lang="zh-CN" altLang="en-US" sz="3200" b="1" kern="100" dirty="0" smtClean="0">
                <a:solidFill>
                  <a:srgbClr val="0070C0"/>
                </a:solidFill>
                <a:ea typeface="字魂143号-正酷超级黑" panose="00000500000000000000" charset="-122"/>
              </a:rPr>
              <a:t>姓名查找</a:t>
            </a:r>
            <a:endParaRPr lang="zh-CN" altLang="en-US" sz="3200" b="1" kern="100" dirty="0">
              <a:solidFill>
                <a:srgbClr val="0070C0"/>
              </a:solidFill>
              <a:ea typeface="字魂143号-正酷超级黑" panose="0000050000000000000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77495"/>
            <a:ext cx="669925" cy="344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613150" y="454025"/>
            <a:ext cx="8578215" cy="0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78C0790-BF97-4933-8F67-A61478605A99}"/>
              </a:ext>
            </a:extLst>
          </p:cNvPr>
          <p:cNvSpPr txBox="1"/>
          <p:nvPr/>
        </p:nvSpPr>
        <p:spPr>
          <a:xfrm>
            <a:off x="669925" y="950502"/>
            <a:ext cx="9661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输入</a:t>
            </a:r>
            <a:r>
              <a:rPr lang="en-US" altLang="zh-CN" sz="2000" dirty="0" smtClean="0"/>
              <a:t>11</a:t>
            </a:r>
            <a:r>
              <a:rPr lang="zh-CN" altLang="en-US" sz="2000" dirty="0" smtClean="0"/>
              <a:t>，会跳转到通过输入姓名来查找学生，此时输入学生姓名就可以查看到学生的学号以及宿舍号，如果还需要继续查询，输入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，则可以继续查询下一个学生信息，不需要则直接回车就可以退出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252797"/>
            <a:ext cx="7946537" cy="24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1461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oup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84" y="5171126"/>
            <a:ext cx="495787" cy="49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277495"/>
            <a:ext cx="669925" cy="344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613150" y="454025"/>
            <a:ext cx="8578215" cy="0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6FCF5AD-D69B-4209-B128-FDFF3547668B}"/>
              </a:ext>
            </a:extLst>
          </p:cNvPr>
          <p:cNvSpPr txBox="1"/>
          <p:nvPr/>
        </p:nvSpPr>
        <p:spPr>
          <a:xfrm>
            <a:off x="706784" y="157509"/>
            <a:ext cx="3101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00" noProof="0" dirty="0" smtClean="0">
                <a:solidFill>
                  <a:srgbClr val="0070C0"/>
                </a:solidFill>
                <a:latin typeface="Segoe UI"/>
                <a:ea typeface="字魂143号-正酷超级黑" panose="00000500000000000000" charset="-122"/>
              </a:rPr>
              <a:t>按学号查找</a:t>
            </a:r>
            <a:endParaRPr kumimoji="0" lang="en-US" altLang="zh-CN" sz="3200" b="1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字魂143号-正酷超级黑" panose="00000500000000000000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8C0790-BF97-4933-8F67-A61478605A99}"/>
              </a:ext>
            </a:extLst>
          </p:cNvPr>
          <p:cNvSpPr txBox="1"/>
          <p:nvPr/>
        </p:nvSpPr>
        <p:spPr>
          <a:xfrm>
            <a:off x="669925" y="950501"/>
            <a:ext cx="9661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输入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，会跳转到通过输入学号来查找学生信息，此时输入学生学号就可以查看到学生的姓名以及宿舍号，如果还需要继续查询，输入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，则可以继续查询下一个学生信息，不需要则直接回车就可以退出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4" y="2462640"/>
            <a:ext cx="7355762" cy="23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9172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oup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84" y="5171126"/>
            <a:ext cx="495787" cy="49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277495"/>
            <a:ext cx="669925" cy="344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613150" y="454025"/>
            <a:ext cx="8578215" cy="0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50780FF-51A2-45D2-8F12-8CE3A82049AA}"/>
              </a:ext>
            </a:extLst>
          </p:cNvPr>
          <p:cNvSpPr txBox="1"/>
          <p:nvPr/>
        </p:nvSpPr>
        <p:spPr>
          <a:xfrm>
            <a:off x="706784" y="157509"/>
            <a:ext cx="3101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00" dirty="0" smtClean="0">
                <a:solidFill>
                  <a:srgbClr val="0070C0"/>
                </a:solidFill>
                <a:latin typeface="Segoe UI"/>
                <a:ea typeface="字魂143号-正酷超级黑" panose="00000500000000000000" charset="-122"/>
              </a:rPr>
              <a:t>按房号查找</a:t>
            </a:r>
            <a:endParaRPr kumimoji="0" lang="en-US" altLang="zh-CN" sz="3200" b="1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字魂143号-正酷超级黑" panose="00000500000000000000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8C0790-BF97-4933-8F67-A61478605A99}"/>
              </a:ext>
            </a:extLst>
          </p:cNvPr>
          <p:cNvSpPr txBox="1"/>
          <p:nvPr/>
        </p:nvSpPr>
        <p:spPr>
          <a:xfrm>
            <a:off x="669925" y="950501"/>
            <a:ext cx="9661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输入</a:t>
            </a:r>
            <a:r>
              <a:rPr lang="en-US" altLang="zh-CN" sz="2000" dirty="0" smtClean="0"/>
              <a:t>13</a:t>
            </a:r>
            <a:r>
              <a:rPr lang="zh-CN" altLang="en-US" sz="2000" dirty="0" smtClean="0"/>
              <a:t>，会跳转到通过输入房号来查找学生信息，此时输入学生房号就可以查看到学生的姓名以及学号，如果还需要继续查询，输入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，则可以继续查询下一个学生信息，不需要则直接回车就可以退出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4" y="2448847"/>
            <a:ext cx="6423778" cy="216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5646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oup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84" y="5171126"/>
            <a:ext cx="495787" cy="49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277495"/>
            <a:ext cx="669925" cy="344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642338" y="430823"/>
            <a:ext cx="7549027" cy="23202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6FCF5AD-D69B-4209-B128-FDFF3547668B}"/>
              </a:ext>
            </a:extLst>
          </p:cNvPr>
          <p:cNvSpPr txBox="1"/>
          <p:nvPr/>
        </p:nvSpPr>
        <p:spPr>
          <a:xfrm>
            <a:off x="706784" y="157509"/>
            <a:ext cx="3935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00" noProof="0" dirty="0" smtClean="0">
                <a:solidFill>
                  <a:srgbClr val="0070C0"/>
                </a:solidFill>
                <a:latin typeface="Segoe UI"/>
                <a:ea typeface="字魂143号-正酷超级黑" panose="00000500000000000000" charset="-122"/>
              </a:rPr>
              <a:t>按</a:t>
            </a:r>
            <a:r>
              <a:rPr lang="zh-CN" altLang="en-US" sz="3200" b="1" kern="100" dirty="0">
                <a:solidFill>
                  <a:srgbClr val="0070C0"/>
                </a:solidFill>
                <a:latin typeface="Segoe UI"/>
                <a:ea typeface="字魂143号-正酷超级黑" panose="00000500000000000000" charset="-122"/>
              </a:rPr>
              <a:t>学号</a:t>
            </a:r>
            <a:r>
              <a:rPr lang="zh-CN" altLang="en-US" sz="3200" b="1" kern="100" noProof="0" dirty="0" smtClean="0">
                <a:solidFill>
                  <a:srgbClr val="0070C0"/>
                </a:solidFill>
                <a:latin typeface="Segoe UI"/>
                <a:ea typeface="字魂143号-正酷超级黑" panose="00000500000000000000" charset="-122"/>
              </a:rPr>
              <a:t>删除学生信息</a:t>
            </a:r>
            <a:endParaRPr kumimoji="0" lang="en-US" altLang="zh-CN" sz="3200" b="1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字魂143号-正酷超级黑" panose="00000500000000000000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8C0790-BF97-4933-8F67-A61478605A99}"/>
              </a:ext>
            </a:extLst>
          </p:cNvPr>
          <p:cNvSpPr txBox="1"/>
          <p:nvPr/>
        </p:nvSpPr>
        <p:spPr>
          <a:xfrm>
            <a:off x="669925" y="950501"/>
            <a:ext cx="96610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输入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，会跳转到通过输入学号来删除学生信息，此时输入学生学号就可以删除该学生的个人信息，删除的时候还会显示该同学被删除的信息，同时还会有是否需要继续删除的语句，输入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，则可以继续删除下一个学生信息，不需要则直接回车就</a:t>
            </a:r>
            <a:r>
              <a:rPr lang="zh-CN" altLang="en-US" sz="2000" dirty="0"/>
              <a:t>可以退出，此时还会返回到可以查看剩余学生的所有信息</a:t>
            </a:r>
          </a:p>
          <a:p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4" y="2360067"/>
            <a:ext cx="7988808" cy="33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9846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oup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84" y="5171126"/>
            <a:ext cx="495787" cy="49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/>
          <p:nvPr/>
        </p:nvSpPr>
        <p:spPr>
          <a:xfrm>
            <a:off x="669925" y="118283"/>
            <a:ext cx="3998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00" dirty="0" smtClean="0">
                <a:solidFill>
                  <a:srgbClr val="0070C0"/>
                </a:solidFill>
                <a:latin typeface="Segoe UI"/>
                <a:ea typeface="字魂143号-正酷超级黑" panose="00000500000000000000" charset="-122"/>
              </a:rPr>
              <a:t>按姓名删除学生信息</a:t>
            </a:r>
            <a:endParaRPr kumimoji="0" lang="en-US" altLang="zh-CN" sz="3200" b="1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字魂143号-正酷超级黑" panose="00000500000000000000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77495"/>
            <a:ext cx="669925" cy="344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492869" y="449897"/>
            <a:ext cx="7698496" cy="4128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78C0790-BF97-4933-8F67-A61478605A99}"/>
              </a:ext>
            </a:extLst>
          </p:cNvPr>
          <p:cNvSpPr txBox="1"/>
          <p:nvPr/>
        </p:nvSpPr>
        <p:spPr>
          <a:xfrm>
            <a:off x="669925" y="950501"/>
            <a:ext cx="9661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输入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，会跳转到通过输入</a:t>
            </a:r>
            <a:r>
              <a:rPr lang="zh-CN" altLang="en-US" sz="2000" dirty="0"/>
              <a:t>姓名</a:t>
            </a:r>
            <a:r>
              <a:rPr lang="zh-CN" altLang="en-US" sz="2000" dirty="0" smtClean="0"/>
              <a:t>来删除学生信息，此时输入学生信息就可以删除该学生的个人信息，删除的时候还会显示该同学被删除的信息，同时还会有是否需要继续删除的语句，输入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，则可以继续删除下一个学生信息，不需要则直接回车就可以退出，此时还会返回到可以查看剩余学生的所有信息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573696"/>
            <a:ext cx="8632337" cy="38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6043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3796030" y="-9525"/>
            <a:ext cx="4954905" cy="274828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744345" y="2736554"/>
            <a:ext cx="4052570" cy="583565"/>
            <a:chOff x="2380" y="1848"/>
            <a:chExt cx="6382" cy="919"/>
          </a:xfrm>
        </p:grpSpPr>
        <p:sp>
          <p:nvSpPr>
            <p:cNvPr id="18" name="文本框 17"/>
            <p:cNvSpPr txBox="1"/>
            <p:nvPr/>
          </p:nvSpPr>
          <p:spPr>
            <a:xfrm>
              <a:off x="3651" y="1863"/>
              <a:ext cx="5111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ea"/>
                </a:rPr>
                <a:t>实验目的</a:t>
              </a:r>
              <a:endParaRPr lang="zh-CN" altLang="en-US" sz="2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80" y="1848"/>
              <a:ext cx="937" cy="9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9600" spc="-15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</a:defRPr>
              </a:lvl1pPr>
            </a:lstStyle>
            <a:p>
              <a:r>
                <a:rPr lang="en-US" altLang="zh-CN" sz="3200" spc="-3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1</a:t>
              </a:r>
              <a:endParaRPr lang="en-US" altLang="zh-CN" sz="3200" spc="-3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393940" y="2707079"/>
            <a:ext cx="3105150" cy="640080"/>
            <a:chOff x="2380" y="1848"/>
            <a:chExt cx="4890" cy="1008"/>
          </a:xfrm>
        </p:grpSpPr>
        <p:sp>
          <p:nvSpPr>
            <p:cNvPr id="35" name="文本框 34"/>
            <p:cNvSpPr txBox="1"/>
            <p:nvPr/>
          </p:nvSpPr>
          <p:spPr>
            <a:xfrm>
              <a:off x="3651" y="2032"/>
              <a:ext cx="3619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完成情况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380" y="1848"/>
              <a:ext cx="937" cy="9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9600" spc="-15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</a:defRPr>
              </a:lvl1pPr>
            </a:lstStyle>
            <a:p>
              <a:r>
                <a:rPr lang="en-US" altLang="zh-CN" sz="3200" spc="-3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2</a:t>
              </a:r>
              <a:endParaRPr lang="en-US" altLang="zh-CN" sz="3200" spc="-3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744345" y="4146670"/>
            <a:ext cx="3105150" cy="584835"/>
            <a:chOff x="2380" y="1848"/>
            <a:chExt cx="4890" cy="921"/>
          </a:xfrm>
        </p:grpSpPr>
        <p:sp>
          <p:nvSpPr>
            <p:cNvPr id="39" name="文本框 38"/>
            <p:cNvSpPr txBox="1"/>
            <p:nvPr/>
          </p:nvSpPr>
          <p:spPr>
            <a:xfrm>
              <a:off x="3651" y="1928"/>
              <a:ext cx="3619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成果展示</a:t>
              </a:r>
              <a:endParaRPr lang="zh-CN" altLang="en-US" sz="2800" spc="600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380" y="1848"/>
              <a:ext cx="937" cy="9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9600" spc="-15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</a:defRPr>
              </a:lvl1pPr>
            </a:lstStyle>
            <a:p>
              <a:r>
                <a:rPr lang="en-US" altLang="zh-CN" sz="3200" spc="-3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3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393940" y="4197541"/>
            <a:ext cx="3095625" cy="615315"/>
            <a:chOff x="2380" y="1848"/>
            <a:chExt cx="4875" cy="969"/>
          </a:xfrm>
        </p:grpSpPr>
        <p:sp>
          <p:nvSpPr>
            <p:cNvPr id="43" name="文本框 42"/>
            <p:cNvSpPr txBox="1"/>
            <p:nvPr/>
          </p:nvSpPr>
          <p:spPr>
            <a:xfrm>
              <a:off x="3636" y="1993"/>
              <a:ext cx="3619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函数总结</a:t>
              </a:r>
              <a:endParaRPr lang="zh-CN" altLang="en-US" sz="2800" spc="600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380" y="1848"/>
              <a:ext cx="937" cy="9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9600" spc="-15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</a:defRPr>
              </a:lvl1pPr>
            </a:lstStyle>
            <a:p>
              <a:r>
                <a:rPr lang="en-US" altLang="zh-CN" sz="3200" spc="-3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4</a:t>
              </a:r>
              <a:endParaRPr lang="en-US" altLang="zh-CN" sz="3200" spc="-3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5101590" y="1134110"/>
            <a:ext cx="2406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CONTENTS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92445" y="359410"/>
            <a:ext cx="1361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目录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A543DC2-0BC2-4494-B253-7F5471976A0A}"/>
              </a:ext>
            </a:extLst>
          </p:cNvPr>
          <p:cNvGrpSpPr/>
          <p:nvPr/>
        </p:nvGrpSpPr>
        <p:grpSpPr>
          <a:xfrm>
            <a:off x="1744345" y="5556786"/>
            <a:ext cx="3105150" cy="612775"/>
            <a:chOff x="2380" y="1848"/>
            <a:chExt cx="4890" cy="96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06835F3-42FE-46B2-988C-6A95A6874D00}"/>
                </a:ext>
              </a:extLst>
            </p:cNvPr>
            <p:cNvSpPr txBox="1"/>
            <p:nvPr/>
          </p:nvSpPr>
          <p:spPr>
            <a:xfrm>
              <a:off x="3651" y="1989"/>
              <a:ext cx="3619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研究总结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CC7CD4E-8733-4D58-AC47-38B61A9ECDC1}"/>
                </a:ext>
              </a:extLst>
            </p:cNvPr>
            <p:cNvSpPr txBox="1"/>
            <p:nvPr/>
          </p:nvSpPr>
          <p:spPr>
            <a:xfrm>
              <a:off x="2380" y="1848"/>
              <a:ext cx="937" cy="9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9600" spc="-15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</a:defRPr>
              </a:lvl1pPr>
            </a:lstStyle>
            <a:p>
              <a:r>
                <a:rPr lang="en-US" altLang="zh-CN" sz="3200" spc="-3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5</a:t>
              </a:r>
              <a:endParaRPr lang="en-US" altLang="zh-CN" sz="3200" spc="-3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51DB7104-60DC-4BDE-898B-966587F388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AA9CF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5" y="95860"/>
            <a:ext cx="3531578" cy="1239150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oup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84" y="5171126"/>
            <a:ext cx="495787" cy="49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277495"/>
            <a:ext cx="669925" cy="344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572000" y="449897"/>
            <a:ext cx="7619365" cy="4128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50780FF-51A2-45D2-8F12-8CE3A82049AA}"/>
              </a:ext>
            </a:extLst>
          </p:cNvPr>
          <p:cNvSpPr txBox="1"/>
          <p:nvPr/>
        </p:nvSpPr>
        <p:spPr>
          <a:xfrm>
            <a:off x="669925" y="157509"/>
            <a:ext cx="3875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00" dirty="0" smtClean="0">
                <a:solidFill>
                  <a:srgbClr val="0070C0"/>
                </a:solidFill>
                <a:latin typeface="Segoe UI"/>
                <a:ea typeface="字魂143号-正酷超级黑" panose="00000500000000000000" charset="-122"/>
              </a:rPr>
              <a:t>按房号删除学生信息</a:t>
            </a:r>
            <a:endParaRPr kumimoji="0" lang="en-US" altLang="zh-CN" sz="3200" b="1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字魂143号-正酷超级黑" panose="00000500000000000000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8C0790-BF97-4933-8F67-A61478605A99}"/>
              </a:ext>
            </a:extLst>
          </p:cNvPr>
          <p:cNvSpPr txBox="1"/>
          <p:nvPr/>
        </p:nvSpPr>
        <p:spPr>
          <a:xfrm>
            <a:off x="669925" y="950501"/>
            <a:ext cx="9661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输入</a:t>
            </a:r>
            <a:r>
              <a:rPr lang="en-US" altLang="zh-CN" sz="2000" dirty="0" smtClean="0"/>
              <a:t>17</a:t>
            </a:r>
            <a:r>
              <a:rPr lang="zh-CN" altLang="en-US" sz="2000" dirty="0" smtClean="0"/>
              <a:t>，会跳转到通过输入</a:t>
            </a:r>
            <a:r>
              <a:rPr lang="zh-CN" altLang="en-US" sz="2000" dirty="0"/>
              <a:t>房号</a:t>
            </a:r>
            <a:r>
              <a:rPr lang="zh-CN" altLang="en-US" sz="2000" dirty="0" smtClean="0"/>
              <a:t>来删除学生信息，此时输入学生信息就可以删除该学生的个人信息，删除的时候还会显示该同学被删除的信息，同时还会有是否需要继续删除的语句，输入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，则可以继续删除下一个学生信息，不需要则直接回车就可以退出，此时还会返回到可以查看剩余学生的所有信息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2770416"/>
            <a:ext cx="8852144" cy="36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5116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oup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84" y="5171126"/>
            <a:ext cx="495787" cy="49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277495"/>
            <a:ext cx="669925" cy="344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613150" y="454025"/>
            <a:ext cx="8578215" cy="0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50780FF-51A2-45D2-8F12-8CE3A82049AA}"/>
              </a:ext>
            </a:extLst>
          </p:cNvPr>
          <p:cNvSpPr txBox="1"/>
          <p:nvPr/>
        </p:nvSpPr>
        <p:spPr>
          <a:xfrm>
            <a:off x="706784" y="157509"/>
            <a:ext cx="29229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00" dirty="0" smtClean="0">
                <a:solidFill>
                  <a:srgbClr val="0070C0"/>
                </a:solidFill>
                <a:latin typeface="Segoe UI"/>
                <a:ea typeface="字魂143号-正酷超级黑" panose="00000500000000000000" charset="-122"/>
              </a:rPr>
              <a:t>显示学生记录</a:t>
            </a:r>
            <a:endParaRPr kumimoji="0" lang="en-US" altLang="zh-CN" sz="3200" b="1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字魂143号-正酷超级黑" panose="00000500000000000000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784" y="1038800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，可以看见所有创建了的学生的信息，里面包括了姓名，学号，房号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704648"/>
            <a:ext cx="9397652" cy="49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7793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oup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84" y="5171126"/>
            <a:ext cx="495787" cy="49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277495"/>
            <a:ext cx="669925" cy="344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734408" y="454025"/>
            <a:ext cx="9456957" cy="3175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6FCF5AD-D69B-4209-B128-FDFF3547668B}"/>
              </a:ext>
            </a:extLst>
          </p:cNvPr>
          <p:cNvSpPr txBox="1"/>
          <p:nvPr/>
        </p:nvSpPr>
        <p:spPr>
          <a:xfrm>
            <a:off x="706783" y="157509"/>
            <a:ext cx="35574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00" dirty="0">
                <a:solidFill>
                  <a:srgbClr val="0070C0"/>
                </a:solidFill>
                <a:latin typeface="Segoe UI"/>
                <a:ea typeface="字魂143号-正酷超级黑" panose="00000500000000000000" charset="-122"/>
              </a:rPr>
              <a:t>文件保存</a:t>
            </a:r>
            <a:endParaRPr kumimoji="0" lang="en-US" altLang="zh-CN" sz="3200" b="1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字魂143号-正酷超级黑" panose="00000500000000000000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9925" y="755024"/>
            <a:ext cx="8802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，会显示文件保存，询问是否保存，如果需要保存则输入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，不需要则输入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Y</a:t>
            </a:r>
            <a:r>
              <a:rPr lang="zh-CN" altLang="en-US" dirty="0" smtClean="0"/>
              <a:t>会显示数据存储成功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602026"/>
            <a:ext cx="9397652" cy="49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447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78A9705"/>
          <p:cNvPicPr>
            <a:picLocks noChangeAspect="1"/>
          </p:cNvPicPr>
          <p:nvPr/>
        </p:nvPicPr>
        <p:blipFill>
          <a:blip r:embed="rId3"/>
          <a:srcRect l="57267"/>
          <a:stretch>
            <a:fillRect/>
          </a:stretch>
        </p:blipFill>
        <p:spPr>
          <a:xfrm>
            <a:off x="2755900" y="2965450"/>
            <a:ext cx="1962150" cy="2990850"/>
          </a:xfrm>
          <a:prstGeom prst="rect">
            <a:avLst/>
          </a:prstGeom>
        </p:spPr>
      </p:pic>
      <p:pic>
        <p:nvPicPr>
          <p:cNvPr id="2" name="图片 1" descr="DSC09336"/>
          <p:cNvPicPr>
            <a:picLocks noChangeAspect="1"/>
          </p:cNvPicPr>
          <p:nvPr/>
        </p:nvPicPr>
        <p:blipFill>
          <a:blip r:embed="rId4"/>
          <a:srcRect l="28301"/>
          <a:stretch>
            <a:fillRect/>
          </a:stretch>
        </p:blipFill>
        <p:spPr>
          <a:xfrm>
            <a:off x="715010" y="1083310"/>
            <a:ext cx="1920875" cy="1769745"/>
          </a:xfrm>
          <a:prstGeom prst="rect">
            <a:avLst/>
          </a:prstGeom>
        </p:spPr>
      </p:pic>
      <p:sp>
        <p:nvSpPr>
          <p:cNvPr id="90" name="PA_矩形 29"/>
          <p:cNvSpPr/>
          <p:nvPr>
            <p:custDataLst>
              <p:tags r:id="rId1"/>
            </p:custDataLst>
          </p:nvPr>
        </p:nvSpPr>
        <p:spPr>
          <a:xfrm>
            <a:off x="5196840" y="3172460"/>
            <a:ext cx="3340100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40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函数总结</a:t>
            </a:r>
            <a:endParaRPr lang="zh-CN" altLang="en-US" sz="4000" spc="6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762657" y="1083309"/>
            <a:ext cx="1955259" cy="176962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/>
          <p:cNvCxnSpPr/>
          <p:nvPr/>
        </p:nvCxnSpPr>
        <p:spPr>
          <a:xfrm>
            <a:off x="5295900" y="2853055"/>
            <a:ext cx="6896100" cy="0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124159" y="1344628"/>
            <a:ext cx="12255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04</a:t>
            </a:r>
          </a:p>
        </p:txBody>
      </p:sp>
      <p:sp>
        <p:nvSpPr>
          <p:cNvPr id="7" name="矩形 6"/>
          <p:cNvSpPr/>
          <p:nvPr/>
        </p:nvSpPr>
        <p:spPr>
          <a:xfrm>
            <a:off x="5196840" y="1816100"/>
            <a:ext cx="2804795" cy="8299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altLang="zh-CN" sz="4800" b="1" dirty="0">
                <a:solidFill>
                  <a:srgbClr val="00B0F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36号-正文宋楷" panose="02000000000000000000" charset="-122"/>
                <a:sym typeface="+mn-lt"/>
              </a:rPr>
              <a:t>PART</a:t>
            </a:r>
            <a:r>
              <a:rPr lang="en-US" altLang="zh-CN" sz="4800" b="1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36号-正文宋楷" panose="02000000000000000000" charset="-122"/>
                <a:sym typeface="+mn-lt"/>
              </a:rPr>
              <a:t> 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36号-正文宋楷" panose="02000000000000000000" charset="-122"/>
                <a:sym typeface="+mn-lt"/>
              </a:rPr>
              <a:t>04</a:t>
            </a:r>
          </a:p>
        </p:txBody>
      </p:sp>
      <p:sp>
        <p:nvSpPr>
          <p:cNvPr id="8" name="矩形 7"/>
          <p:cNvSpPr/>
          <p:nvPr/>
        </p:nvSpPr>
        <p:spPr>
          <a:xfrm>
            <a:off x="2755900" y="6202680"/>
            <a:ext cx="9417050" cy="6553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DB9F22-BC05-4DCD-9D89-F7F6D40342A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AA9CF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6" y="-25181"/>
            <a:ext cx="3531578" cy="1239150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oup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84" y="5171126"/>
            <a:ext cx="495787" cy="49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277495"/>
            <a:ext cx="669925" cy="344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613150" y="454025"/>
            <a:ext cx="8578215" cy="0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50780FF-51A2-45D2-8F12-8CE3A82049AA}"/>
              </a:ext>
            </a:extLst>
          </p:cNvPr>
          <p:cNvSpPr txBox="1"/>
          <p:nvPr/>
        </p:nvSpPr>
        <p:spPr>
          <a:xfrm>
            <a:off x="706784" y="157509"/>
            <a:ext cx="3101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00" dirty="0" smtClean="0">
                <a:solidFill>
                  <a:srgbClr val="0070C0"/>
                </a:solidFill>
                <a:latin typeface="Segoe UI"/>
                <a:ea typeface="字魂143号-正酷超级黑" panose="00000500000000000000" charset="-122"/>
              </a:rPr>
              <a:t>函数总结</a:t>
            </a:r>
            <a:endParaRPr kumimoji="0" lang="en-US" altLang="zh-CN" sz="3200" b="1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字魂143号-正酷超级黑" panose="00000500000000000000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99" y="750542"/>
            <a:ext cx="5325080" cy="59404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688" y="750542"/>
            <a:ext cx="5394237" cy="29949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897" y="3745523"/>
            <a:ext cx="5302028" cy="29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51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78A9705"/>
          <p:cNvPicPr>
            <a:picLocks noChangeAspect="1"/>
          </p:cNvPicPr>
          <p:nvPr/>
        </p:nvPicPr>
        <p:blipFill>
          <a:blip r:embed="rId3"/>
          <a:srcRect l="57267"/>
          <a:stretch>
            <a:fillRect/>
          </a:stretch>
        </p:blipFill>
        <p:spPr>
          <a:xfrm>
            <a:off x="2755900" y="2965450"/>
            <a:ext cx="1962150" cy="2990850"/>
          </a:xfrm>
          <a:prstGeom prst="rect">
            <a:avLst/>
          </a:prstGeom>
        </p:spPr>
      </p:pic>
      <p:pic>
        <p:nvPicPr>
          <p:cNvPr id="2" name="图片 1" descr="DSC09336"/>
          <p:cNvPicPr>
            <a:picLocks noChangeAspect="1"/>
          </p:cNvPicPr>
          <p:nvPr/>
        </p:nvPicPr>
        <p:blipFill>
          <a:blip r:embed="rId4"/>
          <a:srcRect l="28301"/>
          <a:stretch>
            <a:fillRect/>
          </a:stretch>
        </p:blipFill>
        <p:spPr>
          <a:xfrm>
            <a:off x="715010" y="1083310"/>
            <a:ext cx="1920875" cy="1769745"/>
          </a:xfrm>
          <a:prstGeom prst="rect">
            <a:avLst/>
          </a:prstGeom>
        </p:spPr>
      </p:pic>
      <p:sp>
        <p:nvSpPr>
          <p:cNvPr id="90" name="PA_矩形 29"/>
          <p:cNvSpPr/>
          <p:nvPr>
            <p:custDataLst>
              <p:tags r:id="rId1"/>
            </p:custDataLst>
          </p:nvPr>
        </p:nvSpPr>
        <p:spPr>
          <a:xfrm>
            <a:off x="5196840" y="3172460"/>
            <a:ext cx="3340100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研究总结</a:t>
            </a:r>
          </a:p>
        </p:txBody>
      </p:sp>
      <p:sp>
        <p:nvSpPr>
          <p:cNvPr id="94" name="矩形 93"/>
          <p:cNvSpPr/>
          <p:nvPr/>
        </p:nvSpPr>
        <p:spPr>
          <a:xfrm>
            <a:off x="2762657" y="1083309"/>
            <a:ext cx="1955259" cy="176962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/>
          <p:cNvCxnSpPr/>
          <p:nvPr/>
        </p:nvCxnSpPr>
        <p:spPr>
          <a:xfrm>
            <a:off x="5295900" y="2853055"/>
            <a:ext cx="6896100" cy="0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102785" y="1344628"/>
            <a:ext cx="1268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05</a:t>
            </a:r>
          </a:p>
        </p:txBody>
      </p:sp>
      <p:sp>
        <p:nvSpPr>
          <p:cNvPr id="7" name="矩形 6"/>
          <p:cNvSpPr/>
          <p:nvPr/>
        </p:nvSpPr>
        <p:spPr>
          <a:xfrm>
            <a:off x="5196840" y="1816100"/>
            <a:ext cx="2804795" cy="8299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altLang="zh-CN" sz="4800" b="1" dirty="0">
                <a:solidFill>
                  <a:srgbClr val="00B0F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36号-正文宋楷" panose="02000000000000000000" charset="-122"/>
                <a:sym typeface="+mn-lt"/>
              </a:rPr>
              <a:t>PART</a:t>
            </a:r>
            <a:r>
              <a:rPr lang="en-US" altLang="zh-CN" sz="4800" b="1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36号-正文宋楷" panose="02000000000000000000" charset="-122"/>
                <a:sym typeface="+mn-lt"/>
              </a:rPr>
              <a:t> 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36号-正文宋楷" panose="02000000000000000000" charset="-122"/>
                <a:sym typeface="+mn-lt"/>
              </a:rPr>
              <a:t>05</a:t>
            </a:r>
          </a:p>
        </p:txBody>
      </p:sp>
      <p:sp>
        <p:nvSpPr>
          <p:cNvPr id="8" name="矩形 7"/>
          <p:cNvSpPr/>
          <p:nvPr/>
        </p:nvSpPr>
        <p:spPr>
          <a:xfrm>
            <a:off x="2755900" y="6202680"/>
            <a:ext cx="9417050" cy="6553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23269ED-C2DC-4C38-A4EA-3826E485ED4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AA9CF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5" y="-54442"/>
            <a:ext cx="3531578" cy="12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52793"/>
      </p:ext>
    </p:extLst>
  </p:cSld>
  <p:clrMapOvr>
    <a:masterClrMapping/>
  </p:clrMapOvr>
  <p:transition spd="slow">
    <p:wheel spokes="1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3796030" y="-9525"/>
            <a:ext cx="4954905" cy="274828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3287BD-CC3B-45C2-AFB1-78CF08D01245}"/>
              </a:ext>
            </a:extLst>
          </p:cNvPr>
          <p:cNvSpPr txBox="1"/>
          <p:nvPr/>
        </p:nvSpPr>
        <p:spPr>
          <a:xfrm>
            <a:off x="85347" y="139754"/>
            <a:ext cx="3101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字魂143号-正酷超级黑" panose="00000500000000000000" charset="-122"/>
                <a:cs typeface="+mn-cs"/>
              </a:rPr>
              <a:t>研究总结</a:t>
            </a:r>
            <a:endParaRPr kumimoji="0" lang="en-US" altLang="zh-CN" sz="3200" b="1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字魂143号-正酷超级黑" panose="00000500000000000000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8E251C-76FF-4C21-AEEC-2E11A3EB6324}"/>
              </a:ext>
            </a:extLst>
          </p:cNvPr>
          <p:cNvSpPr txBox="1"/>
          <p:nvPr/>
        </p:nvSpPr>
        <p:spPr>
          <a:xfrm>
            <a:off x="1979719" y="2778698"/>
            <a:ext cx="89575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我们小组成员齐心协力的完成了本</a:t>
            </a:r>
            <a:r>
              <a:rPr lang="zh-CN" altLang="en-US" sz="2400" dirty="0" smtClean="0"/>
              <a:t>次</a:t>
            </a:r>
            <a:r>
              <a:rPr lang="zh-CN" altLang="en-US" sz="2400" dirty="0"/>
              <a:t>数据结构</a:t>
            </a:r>
            <a:r>
              <a:rPr lang="zh-CN" altLang="en-US" sz="2400" dirty="0" smtClean="0"/>
              <a:t>的小组作业，</a:t>
            </a:r>
            <a:r>
              <a:rPr lang="zh-CN" altLang="en-US" sz="2400" dirty="0"/>
              <a:t>从一</a:t>
            </a:r>
            <a:r>
              <a:rPr lang="zh-CN" altLang="en-US" sz="2400" dirty="0" smtClean="0"/>
              <a:t>开始对整门课的一知半解，到现在我们也能完成一个项目，这跟我们这学期的学习是分不开的，我们</a:t>
            </a:r>
            <a:r>
              <a:rPr lang="zh-CN" altLang="en-US" sz="2400" dirty="0"/>
              <a:t>通过查阅各种资料以及网站</a:t>
            </a:r>
            <a:r>
              <a:rPr lang="zh-CN" altLang="en-US" sz="2400" dirty="0" smtClean="0"/>
              <a:t>对数据结构有了</a:t>
            </a:r>
            <a:r>
              <a:rPr lang="zh-CN" altLang="en-US" sz="2400" dirty="0"/>
              <a:t>一个大概的了解</a:t>
            </a:r>
            <a:r>
              <a:rPr lang="zh-CN" altLang="en-US" sz="2400" dirty="0" smtClean="0"/>
              <a:t>，数据结构是</a:t>
            </a:r>
            <a:r>
              <a:rPr lang="zh-CN" altLang="en-US" sz="2400" dirty="0"/>
              <a:t>一个</a:t>
            </a:r>
            <a:r>
              <a:rPr lang="zh-CN" altLang="en-US" sz="2400" dirty="0" smtClean="0"/>
              <a:t>很庞大的科目，</a:t>
            </a:r>
            <a:r>
              <a:rPr lang="zh-CN" altLang="en-US" sz="2400" dirty="0"/>
              <a:t>也是操作系统的核心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这</a:t>
            </a:r>
            <a:r>
              <a:rPr lang="zh-CN" altLang="en-US" sz="2400" dirty="0" smtClean="0"/>
              <a:t>学期的各种实验我们</a:t>
            </a:r>
            <a:r>
              <a:rPr lang="zh-CN" altLang="en-US" sz="2400" dirty="0"/>
              <a:t>也遇到了很多的问题，通过各种办法我们最后也得到了解决。通过本</a:t>
            </a:r>
            <a:r>
              <a:rPr lang="zh-CN" altLang="en-US" sz="2400" dirty="0" smtClean="0"/>
              <a:t>次共同合作的小组作业，</a:t>
            </a:r>
            <a:r>
              <a:rPr lang="zh-CN" altLang="en-US" sz="2400" dirty="0"/>
              <a:t>不仅是</a:t>
            </a:r>
            <a:r>
              <a:rPr lang="zh-CN" altLang="en-US" sz="2400" dirty="0" smtClean="0"/>
              <a:t>对整个数据结构有了</a:t>
            </a:r>
            <a:r>
              <a:rPr lang="zh-CN" altLang="en-US" sz="2400" dirty="0"/>
              <a:t>更深的了解</a:t>
            </a:r>
            <a:r>
              <a:rPr lang="zh-CN" altLang="en-US" sz="2400" dirty="0" smtClean="0"/>
              <a:t>，更是将其中的三个查找功能了解得相对比较透彻，同时在</a:t>
            </a:r>
            <a:r>
              <a:rPr lang="zh-CN" altLang="en-US" sz="2400" dirty="0"/>
              <a:t>小组合作、动手能力等各方面都得到了提升，在今后的学习中我们会更加努力，努力做得更好。</a:t>
            </a:r>
          </a:p>
        </p:txBody>
      </p:sp>
    </p:spTree>
    <p:extLst>
      <p:ext uri="{BB962C8B-B14F-4D97-AF65-F5344CB8AC3E}">
        <p14:creationId xmlns:p14="http://schemas.microsoft.com/office/powerpoint/2010/main" val="1595063928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78A9705"/>
          <p:cNvPicPr>
            <a:picLocks noChangeAspect="1"/>
          </p:cNvPicPr>
          <p:nvPr/>
        </p:nvPicPr>
        <p:blipFill>
          <a:blip r:embed="rId3"/>
          <a:srcRect l="57267"/>
          <a:stretch>
            <a:fillRect/>
          </a:stretch>
        </p:blipFill>
        <p:spPr>
          <a:xfrm>
            <a:off x="2755900" y="2965450"/>
            <a:ext cx="1962150" cy="2990850"/>
          </a:xfrm>
          <a:prstGeom prst="rect">
            <a:avLst/>
          </a:prstGeom>
        </p:spPr>
      </p:pic>
      <p:pic>
        <p:nvPicPr>
          <p:cNvPr id="2" name="图片 1" descr="DSC09336"/>
          <p:cNvPicPr>
            <a:picLocks noChangeAspect="1"/>
          </p:cNvPicPr>
          <p:nvPr/>
        </p:nvPicPr>
        <p:blipFill>
          <a:blip r:embed="rId4"/>
          <a:srcRect l="28301"/>
          <a:stretch>
            <a:fillRect/>
          </a:stretch>
        </p:blipFill>
        <p:spPr>
          <a:xfrm>
            <a:off x="715010" y="1083310"/>
            <a:ext cx="1920875" cy="1769745"/>
          </a:xfrm>
          <a:prstGeom prst="rect">
            <a:avLst/>
          </a:prstGeom>
        </p:spPr>
      </p:pic>
      <p:sp>
        <p:nvSpPr>
          <p:cNvPr id="90" name="PA_矩形 29"/>
          <p:cNvSpPr/>
          <p:nvPr>
            <p:custDataLst>
              <p:tags r:id="rId1"/>
            </p:custDataLst>
          </p:nvPr>
        </p:nvSpPr>
        <p:spPr>
          <a:xfrm>
            <a:off x="5196839" y="3651567"/>
            <a:ext cx="488819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ea"/>
              </a:rPr>
              <a:t>实验目的</a:t>
            </a:r>
          </a:p>
        </p:txBody>
      </p:sp>
      <p:sp>
        <p:nvSpPr>
          <p:cNvPr id="94" name="矩形 93"/>
          <p:cNvSpPr/>
          <p:nvPr/>
        </p:nvSpPr>
        <p:spPr>
          <a:xfrm>
            <a:off x="2762657" y="1083309"/>
            <a:ext cx="1955259" cy="176962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/>
          <p:cNvCxnSpPr/>
          <p:nvPr/>
        </p:nvCxnSpPr>
        <p:spPr>
          <a:xfrm>
            <a:off x="5295900" y="2853055"/>
            <a:ext cx="6896100" cy="0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124159" y="1344628"/>
            <a:ext cx="12255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</a:p>
        </p:txBody>
      </p:sp>
      <p:sp>
        <p:nvSpPr>
          <p:cNvPr id="7" name="矩形 6"/>
          <p:cNvSpPr/>
          <p:nvPr/>
        </p:nvSpPr>
        <p:spPr>
          <a:xfrm>
            <a:off x="5196840" y="1816100"/>
            <a:ext cx="2804795" cy="829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altLang="zh-CN" sz="4800" b="1" dirty="0">
                <a:solidFill>
                  <a:srgbClr val="00B0F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36号-正文宋楷" panose="02000000000000000000" charset="-122"/>
                <a:sym typeface="+mn-lt"/>
              </a:rPr>
              <a:t>PART</a:t>
            </a:r>
            <a:r>
              <a:rPr lang="en-US" altLang="zh-CN" sz="4800" b="1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36号-正文宋楷" panose="02000000000000000000" charset="-122"/>
                <a:sym typeface="+mn-lt"/>
              </a:rPr>
              <a:t> 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36号-正文宋楷" panose="02000000000000000000" charset="-122"/>
                <a:sym typeface="+mn-lt"/>
              </a:rPr>
              <a:t>01</a:t>
            </a:r>
          </a:p>
        </p:txBody>
      </p:sp>
      <p:sp>
        <p:nvSpPr>
          <p:cNvPr id="8" name="矩形 7"/>
          <p:cNvSpPr/>
          <p:nvPr/>
        </p:nvSpPr>
        <p:spPr>
          <a:xfrm>
            <a:off x="2755900" y="6202680"/>
            <a:ext cx="9417050" cy="6553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27141A4-A52C-439F-9771-2A57D2CE14A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AA9CF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0" y="-52017"/>
            <a:ext cx="3531578" cy="1239150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0AD88C-BFD1-4E75-97BA-1EFBE922CC57}"/>
              </a:ext>
            </a:extLst>
          </p:cNvPr>
          <p:cNvSpPr txBox="1"/>
          <p:nvPr/>
        </p:nvSpPr>
        <p:spPr>
          <a:xfrm>
            <a:off x="363698" y="1386104"/>
            <a:ext cx="10644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      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本次实验的目的是随着时代的发展，</a:t>
            </a:r>
            <a:r>
              <a:rPr lang="zh-CN" altLang="en-US" sz="2000" dirty="0" smtClean="0"/>
              <a:t>宿舍管理系统应当适应</a:t>
            </a:r>
            <a:r>
              <a:rPr lang="zh-CN" altLang="en-US" sz="2000" dirty="0"/>
              <a:t>高速发展的信息化时代</a:t>
            </a:r>
            <a:r>
              <a:rPr lang="zh-CN" altLang="en-US" sz="2000" dirty="0" smtClean="0"/>
              <a:t>，这一个宿舍管理系统对于</a:t>
            </a:r>
            <a:r>
              <a:rPr lang="zh-CN" altLang="en-US" sz="2000" dirty="0"/>
              <a:t>学校现有的宿舍信息管理有着很大的改观</a:t>
            </a:r>
            <a:r>
              <a:rPr lang="zh-CN" altLang="en-US" sz="2000" dirty="0" smtClean="0"/>
              <a:t>，现目前大多学校都是由人工方式，例如宿管去巡楼，甚至需要宿管拿纸和笔进行一个记录，这很大程度的降低了效率以及准确性，这个程序最主要的变化就是将人工方式转变</a:t>
            </a:r>
            <a:r>
              <a:rPr lang="zh-CN" altLang="en-US" sz="2000" dirty="0"/>
              <a:t>为现有的计算机方式，将以前宿舍管理效率低、数据冗余、易产生错误转变为查询迅速、查找精确、可靠性高、储存量大，极大的提高了效率，使学校宿舍管理科学化、正规化。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4E813EA-B112-4018-A78A-27C086A58EEE}"/>
              </a:ext>
            </a:extLst>
          </p:cNvPr>
          <p:cNvSpPr/>
          <p:nvPr/>
        </p:nvSpPr>
        <p:spPr>
          <a:xfrm>
            <a:off x="28735" y="346850"/>
            <a:ext cx="669925" cy="344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28700" y="165309"/>
            <a:ext cx="270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实验目的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78A9705"/>
          <p:cNvPicPr>
            <a:picLocks noChangeAspect="1"/>
          </p:cNvPicPr>
          <p:nvPr/>
        </p:nvPicPr>
        <p:blipFill>
          <a:blip r:embed="rId3"/>
          <a:srcRect l="57267"/>
          <a:stretch>
            <a:fillRect/>
          </a:stretch>
        </p:blipFill>
        <p:spPr>
          <a:xfrm>
            <a:off x="2755900" y="2965450"/>
            <a:ext cx="1962150" cy="2990850"/>
          </a:xfrm>
          <a:prstGeom prst="rect">
            <a:avLst/>
          </a:prstGeom>
        </p:spPr>
      </p:pic>
      <p:pic>
        <p:nvPicPr>
          <p:cNvPr id="2" name="图片 1" descr="DSC09336"/>
          <p:cNvPicPr>
            <a:picLocks noChangeAspect="1"/>
          </p:cNvPicPr>
          <p:nvPr/>
        </p:nvPicPr>
        <p:blipFill>
          <a:blip r:embed="rId4"/>
          <a:srcRect l="28301"/>
          <a:stretch>
            <a:fillRect/>
          </a:stretch>
        </p:blipFill>
        <p:spPr>
          <a:xfrm>
            <a:off x="715010" y="1083310"/>
            <a:ext cx="1920875" cy="1769745"/>
          </a:xfrm>
          <a:prstGeom prst="rect">
            <a:avLst/>
          </a:prstGeom>
        </p:spPr>
      </p:pic>
      <p:sp>
        <p:nvSpPr>
          <p:cNvPr id="90" name="PA_矩形 29"/>
          <p:cNvSpPr/>
          <p:nvPr>
            <p:custDataLst>
              <p:tags r:id="rId1"/>
            </p:custDataLst>
          </p:nvPr>
        </p:nvSpPr>
        <p:spPr>
          <a:xfrm>
            <a:off x="5241588" y="3614101"/>
            <a:ext cx="3340100" cy="7067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完成情况</a:t>
            </a:r>
          </a:p>
        </p:txBody>
      </p:sp>
      <p:sp>
        <p:nvSpPr>
          <p:cNvPr id="94" name="矩形 93"/>
          <p:cNvSpPr/>
          <p:nvPr/>
        </p:nvSpPr>
        <p:spPr>
          <a:xfrm>
            <a:off x="2762657" y="1083309"/>
            <a:ext cx="1955259" cy="176962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/>
          <p:cNvCxnSpPr/>
          <p:nvPr/>
        </p:nvCxnSpPr>
        <p:spPr>
          <a:xfrm>
            <a:off x="5295900" y="2853055"/>
            <a:ext cx="6896100" cy="0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124159" y="1344628"/>
            <a:ext cx="12255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</a:p>
        </p:txBody>
      </p:sp>
      <p:sp>
        <p:nvSpPr>
          <p:cNvPr id="7" name="矩形 6"/>
          <p:cNvSpPr/>
          <p:nvPr/>
        </p:nvSpPr>
        <p:spPr>
          <a:xfrm>
            <a:off x="5196840" y="1816100"/>
            <a:ext cx="2804795" cy="829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36号-正文宋楷" panose="02000000000000000000" charset="-122"/>
                <a:sym typeface="+mn-lt"/>
              </a:rPr>
              <a:t>PART</a:t>
            </a:r>
            <a:r>
              <a:rPr lang="en-US" altLang="zh-CN" sz="4800" b="1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36号-正文宋楷" panose="02000000000000000000" charset="-122"/>
                <a:sym typeface="+mn-lt"/>
              </a:rPr>
              <a:t> 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36号-正文宋楷" panose="02000000000000000000" charset="-122"/>
                <a:sym typeface="+mn-lt"/>
              </a:rPr>
              <a:t>02</a:t>
            </a:r>
          </a:p>
        </p:txBody>
      </p:sp>
      <p:sp>
        <p:nvSpPr>
          <p:cNvPr id="8" name="矩形 7"/>
          <p:cNvSpPr/>
          <p:nvPr/>
        </p:nvSpPr>
        <p:spPr>
          <a:xfrm>
            <a:off x="2755900" y="6202680"/>
            <a:ext cx="9417050" cy="6553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2E9A0A-1EA6-4CDF-BC0B-1306BEE306C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AA9CF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5" y="-52017"/>
            <a:ext cx="3531578" cy="1239150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oup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84" y="5171126"/>
            <a:ext cx="495787" cy="49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/>
          <p:nvPr/>
        </p:nvSpPr>
        <p:spPr>
          <a:xfrm>
            <a:off x="824230" y="157509"/>
            <a:ext cx="2634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字魂143号-正酷超级黑" panose="00000500000000000000" charset="-122"/>
                <a:cs typeface="+mn-cs"/>
              </a:rPr>
              <a:t>完成情况</a:t>
            </a:r>
            <a:endParaRPr kumimoji="0" lang="en-US" altLang="zh-CN" sz="3200" b="1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字魂143号-正酷超级黑" panose="00000500000000000000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77495"/>
            <a:ext cx="669925" cy="344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806579" y="480402"/>
            <a:ext cx="8578215" cy="0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02618AC-9B79-4BB9-8038-F7B7F60F205C}"/>
              </a:ext>
            </a:extLst>
          </p:cNvPr>
          <p:cNvSpPr txBox="1"/>
          <p:nvPr/>
        </p:nvSpPr>
        <p:spPr>
          <a:xfrm>
            <a:off x="204443" y="815018"/>
            <a:ext cx="5397624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[</a:t>
            </a:r>
            <a:r>
              <a:rPr lang="en-US" altLang="zh-CN" b="1" dirty="0"/>
              <a:t>1]</a:t>
            </a:r>
            <a:r>
              <a:rPr lang="zh-CN" altLang="en-US" b="1" dirty="0"/>
              <a:t>创建学生信息             </a:t>
            </a:r>
            <a:endParaRPr lang="en-US" altLang="zh-CN" b="1" dirty="0"/>
          </a:p>
          <a:p>
            <a:r>
              <a:rPr lang="en-US" altLang="zh-CN" b="1" dirty="0" smtClean="0"/>
              <a:t>[</a:t>
            </a:r>
            <a:r>
              <a:rPr lang="en-US" altLang="zh-CN" b="1" dirty="0"/>
              <a:t>2]</a:t>
            </a:r>
            <a:r>
              <a:rPr lang="zh-CN" altLang="en-US" b="1" dirty="0"/>
              <a:t>按姓名排序</a:t>
            </a:r>
            <a:r>
              <a:rPr lang="en-US" altLang="zh-CN" b="1" dirty="0"/>
              <a:t>(</a:t>
            </a:r>
            <a:r>
              <a:rPr lang="zh-CN" altLang="en-US" b="1" dirty="0"/>
              <a:t>插入排序</a:t>
            </a:r>
            <a:r>
              <a:rPr lang="en-US" altLang="zh-CN" b="1" dirty="0"/>
              <a:t>)     </a:t>
            </a:r>
          </a:p>
          <a:p>
            <a:r>
              <a:rPr lang="en-US" altLang="zh-CN" b="1" dirty="0" smtClean="0"/>
              <a:t>[</a:t>
            </a:r>
            <a:r>
              <a:rPr lang="en-US" altLang="zh-CN" b="1" dirty="0"/>
              <a:t>3]</a:t>
            </a:r>
            <a:r>
              <a:rPr lang="zh-CN" altLang="en-US" b="1" dirty="0"/>
              <a:t>按学号排序</a:t>
            </a:r>
            <a:r>
              <a:rPr lang="en-US" altLang="zh-CN" b="1" dirty="0"/>
              <a:t>(</a:t>
            </a:r>
            <a:r>
              <a:rPr lang="zh-CN" altLang="en-US" b="1" dirty="0"/>
              <a:t>插入排序</a:t>
            </a:r>
            <a:r>
              <a:rPr lang="en-US" altLang="zh-CN" b="1" dirty="0"/>
              <a:t>)     </a:t>
            </a:r>
          </a:p>
          <a:p>
            <a:r>
              <a:rPr lang="en-US" altLang="zh-CN" b="1" dirty="0" smtClean="0"/>
              <a:t>[</a:t>
            </a:r>
            <a:r>
              <a:rPr lang="en-US" altLang="zh-CN" b="1" dirty="0"/>
              <a:t>4]</a:t>
            </a:r>
            <a:r>
              <a:rPr lang="zh-CN" altLang="en-US" b="1" dirty="0"/>
              <a:t>按房号排序</a:t>
            </a:r>
            <a:r>
              <a:rPr lang="en-US" altLang="zh-CN" b="1" dirty="0"/>
              <a:t>(</a:t>
            </a:r>
            <a:r>
              <a:rPr lang="zh-CN" altLang="en-US" b="1" dirty="0"/>
              <a:t>插入排序</a:t>
            </a:r>
            <a:r>
              <a:rPr lang="en-US" altLang="zh-CN" b="1" dirty="0"/>
              <a:t>)     </a:t>
            </a:r>
          </a:p>
          <a:p>
            <a:r>
              <a:rPr lang="en-US" altLang="zh-CN" b="1" dirty="0" smtClean="0"/>
              <a:t>[</a:t>
            </a:r>
            <a:r>
              <a:rPr lang="en-US" altLang="zh-CN" b="1" dirty="0"/>
              <a:t>5]</a:t>
            </a:r>
            <a:r>
              <a:rPr lang="zh-CN" altLang="en-US" b="1" dirty="0"/>
              <a:t>按姓名排序</a:t>
            </a:r>
            <a:r>
              <a:rPr lang="en-US" altLang="zh-CN" b="1" dirty="0"/>
              <a:t>(</a:t>
            </a:r>
            <a:r>
              <a:rPr lang="zh-CN" altLang="en-US" b="1" dirty="0"/>
              <a:t>选择排序</a:t>
            </a:r>
            <a:r>
              <a:rPr lang="en-US" altLang="zh-CN" b="1" dirty="0"/>
              <a:t>)     </a:t>
            </a:r>
            <a:endParaRPr lang="en-US" altLang="zh-CN" b="1" dirty="0" smtClean="0"/>
          </a:p>
          <a:p>
            <a:r>
              <a:rPr lang="en-US" altLang="zh-CN" b="1" dirty="0" smtClean="0"/>
              <a:t>[6]</a:t>
            </a:r>
            <a:r>
              <a:rPr lang="zh-CN" altLang="en-US" b="1" dirty="0" smtClean="0"/>
              <a:t>按学号排序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选择排序</a:t>
            </a:r>
            <a:r>
              <a:rPr lang="en-US" altLang="zh-CN" b="1" dirty="0" smtClean="0"/>
              <a:t>)     </a:t>
            </a:r>
          </a:p>
          <a:p>
            <a:r>
              <a:rPr lang="en-US" altLang="zh-CN" b="1" dirty="0" smtClean="0"/>
              <a:t>[</a:t>
            </a:r>
            <a:r>
              <a:rPr lang="en-US" altLang="zh-CN" b="1" dirty="0"/>
              <a:t>7]</a:t>
            </a:r>
            <a:r>
              <a:rPr lang="zh-CN" altLang="en-US" b="1" dirty="0"/>
              <a:t>按房号排序</a:t>
            </a:r>
            <a:r>
              <a:rPr lang="en-US" altLang="zh-CN" b="1" dirty="0"/>
              <a:t>(</a:t>
            </a:r>
            <a:r>
              <a:rPr lang="zh-CN" altLang="en-US" b="1" dirty="0"/>
              <a:t>选择排序</a:t>
            </a:r>
            <a:r>
              <a:rPr lang="en-US" altLang="zh-CN" b="1" dirty="0"/>
              <a:t>)     </a:t>
            </a:r>
          </a:p>
          <a:p>
            <a:r>
              <a:rPr lang="en-US" altLang="zh-CN" b="1" dirty="0" smtClean="0"/>
              <a:t>[</a:t>
            </a:r>
            <a:r>
              <a:rPr lang="en-US" altLang="zh-CN" b="1" dirty="0"/>
              <a:t>8]</a:t>
            </a:r>
            <a:r>
              <a:rPr lang="zh-CN" altLang="en-US" b="1" dirty="0"/>
              <a:t>按姓名排序</a:t>
            </a:r>
            <a:r>
              <a:rPr lang="en-US" altLang="zh-CN" b="1" dirty="0"/>
              <a:t>(</a:t>
            </a:r>
            <a:r>
              <a:rPr lang="zh-CN" altLang="en-US" b="1" dirty="0"/>
              <a:t>冒泡排序</a:t>
            </a:r>
            <a:r>
              <a:rPr lang="en-US" altLang="zh-CN" b="1" dirty="0"/>
              <a:t>)     </a:t>
            </a:r>
          </a:p>
          <a:p>
            <a:r>
              <a:rPr lang="en-US" altLang="zh-CN" b="1" dirty="0" smtClean="0"/>
              <a:t>[</a:t>
            </a:r>
            <a:r>
              <a:rPr lang="en-US" altLang="zh-CN" b="1" dirty="0"/>
              <a:t>9]</a:t>
            </a:r>
            <a:r>
              <a:rPr lang="zh-CN" altLang="en-US" b="1" dirty="0"/>
              <a:t>按学号排序</a:t>
            </a:r>
            <a:r>
              <a:rPr lang="en-US" altLang="zh-CN" b="1" dirty="0"/>
              <a:t>(</a:t>
            </a:r>
            <a:r>
              <a:rPr lang="zh-CN" altLang="en-US" b="1" dirty="0"/>
              <a:t>冒泡排序</a:t>
            </a:r>
            <a:r>
              <a:rPr lang="en-US" altLang="zh-CN" b="1" dirty="0"/>
              <a:t>)     </a:t>
            </a:r>
          </a:p>
          <a:p>
            <a:r>
              <a:rPr lang="en-US" altLang="zh-CN" b="1" dirty="0" smtClean="0"/>
              <a:t>[</a:t>
            </a:r>
            <a:r>
              <a:rPr lang="en-US" altLang="zh-CN" b="1" dirty="0"/>
              <a:t>10]</a:t>
            </a:r>
            <a:r>
              <a:rPr lang="zh-CN" altLang="en-US" b="1" dirty="0"/>
              <a:t>按房号排序</a:t>
            </a:r>
            <a:r>
              <a:rPr lang="en-US" altLang="zh-CN" b="1" dirty="0"/>
              <a:t>(</a:t>
            </a:r>
            <a:r>
              <a:rPr lang="zh-CN" altLang="en-US" b="1" dirty="0"/>
              <a:t>冒泡排序</a:t>
            </a:r>
            <a:r>
              <a:rPr lang="en-US" altLang="zh-CN" b="1" dirty="0"/>
              <a:t>)    </a:t>
            </a:r>
          </a:p>
          <a:p>
            <a:r>
              <a:rPr lang="en-US" altLang="zh-CN" b="1" dirty="0" smtClean="0"/>
              <a:t>[</a:t>
            </a:r>
            <a:r>
              <a:rPr lang="en-US" altLang="zh-CN" b="1" dirty="0"/>
              <a:t>11]</a:t>
            </a:r>
            <a:r>
              <a:rPr lang="zh-CN" altLang="en-US" b="1" dirty="0"/>
              <a:t>按姓名查找              </a:t>
            </a:r>
            <a:endParaRPr lang="en-US" altLang="zh-CN" b="1" dirty="0"/>
          </a:p>
          <a:p>
            <a:r>
              <a:rPr lang="en-US" altLang="zh-CN" b="1" dirty="0" smtClean="0"/>
              <a:t>[</a:t>
            </a:r>
            <a:r>
              <a:rPr lang="en-US" altLang="zh-CN" b="1" dirty="0"/>
              <a:t>12]</a:t>
            </a:r>
            <a:r>
              <a:rPr lang="zh-CN" altLang="en-US" b="1" dirty="0"/>
              <a:t>按学号查找              </a:t>
            </a:r>
            <a:endParaRPr lang="en-US" altLang="zh-CN" b="1" dirty="0"/>
          </a:p>
          <a:p>
            <a:r>
              <a:rPr lang="en-US" altLang="zh-CN" b="1" dirty="0" smtClean="0"/>
              <a:t>[</a:t>
            </a:r>
            <a:r>
              <a:rPr lang="en-US" altLang="zh-CN" b="1" dirty="0"/>
              <a:t>13]</a:t>
            </a:r>
            <a:r>
              <a:rPr lang="zh-CN" altLang="en-US" b="1" dirty="0"/>
              <a:t>按房号查找              </a:t>
            </a:r>
            <a:endParaRPr lang="en-US" altLang="zh-CN" b="1" dirty="0"/>
          </a:p>
          <a:p>
            <a:r>
              <a:rPr lang="en-US" altLang="zh-CN" b="1" dirty="0" smtClean="0"/>
              <a:t>[</a:t>
            </a:r>
            <a:r>
              <a:rPr lang="en-US" altLang="zh-CN" b="1" dirty="0"/>
              <a:t>14]</a:t>
            </a:r>
            <a:r>
              <a:rPr lang="zh-CN" altLang="en-US" b="1" dirty="0"/>
              <a:t>插入学生信息            </a:t>
            </a:r>
            <a:endParaRPr lang="en-US" altLang="zh-CN" b="1" dirty="0"/>
          </a:p>
          <a:p>
            <a:r>
              <a:rPr lang="en-US" altLang="zh-CN" b="1" dirty="0" smtClean="0"/>
              <a:t>[</a:t>
            </a:r>
            <a:r>
              <a:rPr lang="en-US" altLang="zh-CN" b="1" dirty="0"/>
              <a:t>15]</a:t>
            </a:r>
            <a:r>
              <a:rPr lang="zh-CN" altLang="en-US" b="1" dirty="0"/>
              <a:t>按学号删除学生信息      </a:t>
            </a:r>
            <a:endParaRPr lang="en-US" altLang="zh-CN" b="1" dirty="0"/>
          </a:p>
          <a:p>
            <a:r>
              <a:rPr lang="en-US" altLang="zh-CN" b="1" dirty="0" smtClean="0"/>
              <a:t>[</a:t>
            </a:r>
            <a:r>
              <a:rPr lang="en-US" altLang="zh-CN" b="1" dirty="0"/>
              <a:t>16]</a:t>
            </a:r>
            <a:r>
              <a:rPr lang="zh-CN" altLang="en-US" b="1" dirty="0"/>
              <a:t>按姓名删除学生信息      </a:t>
            </a:r>
            <a:endParaRPr lang="en-US" altLang="zh-CN" b="1" dirty="0"/>
          </a:p>
          <a:p>
            <a:r>
              <a:rPr lang="en-US" altLang="zh-CN" b="1" dirty="0" smtClean="0"/>
              <a:t>[</a:t>
            </a:r>
            <a:r>
              <a:rPr lang="en-US" altLang="zh-CN" b="1" dirty="0"/>
              <a:t>17]</a:t>
            </a:r>
            <a:r>
              <a:rPr lang="zh-CN" altLang="en-US" b="1" dirty="0"/>
              <a:t>按宿舍删除学生信息      </a:t>
            </a:r>
            <a:endParaRPr lang="en-US" altLang="zh-CN" b="1" dirty="0"/>
          </a:p>
          <a:p>
            <a:r>
              <a:rPr lang="en-US" altLang="zh-CN" b="1" dirty="0" smtClean="0"/>
              <a:t>[</a:t>
            </a:r>
            <a:r>
              <a:rPr lang="en-US" altLang="zh-CN" b="1" dirty="0"/>
              <a:t>18]</a:t>
            </a:r>
            <a:r>
              <a:rPr lang="zh-CN" altLang="en-US" b="1" dirty="0"/>
              <a:t>显示学生记录 </a:t>
            </a:r>
            <a:endParaRPr lang="en-US" altLang="zh-CN" b="1" dirty="0" smtClean="0"/>
          </a:p>
          <a:p>
            <a:r>
              <a:rPr lang="en-US" altLang="zh-CN" b="1" dirty="0" smtClean="0"/>
              <a:t>[</a:t>
            </a:r>
            <a:r>
              <a:rPr lang="en-US" altLang="zh-CN" b="1" dirty="0"/>
              <a:t>19]</a:t>
            </a:r>
            <a:r>
              <a:rPr lang="zh-CN" altLang="en-US" b="1" dirty="0"/>
              <a:t>文件</a:t>
            </a:r>
            <a:r>
              <a:rPr lang="zh-CN" altLang="en-US" b="1" dirty="0" smtClean="0"/>
              <a:t>保存</a:t>
            </a:r>
            <a:endParaRPr lang="en-US" altLang="zh-CN" b="1" dirty="0" smtClean="0"/>
          </a:p>
          <a:p>
            <a:r>
              <a:rPr lang="en-US" altLang="zh-CN" b="1" dirty="0" smtClean="0"/>
              <a:t>[</a:t>
            </a:r>
            <a:r>
              <a:rPr lang="en-US" altLang="zh-CN" b="1" dirty="0"/>
              <a:t>20]</a:t>
            </a:r>
            <a:r>
              <a:rPr lang="zh-CN" altLang="en-US" b="1" dirty="0"/>
              <a:t>退出操作</a:t>
            </a:r>
            <a:endParaRPr lang="en-US" altLang="zh-CN" b="1" dirty="0"/>
          </a:p>
          <a:p>
            <a:endParaRPr lang="en-US" altLang="zh-CN" sz="2800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67653" y="1485899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了左边这些功能，其中可以按照学号，姓名，房号，依次</a:t>
            </a:r>
            <a:endParaRPr lang="en-US" altLang="zh-CN" dirty="0" smtClean="0"/>
          </a:p>
          <a:p>
            <a:r>
              <a:rPr lang="zh-CN" altLang="en-US" dirty="0" smtClean="0"/>
              <a:t>进行相应查找，可以将学生信息看得非常清楚，一目了然，还</a:t>
            </a:r>
            <a:endParaRPr lang="en-US" altLang="zh-CN" dirty="0" smtClean="0"/>
          </a:p>
          <a:p>
            <a:r>
              <a:rPr lang="zh-CN" altLang="en-US" dirty="0" smtClean="0"/>
              <a:t>实现了添加，查找，删除等功能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3900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78A9705"/>
          <p:cNvPicPr>
            <a:picLocks noChangeAspect="1"/>
          </p:cNvPicPr>
          <p:nvPr/>
        </p:nvPicPr>
        <p:blipFill>
          <a:blip r:embed="rId3"/>
          <a:srcRect l="57267"/>
          <a:stretch>
            <a:fillRect/>
          </a:stretch>
        </p:blipFill>
        <p:spPr>
          <a:xfrm>
            <a:off x="2755900" y="2965450"/>
            <a:ext cx="1962150" cy="2990850"/>
          </a:xfrm>
          <a:prstGeom prst="rect">
            <a:avLst/>
          </a:prstGeom>
        </p:spPr>
      </p:pic>
      <p:pic>
        <p:nvPicPr>
          <p:cNvPr id="2" name="图片 1" descr="DSC09336"/>
          <p:cNvPicPr>
            <a:picLocks noChangeAspect="1"/>
          </p:cNvPicPr>
          <p:nvPr/>
        </p:nvPicPr>
        <p:blipFill>
          <a:blip r:embed="rId4"/>
          <a:srcRect l="28301"/>
          <a:stretch>
            <a:fillRect/>
          </a:stretch>
        </p:blipFill>
        <p:spPr>
          <a:xfrm>
            <a:off x="715010" y="1083310"/>
            <a:ext cx="1920875" cy="1769745"/>
          </a:xfrm>
          <a:prstGeom prst="rect">
            <a:avLst/>
          </a:prstGeom>
        </p:spPr>
      </p:pic>
      <p:sp>
        <p:nvSpPr>
          <p:cNvPr id="90" name="PA_矩形 29"/>
          <p:cNvSpPr/>
          <p:nvPr>
            <p:custDataLst>
              <p:tags r:id="rId1"/>
            </p:custDataLst>
          </p:nvPr>
        </p:nvSpPr>
        <p:spPr>
          <a:xfrm>
            <a:off x="5196840" y="3754120"/>
            <a:ext cx="3340100" cy="7067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成果展示</a:t>
            </a:r>
          </a:p>
        </p:txBody>
      </p:sp>
      <p:sp>
        <p:nvSpPr>
          <p:cNvPr id="94" name="矩形 93"/>
          <p:cNvSpPr/>
          <p:nvPr/>
        </p:nvSpPr>
        <p:spPr>
          <a:xfrm>
            <a:off x="2762657" y="1083309"/>
            <a:ext cx="1955259" cy="176962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/>
          <p:cNvCxnSpPr/>
          <p:nvPr/>
        </p:nvCxnSpPr>
        <p:spPr>
          <a:xfrm>
            <a:off x="5295900" y="2853055"/>
            <a:ext cx="6896100" cy="0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124159" y="1344628"/>
            <a:ext cx="12255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</a:p>
        </p:txBody>
      </p:sp>
      <p:sp>
        <p:nvSpPr>
          <p:cNvPr id="7" name="矩形 6"/>
          <p:cNvSpPr/>
          <p:nvPr/>
        </p:nvSpPr>
        <p:spPr>
          <a:xfrm>
            <a:off x="5196840" y="1816100"/>
            <a:ext cx="2804795" cy="8299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36号-正文宋楷" panose="02000000000000000000" charset="-122"/>
                <a:sym typeface="+mn-lt"/>
              </a:rPr>
              <a:t>PART</a:t>
            </a:r>
            <a:r>
              <a:rPr lang="en-US" altLang="zh-CN" sz="4800" b="1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36号-正文宋楷" panose="02000000000000000000" charset="-122"/>
                <a:sym typeface="+mn-lt"/>
              </a:rPr>
              <a:t> 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36号-正文宋楷" panose="02000000000000000000" charset="-122"/>
                <a:sym typeface="+mn-lt"/>
              </a:rPr>
              <a:t>03</a:t>
            </a:r>
          </a:p>
        </p:txBody>
      </p:sp>
      <p:sp>
        <p:nvSpPr>
          <p:cNvPr id="8" name="矩形 7"/>
          <p:cNvSpPr/>
          <p:nvPr/>
        </p:nvSpPr>
        <p:spPr>
          <a:xfrm>
            <a:off x="2755900" y="6202680"/>
            <a:ext cx="9417050" cy="655320"/>
          </a:xfrm>
          <a:prstGeom prst="rect">
            <a:avLst/>
          </a:prstGeom>
          <a:solidFill>
            <a:srgbClr val="FEB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9A528C-B80A-446E-9E59-0EFA5DC7CA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AA9CF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6" y="-45286"/>
            <a:ext cx="3531578" cy="1239150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oup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84" y="5171126"/>
            <a:ext cx="495787" cy="49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/>
          <p:nvPr/>
        </p:nvSpPr>
        <p:spPr>
          <a:xfrm>
            <a:off x="824230" y="157509"/>
            <a:ext cx="2634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00" dirty="0">
                <a:solidFill>
                  <a:srgbClr val="0070C0"/>
                </a:solidFill>
                <a:latin typeface="Segoe UI"/>
                <a:ea typeface="字魂143号-正酷超级黑" panose="00000500000000000000" charset="-122"/>
              </a:rPr>
              <a:t>系统</a:t>
            </a:r>
            <a:r>
              <a:rPr lang="zh-CN" altLang="en-US" sz="3200" b="1" kern="100" dirty="0" smtClean="0">
                <a:solidFill>
                  <a:srgbClr val="0070C0"/>
                </a:solidFill>
                <a:latin typeface="Segoe UI"/>
                <a:ea typeface="字魂143号-正酷超级黑" panose="00000500000000000000" charset="-122"/>
              </a:rPr>
              <a:t>欢迎界面</a:t>
            </a:r>
            <a:endParaRPr kumimoji="0" lang="en-US" altLang="zh-CN" sz="3200" b="1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字魂143号-正酷超级黑" panose="00000500000000000000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152" y="277493"/>
            <a:ext cx="669925" cy="344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3613150" y="454025"/>
            <a:ext cx="8578215" cy="0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2" y="1716327"/>
            <a:ext cx="5635015" cy="358543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977" y="1716327"/>
            <a:ext cx="5969977" cy="3585436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152" y="277493"/>
            <a:ext cx="669925" cy="3448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347546" y="439615"/>
            <a:ext cx="9843819" cy="14410"/>
          </a:xfrm>
          <a:prstGeom prst="line">
            <a:avLst/>
          </a:prstGeom>
          <a:ln>
            <a:solidFill>
              <a:srgbClr val="FEB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7"/>
          <p:cNvSpPr txBox="1"/>
          <p:nvPr/>
        </p:nvSpPr>
        <p:spPr>
          <a:xfrm>
            <a:off x="824230" y="157509"/>
            <a:ext cx="2634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00" noProof="0" dirty="0">
                <a:solidFill>
                  <a:srgbClr val="0070C0"/>
                </a:solidFill>
                <a:latin typeface="Segoe UI"/>
                <a:ea typeface="字魂143号-正酷超级黑" panose="00000500000000000000" charset="-122"/>
              </a:rPr>
              <a:t>线性表</a:t>
            </a:r>
            <a:endParaRPr kumimoji="0" lang="en-US" altLang="zh-CN" sz="3200" b="1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字魂143号-正酷超级黑" panose="00000500000000000000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7077" y="1024390"/>
            <a:ext cx="106943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线性表是最基本、最简单、也是最常用的一种数据结构。线性表</a:t>
            </a:r>
            <a:r>
              <a:rPr lang="zh-CN" altLang="en-US" i="1" dirty="0">
                <a:solidFill>
                  <a:srgbClr val="333333"/>
                </a:solidFill>
                <a:latin typeface="Helvetica Neue"/>
              </a:rPr>
              <a:t>（</a:t>
            </a:r>
            <a:r>
              <a:rPr lang="en-US" altLang="zh-CN" i="1" dirty="0">
                <a:solidFill>
                  <a:srgbClr val="333333"/>
                </a:solidFill>
                <a:latin typeface="Helvetica Neue"/>
              </a:rPr>
              <a:t>linear list</a:t>
            </a:r>
            <a:r>
              <a:rPr lang="zh-CN" altLang="en-US" i="1" dirty="0">
                <a:solidFill>
                  <a:srgbClr val="333333"/>
                </a:solidFill>
                <a:latin typeface="Helvetica Neue"/>
              </a:rPr>
              <a:t>）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是数据结构的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一种，一个线性表是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个具有相同特性的数据元素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的有限序列。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线性表中数据元素之间的关系是一对一的关系，即除了第一个和最后一个数据元素之外，其它数据元素都是首尾相接的（注意，这句话只适用大部分线性表，而不是全部。比如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，循环链表逻辑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层次上也是一种线性表（存储层次上属于链式存储，但是把最后一个数据元素的尾指针指向了首位结点）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这个程序用了线性表，之所以选择线性表的原因是：</a:t>
            </a:r>
            <a:endParaRPr lang="en-US" altLang="zh-CN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dirty="0" smtClean="0"/>
              <a:t>1</a:t>
            </a:r>
            <a:r>
              <a:rPr lang="zh-CN" altLang="en-US" dirty="0"/>
              <a:t>、均匀性：虽然不同数据表的数据元素可以是各种各样的，但对于同一线性表的各数据元素必定具有相同的数据类型和长度。对于线性链表，可以从头指针开始，沿各结点的指针扫描到链表中的所有结点。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有序性：各数据元素在线性表中的位置只取决于它们的序号，数据元素之前的相对位置是线性的，即存在唯一的第一个和最后一个的数据元素，除了第一个和最后一个外，其它元素前面均只有一个数据元素（直接前驱）和后面均只有一个数据元素（直接后继）。</a:t>
            </a:r>
          </a:p>
          <a:p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7607252"/>
      </p:ext>
    </p:extLst>
  </p:cSld>
  <p:clrMapOvr>
    <a:masterClrMapping/>
  </p:clrMapOvr>
  <p:transition spd="slow">
    <p:wheel spokes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3CB97"/>
      </a:accent1>
      <a:accent2>
        <a:srgbClr val="62D036"/>
      </a:accent2>
      <a:accent3>
        <a:srgbClr val="E4DA0D"/>
      </a:accent3>
      <a:accent4>
        <a:srgbClr val="F19C03"/>
      </a:accent4>
      <a:accent5>
        <a:srgbClr val="E66902"/>
      </a:accent5>
      <a:accent6>
        <a:srgbClr val="D01211"/>
      </a:accent6>
      <a:hlink>
        <a:srgbClr val="23CB97"/>
      </a:hlink>
      <a:folHlink>
        <a:srgbClr val="BFBFBF"/>
      </a:folHlink>
    </a:clrScheme>
    <a:fontScheme name="自定义 4">
      <a:majorFont>
        <a:latin typeface="Segoe UI Semibold"/>
        <a:ea typeface="思源黑体 CN Regular"/>
        <a:cs typeface=""/>
      </a:majorFont>
      <a:minorFont>
        <a:latin typeface="Segoe U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1914</Words>
  <Application>Microsoft Office PowerPoint</Application>
  <PresentationFormat>宽屏</PresentationFormat>
  <Paragraphs>121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Helvetica Neue</vt:lpstr>
      <vt:lpstr>Montserrat Semi Bold</vt:lpstr>
      <vt:lpstr>等线</vt:lpstr>
      <vt:lpstr>等线 Light</vt:lpstr>
      <vt:lpstr>思源黑体 CN Light</vt:lpstr>
      <vt:lpstr>思源黑体 CN Medium</vt:lpstr>
      <vt:lpstr>思源黑体 CN Regular</vt:lpstr>
      <vt:lpstr>宋体</vt:lpstr>
      <vt:lpstr>字魂143号-正酷超级黑</vt:lpstr>
      <vt:lpstr>字魂36号-正文宋楷</vt:lpstr>
      <vt:lpstr>Arial</vt:lpstr>
      <vt:lpstr>Segoe UI</vt:lpstr>
      <vt:lpstr>Segoe UI Semibold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ll</dc:creator>
  <cp:lastModifiedBy>H</cp:lastModifiedBy>
  <cp:revision>70</cp:revision>
  <dcterms:created xsi:type="dcterms:W3CDTF">2021-06-06T06:31:00Z</dcterms:created>
  <dcterms:modified xsi:type="dcterms:W3CDTF">2022-01-06T09:01:09Z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