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359" r:id="rId2"/>
    <p:sldId id="360" r:id="rId3"/>
    <p:sldId id="379" r:id="rId4"/>
    <p:sldId id="380" r:id="rId5"/>
    <p:sldId id="366" r:id="rId6"/>
    <p:sldId id="369" r:id="rId7"/>
    <p:sldId id="381" r:id="rId8"/>
    <p:sldId id="368" r:id="rId9"/>
    <p:sldId id="399" r:id="rId10"/>
    <p:sldId id="401" r:id="rId11"/>
    <p:sldId id="375" r:id="rId12"/>
    <p:sldId id="382" r:id="rId13"/>
    <p:sldId id="384" r:id="rId14"/>
    <p:sldId id="378" r:id="rId15"/>
    <p:sldId id="400" r:id="rId16"/>
    <p:sldId id="363"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1D8"/>
    <a:srgbClr val="78C5F3"/>
    <a:srgbClr val="7BCAF5"/>
    <a:srgbClr val="488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2"/>
  </p:normalViewPr>
  <p:slideViewPr>
    <p:cSldViewPr snapToGrid="0" snapToObjects="1">
      <p:cViewPr varScale="1">
        <p:scale>
          <a:sx n="82" d="100"/>
          <a:sy n="82" d="100"/>
        </p:scale>
        <p:origin x="67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2022/1/6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1629249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66750" algn="just">
              <a:lnSpc>
                <a:spcPct val="150000"/>
              </a:lnSpc>
            </a:pPr>
            <a:r>
              <a:rPr lang="zh-CN" altLang="zh-CN" sz="1800" b="1" kern="100" dirty="0">
                <a:effectLst/>
                <a:latin typeface="宋体" panose="02010600030101010101" pitchFamily="2" charset="-122"/>
                <a:ea typeface="黑体" panose="02010609060101010101" pitchFamily="49" charset="-122"/>
              </a:rPr>
              <a:t>设计目的</a:t>
            </a:r>
            <a:endParaRPr lang="zh-CN" altLang="zh-CN" sz="1800" b="1" kern="100" dirty="0">
              <a:effectLst/>
              <a:latin typeface="宋体" panose="02010600030101010101" pitchFamily="2" charset="-122"/>
              <a:ea typeface="宋体" panose="02010600030101010101" pitchFamily="2" charset="-122"/>
            </a:endParaRPr>
          </a:p>
          <a:p>
            <a:pPr marL="342900" lvl="0" indent="-342900" algn="just">
              <a:lnSpc>
                <a:spcPct val="150000"/>
              </a:lnSpc>
              <a:buFont typeface="+mj-lt"/>
              <a:buAutoNum type="arabicPeriod"/>
              <a:tabLst>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通过设计、编码、调试等各环节的训练，深刻理解、牢固掌握数据结构和算法设计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技术，掌握分析、解决实际问题的能力。</a:t>
            </a:r>
          </a:p>
          <a:p>
            <a:pPr marL="342900" lvl="0" indent="-342900" algn="just">
              <a:lnSpc>
                <a:spcPct val="150000"/>
              </a:lnSpc>
              <a:buFont typeface="+mj-lt"/>
              <a:buAutoNum type="arabicPeriod"/>
              <a:tabLst>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综合运用所学知识，上机解决一些与实际应用结合紧密的、规模较大的问题，逐步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掌握软件开发的基本思想、方法和实现步骤，提高实际应用水平。</a:t>
            </a:r>
          </a:p>
          <a:p>
            <a:pPr marL="342900" lvl="0" indent="-342900" algn="just">
              <a:lnSpc>
                <a:spcPct val="150000"/>
              </a:lnSpc>
              <a:buFont typeface="+mj-lt"/>
              <a:buAutoNum type="arabicPeriod"/>
              <a:tabLst>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初步树立正确的程序设计思想，培养分析问题、解决问题的能力，提高查询资料和撰写书面文件的能力。</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19092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66750" algn="just">
              <a:lnSpc>
                <a:spcPct val="150000"/>
              </a:lnSpc>
            </a:pPr>
            <a:r>
              <a:rPr lang="zh-CN" altLang="zh-CN" sz="1800" b="1" kern="100" dirty="0">
                <a:effectLst/>
                <a:latin typeface="宋体" panose="02010600030101010101" pitchFamily="2" charset="-122"/>
                <a:ea typeface="黑体" panose="02010609060101010101" pitchFamily="49" charset="-122"/>
              </a:rPr>
              <a:t>设计目的</a:t>
            </a:r>
            <a:endParaRPr lang="zh-CN" altLang="zh-CN" sz="1800" b="1" kern="100" dirty="0">
              <a:effectLst/>
              <a:latin typeface="宋体" panose="02010600030101010101" pitchFamily="2" charset="-122"/>
              <a:ea typeface="宋体" panose="02010600030101010101" pitchFamily="2" charset="-122"/>
            </a:endParaRPr>
          </a:p>
          <a:p>
            <a:pPr marL="342900" lvl="0" indent="-342900" algn="just">
              <a:lnSpc>
                <a:spcPct val="150000"/>
              </a:lnSpc>
              <a:buFont typeface="+mj-lt"/>
              <a:buAutoNum type="arabicPeriod"/>
              <a:tabLst>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通过设计、编码、调试等各环节的训练，深刻理解、牢固掌握数据结构和算法设计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技术，掌握分析、解决实际问题的能力。</a:t>
            </a:r>
          </a:p>
          <a:p>
            <a:pPr marL="342900" lvl="0" indent="-342900" algn="just">
              <a:lnSpc>
                <a:spcPct val="150000"/>
              </a:lnSpc>
              <a:buFont typeface="+mj-lt"/>
              <a:buAutoNum type="arabicPeriod"/>
              <a:tabLst>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综合运用所学知识，上机解决一些与实际应用结合紧密的、规模较大的问题，逐步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掌握软件开发的基本思想、方法和实现步骤，提高实际应用水平。</a:t>
            </a:r>
          </a:p>
          <a:p>
            <a:pPr marL="342900" lvl="0" indent="-342900" algn="just">
              <a:lnSpc>
                <a:spcPct val="150000"/>
              </a:lnSpc>
              <a:buFont typeface="+mj-lt"/>
              <a:buAutoNum type="arabicPeriod"/>
              <a:tabLst>
                <a:tab pos="2667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初步树立正确的程序设计思想，培养分析问题、解决问题的能力，提高查询资料和撰写书面文件的能力。</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本程序在运行期间，为了避免在运行大量数据时不会出错，并且能够在很短的时间内将运行结果稳定输出，就需要系统达到安全性能好，可靠性高，稳定性强，处理数据迅速等特点。应具备一定的实用性。</a:t>
            </a:r>
          </a:p>
          <a:p>
            <a:endParaRPr lang="zh-CN" altLang="en-US" dirty="0"/>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extLst>
      <p:ext uri="{BB962C8B-B14F-4D97-AF65-F5344CB8AC3E}">
        <p14:creationId xmlns:p14="http://schemas.microsoft.com/office/powerpoint/2010/main" val="1087228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2.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4.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824259" y="2850884"/>
            <a:ext cx="5944094" cy="1015663"/>
          </a:xfrm>
          <a:prstGeom prst="rect">
            <a:avLst/>
          </a:prstGeom>
          <a:noFill/>
          <a:ln>
            <a:solidFill>
              <a:schemeClr val="accent1">
                <a:shade val="50000"/>
              </a:schemeClr>
            </a:solidFill>
          </a:ln>
        </p:spPr>
        <p:txBody>
          <a:bodyPr wrap="square" rtlCol="0">
            <a:spAutoFit/>
          </a:bodyPr>
          <a:lstStyle/>
          <a:p>
            <a:pPr algn="dist"/>
            <a:r>
              <a:rPr kumimoji="1" lang="zh-CN" altLang="en-US" sz="6000" dirty="0">
                <a:solidFill>
                  <a:srgbClr val="0070C0"/>
                </a:solidFill>
                <a:latin typeface="思源黑体 CN Heavy" panose="020B0A00000000000000" pitchFamily="34" charset="-122"/>
                <a:ea typeface="思源黑体 CN Heavy" panose="020B0A00000000000000" pitchFamily="34" charset="-122"/>
                <a:cs typeface="+mn-ea"/>
                <a:sym typeface="+mn-lt"/>
              </a:rPr>
              <a:t>课程设计汇报</a:t>
            </a:r>
          </a:p>
        </p:txBody>
      </p:sp>
      <p:sp>
        <p:nvSpPr>
          <p:cNvPr id="5" name="文本框 4"/>
          <p:cNvSpPr txBox="1"/>
          <p:nvPr/>
        </p:nvSpPr>
        <p:spPr>
          <a:xfrm>
            <a:off x="820023" y="3945046"/>
            <a:ext cx="5424141" cy="338554"/>
          </a:xfrm>
          <a:prstGeom prst="rect">
            <a:avLst/>
          </a:prstGeom>
          <a:noFill/>
        </p:spPr>
        <p:txBody>
          <a:bodyPr wrap="square" rtlCol="0">
            <a:spAutoFit/>
          </a:bodyPr>
          <a:lstStyle/>
          <a:p>
            <a:pPr algn="dist"/>
            <a:r>
              <a:rPr kumimoji="1" lang="en-US" altLang="zh-CN" sz="1600" dirty="0">
                <a:solidFill>
                  <a:srgbClr val="0070C0"/>
                </a:solidFill>
                <a:cs typeface="+mn-ea"/>
                <a:sym typeface="+mn-lt"/>
              </a:rPr>
              <a:t>Course Design Report</a:t>
            </a:r>
            <a:endParaRPr kumimoji="1" lang="zh-CN" altLang="en-US" sz="1600" dirty="0">
              <a:solidFill>
                <a:srgbClr val="0070C0"/>
              </a:solidFill>
              <a:cs typeface="+mn-ea"/>
              <a:sym typeface="+mn-lt"/>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095" y="-591670"/>
            <a:ext cx="6858000" cy="6858000"/>
          </a:xfrm>
          <a:prstGeom prst="rect">
            <a:avLst/>
          </a:prstGeom>
        </p:spPr>
      </p:pic>
      <p:sp>
        <p:nvSpPr>
          <p:cNvPr id="9" name="文本框 8"/>
          <p:cNvSpPr txBox="1"/>
          <p:nvPr/>
        </p:nvSpPr>
        <p:spPr>
          <a:xfrm>
            <a:off x="824259" y="1795971"/>
            <a:ext cx="7022786" cy="1015663"/>
          </a:xfrm>
          <a:prstGeom prst="rect">
            <a:avLst/>
          </a:prstGeom>
          <a:noFill/>
        </p:spPr>
        <p:txBody>
          <a:bodyPr wrap="square" rtlCol="0">
            <a:spAutoFit/>
          </a:bodyPr>
          <a:lstStyle/>
          <a:p>
            <a:pPr algn="dist"/>
            <a:r>
              <a:rPr kumimoji="1" lang="zh-CN" altLang="en-US" sz="6000" b="1" dirty="0">
                <a:solidFill>
                  <a:srgbClr val="0070C0"/>
                </a:solidFill>
                <a:cs typeface="+mn-ea"/>
                <a:sym typeface="+mn-lt"/>
              </a:rPr>
              <a:t>运动会计分系统</a:t>
            </a:r>
            <a:endParaRPr kumimoji="1" lang="en-US" altLang="zh-CN" sz="6000" b="1" dirty="0">
              <a:solidFill>
                <a:srgbClr val="0070C0"/>
              </a:solidFill>
              <a:cs typeface="+mn-ea"/>
              <a:sym typeface="+mn-lt"/>
            </a:endParaRPr>
          </a:p>
        </p:txBody>
      </p:sp>
      <p:sp>
        <p:nvSpPr>
          <p:cNvPr id="2" name="文本框 1"/>
          <p:cNvSpPr txBox="1"/>
          <p:nvPr/>
        </p:nvSpPr>
        <p:spPr>
          <a:xfrm>
            <a:off x="977153" y="4545106"/>
            <a:ext cx="2329465" cy="408623"/>
          </a:xfrm>
          <a:prstGeom prst="roundRect">
            <a:avLst/>
          </a:prstGeom>
          <a:gradFill>
            <a:gsLst>
              <a:gs pos="0">
                <a:srgbClr val="4881D9"/>
              </a:gs>
              <a:gs pos="100000">
                <a:srgbClr val="4881D8"/>
              </a:gs>
              <a:gs pos="67000">
                <a:srgbClr val="78C5F3"/>
              </a:gs>
            </a:gsLst>
            <a:lin ang="0" scaled="1"/>
          </a:gradFill>
        </p:spPr>
        <p:txBody>
          <a:bodyPr wrap="square" rtlCol="0">
            <a:spAutoFit/>
          </a:bodyPr>
          <a:lstStyle/>
          <a:p>
            <a:pPr algn="dist"/>
            <a:r>
              <a:rPr lang="zh-CN" altLang="en-US" dirty="0">
                <a:solidFill>
                  <a:schemeClr val="bg1"/>
                </a:solidFill>
                <a:cs typeface="+mn-ea"/>
                <a:sym typeface="+mn-lt"/>
              </a:rPr>
              <a:t>指导老师：张万里</a:t>
            </a:r>
          </a:p>
        </p:txBody>
      </p:sp>
      <p:sp>
        <p:nvSpPr>
          <p:cNvPr id="7" name="文本框 6"/>
          <p:cNvSpPr txBox="1"/>
          <p:nvPr/>
        </p:nvSpPr>
        <p:spPr>
          <a:xfrm>
            <a:off x="3983048" y="4545106"/>
            <a:ext cx="2070847" cy="408623"/>
          </a:xfrm>
          <a:prstGeom prst="roundRect">
            <a:avLst/>
          </a:prstGeom>
          <a:gradFill>
            <a:gsLst>
              <a:gs pos="0">
                <a:srgbClr val="4881D9"/>
              </a:gs>
              <a:gs pos="100000">
                <a:srgbClr val="4881D8"/>
              </a:gs>
              <a:gs pos="67000">
                <a:srgbClr val="78C5F3"/>
              </a:gs>
            </a:gsLst>
            <a:lin ang="0" scaled="1"/>
          </a:gradFill>
        </p:spPr>
        <p:txBody>
          <a:bodyPr wrap="square" rtlCol="0">
            <a:spAutoFit/>
          </a:bodyPr>
          <a:lstStyle/>
          <a:p>
            <a:pPr algn="dist"/>
            <a:r>
              <a:rPr lang="zh-CN" altLang="en-US" dirty="0">
                <a:solidFill>
                  <a:schemeClr val="bg1"/>
                </a:solidFill>
                <a:cs typeface="+mn-ea"/>
                <a:sym typeface="+mn-lt"/>
              </a:rPr>
              <a:t>答辩人：樵宝民</a:t>
            </a:r>
          </a:p>
        </p:txBody>
      </p:sp>
      <p:sp>
        <p:nvSpPr>
          <p:cNvPr id="8" name="文本框 7">
            <a:extLst>
              <a:ext uri="{FF2B5EF4-FFF2-40B4-BE49-F238E27FC236}">
                <a16:creationId xmlns:a16="http://schemas.microsoft.com/office/drawing/2014/main" id="{879188C7-3C7E-43AC-81B8-56B12838BBF7}"/>
              </a:ext>
            </a:extLst>
          </p:cNvPr>
          <p:cNvSpPr txBox="1"/>
          <p:nvPr/>
        </p:nvSpPr>
        <p:spPr>
          <a:xfrm>
            <a:off x="977153" y="5226850"/>
            <a:ext cx="5944094" cy="408623"/>
          </a:xfrm>
          <a:prstGeom prst="roundRect">
            <a:avLst/>
          </a:prstGeom>
          <a:gradFill>
            <a:gsLst>
              <a:gs pos="0">
                <a:srgbClr val="4881D9"/>
              </a:gs>
              <a:gs pos="100000">
                <a:srgbClr val="4881D8"/>
              </a:gs>
              <a:gs pos="67000">
                <a:srgbClr val="78C5F3"/>
              </a:gs>
            </a:gsLst>
            <a:lin ang="0" scaled="1"/>
          </a:gradFill>
        </p:spPr>
        <p:txBody>
          <a:bodyPr wrap="square" rtlCol="0">
            <a:spAutoFit/>
          </a:bodyPr>
          <a:lstStyle/>
          <a:p>
            <a:pPr algn="dist"/>
            <a:r>
              <a:rPr lang="zh-CN" altLang="en-US" dirty="0">
                <a:solidFill>
                  <a:schemeClr val="bg1"/>
                </a:solidFill>
                <a:cs typeface="+mn-ea"/>
                <a:sym typeface="+mn-lt"/>
              </a:rPr>
              <a:t>小组成员：颜之灏、胡方元、张鉴鑫、邵玙、张聆钰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40544" y="3038763"/>
            <a:ext cx="6109855" cy="1015663"/>
          </a:xfrm>
          <a:prstGeom prst="rect">
            <a:avLst/>
          </a:prstGeom>
          <a:noFill/>
        </p:spPr>
        <p:txBody>
          <a:bodyPr wrap="square" rtlCol="0">
            <a:spAutoFit/>
          </a:bodyPr>
          <a:lstStyle/>
          <a:p>
            <a:pPr algn="ctr"/>
            <a:r>
              <a:rPr kumimoji="1" lang="zh-CN" altLang="en-US" sz="6000" dirty="0">
                <a:solidFill>
                  <a:srgbClr val="0070C0"/>
                </a:solidFill>
                <a:effectLst>
                  <a:reflection blurRad="6350" stA="20000" endPos="50000" dist="76200" dir="5400000" sy="-100000" algn="bl" rotWithShape="0"/>
                </a:effectLst>
                <a:cs typeface="+mn-ea"/>
                <a:sym typeface="+mn-lt"/>
              </a:rPr>
              <a:t>算法设计思想</a:t>
            </a:r>
          </a:p>
        </p:txBody>
      </p:sp>
      <p:sp>
        <p:nvSpPr>
          <p:cNvPr id="3" name="文本框 2"/>
          <p:cNvSpPr txBox="1"/>
          <p:nvPr/>
        </p:nvSpPr>
        <p:spPr>
          <a:xfrm>
            <a:off x="5223163" y="2018145"/>
            <a:ext cx="2313709" cy="646331"/>
          </a:xfrm>
          <a:prstGeom prst="rect">
            <a:avLst/>
          </a:prstGeom>
          <a:noFill/>
          <a:ln>
            <a:solidFill>
              <a:srgbClr val="0070C0"/>
            </a:solidFill>
          </a:ln>
        </p:spPr>
        <p:txBody>
          <a:bodyPr wrap="square" rtlCol="0">
            <a:spAutoFit/>
          </a:bodyPr>
          <a:lstStyle/>
          <a:p>
            <a:pPr algn="dist"/>
            <a:r>
              <a:rPr kumimoji="1" lang="zh-CN" altLang="en-US" sz="3600" b="1" dirty="0">
                <a:solidFill>
                  <a:srgbClr val="0070C0"/>
                </a:solidFill>
                <a:cs typeface="+mn-ea"/>
                <a:sym typeface="+mn-lt"/>
              </a:rPr>
              <a:t>第四部分</a:t>
            </a:r>
          </a:p>
        </p:txBody>
      </p:sp>
      <p:sp>
        <p:nvSpPr>
          <p:cNvPr id="14" name="椭圆 13"/>
          <p:cNvSpPr/>
          <p:nvPr/>
        </p:nvSpPr>
        <p:spPr>
          <a:xfrm>
            <a:off x="2286000" y="4343400"/>
            <a:ext cx="14224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Tree>
    <p:extLst>
      <p:ext uri="{BB962C8B-B14F-4D97-AF65-F5344CB8AC3E}">
        <p14:creationId xmlns:p14="http://schemas.microsoft.com/office/powerpoint/2010/main" val="46742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900" y="469900"/>
            <a:ext cx="2339102" cy="523220"/>
          </a:xfrm>
          <a:prstGeom prst="rect">
            <a:avLst/>
          </a:prstGeom>
          <a:noFill/>
        </p:spPr>
        <p:txBody>
          <a:bodyPr wrap="none" rtlCol="0">
            <a:spAutoFit/>
          </a:bodyPr>
          <a:lstStyle/>
          <a:p>
            <a:r>
              <a:rPr kumimoji="1" lang="zh-CN" altLang="en-US" sz="2800" dirty="0">
                <a:solidFill>
                  <a:srgbClr val="0070C0"/>
                </a:solidFill>
                <a:effectLst>
                  <a:reflection blurRad="6350" stA="20000" endPos="50000" dist="76200" dir="5400000" sy="-100000" algn="bl" rotWithShape="0"/>
                </a:effectLst>
                <a:cs typeface="+mn-ea"/>
                <a:sym typeface="+mn-lt"/>
              </a:rPr>
              <a:t>算法设计思想</a:t>
            </a:r>
          </a:p>
        </p:txBody>
      </p:sp>
      <p:grpSp>
        <p:nvGrpSpPr>
          <p:cNvPr id="6" name="组合 5"/>
          <p:cNvGrpSpPr/>
          <p:nvPr/>
        </p:nvGrpSpPr>
        <p:grpSpPr>
          <a:xfrm>
            <a:off x="7908424" y="2334014"/>
            <a:ext cx="1047432" cy="3044218"/>
            <a:chOff x="7973738" y="2715014"/>
            <a:chExt cx="1047432" cy="3044218"/>
          </a:xfrm>
        </p:grpSpPr>
        <p:grpSp>
          <p:nvGrpSpPr>
            <p:cNvPr id="7" name="组合 6"/>
            <p:cNvGrpSpPr/>
            <p:nvPr/>
          </p:nvGrpSpPr>
          <p:grpSpPr>
            <a:xfrm flipH="1">
              <a:off x="8032866" y="2715014"/>
              <a:ext cx="988304" cy="512990"/>
              <a:chOff x="10968080" y="2834540"/>
              <a:chExt cx="1020324" cy="465639"/>
            </a:xfrm>
          </p:grpSpPr>
          <p:grpSp>
            <p:nvGrpSpPr>
              <p:cNvPr id="15" name="组合 14"/>
              <p:cNvGrpSpPr/>
              <p:nvPr/>
            </p:nvGrpSpPr>
            <p:grpSpPr>
              <a:xfrm flipH="1" flipV="1">
                <a:off x="10968082" y="3062876"/>
                <a:ext cx="1020322" cy="129707"/>
                <a:chOff x="3407502" y="4686698"/>
                <a:chExt cx="1055154" cy="60148"/>
              </a:xfrm>
            </p:grpSpPr>
            <p:cxnSp>
              <p:nvCxnSpPr>
                <p:cNvPr id="19" name="直接连接符 24"/>
                <p:cNvCxnSpPr/>
                <p:nvPr/>
              </p:nvCxnSpPr>
              <p:spPr>
                <a:xfrm>
                  <a:off x="3407502" y="4686698"/>
                  <a:ext cx="140752" cy="6014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5"/>
                <p:cNvCxnSpPr/>
                <p:nvPr/>
              </p:nvCxnSpPr>
              <p:spPr>
                <a:xfrm>
                  <a:off x="3548256" y="4746846"/>
                  <a:ext cx="914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968080" y="2834540"/>
                <a:ext cx="45720" cy="465639"/>
                <a:chOff x="3034140" y="2463978"/>
                <a:chExt cx="45720" cy="465639"/>
              </a:xfrm>
            </p:grpSpPr>
            <p:cxnSp>
              <p:nvCxnSpPr>
                <p:cNvPr id="17" name="直接连接符 22"/>
                <p:cNvCxnSpPr/>
                <p:nvPr/>
              </p:nvCxnSpPr>
              <p:spPr>
                <a:xfrm>
                  <a:off x="3058867" y="2463978"/>
                  <a:ext cx="0" cy="46563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3034140" y="2666319"/>
                  <a:ext cx="45720" cy="45720"/>
                </a:xfrm>
                <a:prstGeom prst="ellipse">
                  <a:avLst/>
                </a:prstGeom>
                <a:solidFill>
                  <a:schemeClr val="accent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8" name="组合 7"/>
            <p:cNvGrpSpPr/>
            <p:nvPr/>
          </p:nvGrpSpPr>
          <p:grpSpPr>
            <a:xfrm flipH="1" flipV="1">
              <a:off x="7973738" y="5246240"/>
              <a:ext cx="988304" cy="512992"/>
              <a:chOff x="10968080" y="2834540"/>
              <a:chExt cx="1020324" cy="465639"/>
            </a:xfrm>
          </p:grpSpPr>
          <p:grpSp>
            <p:nvGrpSpPr>
              <p:cNvPr id="9" name="组合 8"/>
              <p:cNvGrpSpPr/>
              <p:nvPr/>
            </p:nvGrpSpPr>
            <p:grpSpPr>
              <a:xfrm flipH="1" flipV="1">
                <a:off x="10968082" y="3062876"/>
                <a:ext cx="1020322" cy="129707"/>
                <a:chOff x="3407502" y="4686698"/>
                <a:chExt cx="1055154" cy="60148"/>
              </a:xfrm>
            </p:grpSpPr>
            <p:cxnSp>
              <p:nvCxnSpPr>
                <p:cNvPr id="13" name="直接连接符 3"/>
                <p:cNvCxnSpPr/>
                <p:nvPr/>
              </p:nvCxnSpPr>
              <p:spPr>
                <a:xfrm>
                  <a:off x="3407502" y="4686698"/>
                  <a:ext cx="140752" cy="6014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9"/>
                <p:cNvCxnSpPr/>
                <p:nvPr/>
              </p:nvCxnSpPr>
              <p:spPr>
                <a:xfrm>
                  <a:off x="3548256" y="4746846"/>
                  <a:ext cx="914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0968080" y="2834540"/>
                <a:ext cx="45720" cy="465639"/>
                <a:chOff x="3034140" y="2463978"/>
                <a:chExt cx="45720" cy="465639"/>
              </a:xfrm>
            </p:grpSpPr>
            <p:cxnSp>
              <p:nvCxnSpPr>
                <p:cNvPr id="11" name="直接连接符 16"/>
                <p:cNvCxnSpPr/>
                <p:nvPr/>
              </p:nvCxnSpPr>
              <p:spPr>
                <a:xfrm>
                  <a:off x="3058867" y="2463978"/>
                  <a:ext cx="0" cy="46563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034140" y="2666319"/>
                  <a:ext cx="45720" cy="45720"/>
                </a:xfrm>
                <a:prstGeom prst="ellipse">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21" name="组合 20"/>
          <p:cNvGrpSpPr/>
          <p:nvPr/>
        </p:nvGrpSpPr>
        <p:grpSpPr>
          <a:xfrm>
            <a:off x="3116313" y="2258124"/>
            <a:ext cx="1124083" cy="3120114"/>
            <a:chOff x="3549319" y="3017729"/>
            <a:chExt cx="1020324" cy="2832113"/>
          </a:xfrm>
        </p:grpSpPr>
        <p:grpSp>
          <p:nvGrpSpPr>
            <p:cNvPr id="22" name="组合 21"/>
            <p:cNvGrpSpPr/>
            <p:nvPr/>
          </p:nvGrpSpPr>
          <p:grpSpPr>
            <a:xfrm flipH="1" flipV="1">
              <a:off x="3549321" y="3246065"/>
              <a:ext cx="1020322" cy="129707"/>
              <a:chOff x="3407502" y="4686698"/>
              <a:chExt cx="1055154" cy="60148"/>
            </a:xfrm>
          </p:grpSpPr>
          <p:cxnSp>
            <p:nvCxnSpPr>
              <p:cNvPr id="33" name="直接连接符 38"/>
              <p:cNvCxnSpPr/>
              <p:nvPr/>
            </p:nvCxnSpPr>
            <p:spPr>
              <a:xfrm>
                <a:off x="3407502" y="4686698"/>
                <a:ext cx="140752" cy="6014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9"/>
              <p:cNvCxnSpPr/>
              <p:nvPr/>
            </p:nvCxnSpPr>
            <p:spPr>
              <a:xfrm>
                <a:off x="3548256" y="4746846"/>
                <a:ext cx="914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3549319" y="3017729"/>
              <a:ext cx="45720" cy="465639"/>
              <a:chOff x="3034140" y="2463978"/>
              <a:chExt cx="45720" cy="465639"/>
            </a:xfrm>
          </p:grpSpPr>
          <p:cxnSp>
            <p:nvCxnSpPr>
              <p:cNvPr id="31" name="直接连接符 36"/>
              <p:cNvCxnSpPr/>
              <p:nvPr/>
            </p:nvCxnSpPr>
            <p:spPr>
              <a:xfrm>
                <a:off x="3058867" y="2463978"/>
                <a:ext cx="0" cy="46563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3034140" y="2666319"/>
                <a:ext cx="45720" cy="45720"/>
              </a:xfrm>
              <a:prstGeom prst="ellipse">
                <a:avLst/>
              </a:prstGeom>
              <a:solidFill>
                <a:srgbClr val="00A4A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flipV="1">
              <a:off x="3572178" y="5384202"/>
              <a:ext cx="994721" cy="465640"/>
              <a:chOff x="10968080" y="2834540"/>
              <a:chExt cx="1020324" cy="465639"/>
            </a:xfrm>
          </p:grpSpPr>
          <p:grpSp>
            <p:nvGrpSpPr>
              <p:cNvPr id="25" name="组合 24"/>
              <p:cNvGrpSpPr/>
              <p:nvPr/>
            </p:nvGrpSpPr>
            <p:grpSpPr>
              <a:xfrm flipH="1" flipV="1">
                <a:off x="10968082" y="3062876"/>
                <a:ext cx="1020322" cy="129707"/>
                <a:chOff x="3407502" y="4686698"/>
                <a:chExt cx="1055154" cy="60148"/>
              </a:xfrm>
            </p:grpSpPr>
            <p:cxnSp>
              <p:nvCxnSpPr>
                <p:cNvPr id="29" name="直接连接符 34"/>
                <p:cNvCxnSpPr/>
                <p:nvPr/>
              </p:nvCxnSpPr>
              <p:spPr>
                <a:xfrm>
                  <a:off x="3407502" y="4686698"/>
                  <a:ext cx="140752" cy="6014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35"/>
                <p:cNvCxnSpPr/>
                <p:nvPr/>
              </p:nvCxnSpPr>
              <p:spPr>
                <a:xfrm>
                  <a:off x="3548256" y="4746846"/>
                  <a:ext cx="914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0968080" y="2834540"/>
                <a:ext cx="45720" cy="465639"/>
                <a:chOff x="3034140" y="2463978"/>
                <a:chExt cx="45720" cy="465639"/>
              </a:xfrm>
            </p:grpSpPr>
            <p:cxnSp>
              <p:nvCxnSpPr>
                <p:cNvPr id="27" name="直接连接符 32"/>
                <p:cNvCxnSpPr/>
                <p:nvPr/>
              </p:nvCxnSpPr>
              <p:spPr>
                <a:xfrm>
                  <a:off x="3058867" y="2463978"/>
                  <a:ext cx="0" cy="46563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34140" y="2666319"/>
                  <a:ext cx="45720" cy="45720"/>
                </a:xfrm>
                <a:prstGeom prst="ellipse">
                  <a:avLst/>
                </a:prstGeom>
                <a:solidFill>
                  <a:srgbClr val="00CC66"/>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36" name="矩形 47"/>
          <p:cNvSpPr>
            <a:spLocks noChangeArrowheads="1"/>
          </p:cNvSpPr>
          <p:nvPr/>
        </p:nvSpPr>
        <p:spPr bwMode="auto">
          <a:xfrm>
            <a:off x="8955654" y="1960511"/>
            <a:ext cx="3043118" cy="162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75000"/>
                    <a:lumOff val="25000"/>
                  </a:schemeClr>
                </a:solidFill>
                <a:latin typeface="+mn-lt"/>
                <a:ea typeface="+mn-ea"/>
                <a:cs typeface="+mn-ea"/>
                <a:sym typeface="+mn-lt"/>
              </a:rPr>
              <a:t>根据输入的不同选择不同的功能，有输入运动项目，输入学校别，按学校别编号输出总分，按总分排序，按男团体总分排序，按女团体总分排序，按项目标号查询，按学校别标号查询，退出。</a:t>
            </a:r>
          </a:p>
        </p:txBody>
      </p:sp>
      <p:sp>
        <p:nvSpPr>
          <p:cNvPr id="38" name="矩形 47"/>
          <p:cNvSpPr>
            <a:spLocks noChangeArrowheads="1"/>
          </p:cNvSpPr>
          <p:nvPr/>
        </p:nvSpPr>
        <p:spPr bwMode="auto">
          <a:xfrm>
            <a:off x="16872" y="2080658"/>
            <a:ext cx="3126682"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r">
              <a:lnSpc>
                <a:spcPct val="120000"/>
              </a:lnSpc>
              <a:spcBef>
                <a:spcPct val="0"/>
              </a:spcBef>
              <a:buNone/>
            </a:pPr>
            <a:r>
              <a:rPr lang="zh-CN" altLang="en-US" sz="1400" dirty="0">
                <a:solidFill>
                  <a:schemeClr val="tx1">
                    <a:lumMod val="75000"/>
                    <a:lumOff val="25000"/>
                  </a:schemeClr>
                </a:solidFill>
                <a:latin typeface="+mn-lt"/>
                <a:ea typeface="+mn-ea"/>
                <a:cs typeface="+mn-ea"/>
                <a:sym typeface="+mn-lt"/>
              </a:rPr>
              <a:t>一个运动会包括运动项目和参加运动会的成员。因此构造两个链表</a:t>
            </a:r>
            <a:r>
              <a:rPr lang="en-US" altLang="zh-CN" sz="1400" dirty="0">
                <a:solidFill>
                  <a:schemeClr val="tx1">
                    <a:lumMod val="75000"/>
                    <a:lumOff val="25000"/>
                  </a:schemeClr>
                </a:solidFill>
                <a:latin typeface="+mn-lt"/>
                <a:ea typeface="+mn-ea"/>
                <a:cs typeface="+mn-ea"/>
                <a:sym typeface="+mn-lt"/>
              </a:rPr>
              <a:t>Department</a:t>
            </a:r>
            <a:r>
              <a:rPr lang="zh-CN" altLang="en-US" sz="1400" dirty="0">
                <a:solidFill>
                  <a:schemeClr val="tx1">
                    <a:lumMod val="75000"/>
                    <a:lumOff val="25000"/>
                  </a:schemeClr>
                </a:solidFill>
                <a:latin typeface="+mn-lt"/>
                <a:ea typeface="+mn-ea"/>
                <a:cs typeface="+mn-ea"/>
                <a:sym typeface="+mn-lt"/>
              </a:rPr>
              <a:t>，</a:t>
            </a:r>
            <a:r>
              <a:rPr lang="en-US" altLang="zh-CN" sz="1400" dirty="0">
                <a:solidFill>
                  <a:schemeClr val="tx1">
                    <a:lumMod val="75000"/>
                    <a:lumOff val="25000"/>
                  </a:schemeClr>
                </a:solidFill>
                <a:latin typeface="+mn-lt"/>
                <a:ea typeface="+mn-ea"/>
                <a:cs typeface="+mn-ea"/>
                <a:sym typeface="+mn-lt"/>
              </a:rPr>
              <a:t>Sport</a:t>
            </a:r>
            <a:r>
              <a:rPr lang="zh-CN" altLang="en-US" sz="1400" dirty="0">
                <a:solidFill>
                  <a:schemeClr val="tx1">
                    <a:lumMod val="75000"/>
                    <a:lumOff val="25000"/>
                  </a:schemeClr>
                </a:solidFill>
                <a:latin typeface="+mn-lt"/>
                <a:ea typeface="+mn-ea"/>
                <a:cs typeface="+mn-ea"/>
                <a:sym typeface="+mn-lt"/>
              </a:rPr>
              <a:t>。</a:t>
            </a:r>
          </a:p>
        </p:txBody>
      </p:sp>
      <p:sp>
        <p:nvSpPr>
          <p:cNvPr id="40" name="矩形 47"/>
          <p:cNvSpPr>
            <a:spLocks noChangeArrowheads="1"/>
          </p:cNvSpPr>
          <p:nvPr/>
        </p:nvSpPr>
        <p:spPr bwMode="auto">
          <a:xfrm>
            <a:off x="31112" y="4601803"/>
            <a:ext cx="3126682"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r">
              <a:lnSpc>
                <a:spcPct val="120000"/>
              </a:lnSpc>
              <a:spcBef>
                <a:spcPct val="0"/>
              </a:spcBef>
              <a:buNone/>
            </a:pPr>
            <a:r>
              <a:rPr lang="zh-CN" altLang="en-US" sz="1400" dirty="0">
                <a:solidFill>
                  <a:schemeClr val="tx1">
                    <a:lumMod val="75000"/>
                    <a:lumOff val="25000"/>
                  </a:schemeClr>
                </a:solidFill>
                <a:latin typeface="+mn-lt"/>
                <a:ea typeface="+mn-ea"/>
                <a:cs typeface="+mn-ea"/>
                <a:sym typeface="+mn-lt"/>
              </a:rPr>
              <a:t>为了操作的方便，并且能够保存输入数据，所以通过文件操作来实现数据的写和读。每次添加新的数据后都要输入</a:t>
            </a:r>
            <a:r>
              <a:rPr lang="en-US" altLang="zh-CN" sz="1400" dirty="0">
                <a:solidFill>
                  <a:schemeClr val="tx1">
                    <a:lumMod val="75000"/>
                    <a:lumOff val="25000"/>
                  </a:schemeClr>
                </a:solidFill>
                <a:latin typeface="+mn-lt"/>
                <a:ea typeface="+mn-ea"/>
                <a:cs typeface="+mn-ea"/>
                <a:sym typeface="+mn-lt"/>
              </a:rPr>
              <a:t>0</a:t>
            </a:r>
            <a:r>
              <a:rPr lang="zh-CN" altLang="en-US" sz="1400" dirty="0">
                <a:solidFill>
                  <a:schemeClr val="tx1">
                    <a:lumMod val="75000"/>
                    <a:lumOff val="25000"/>
                  </a:schemeClr>
                </a:solidFill>
                <a:latin typeface="+mn-lt"/>
                <a:ea typeface="+mn-ea"/>
                <a:cs typeface="+mn-ea"/>
                <a:sym typeface="+mn-lt"/>
              </a:rPr>
              <a:t>退出，数据才能保存。</a:t>
            </a:r>
          </a:p>
        </p:txBody>
      </p:sp>
      <p:sp>
        <p:nvSpPr>
          <p:cNvPr id="42" name="矩形 47"/>
          <p:cNvSpPr>
            <a:spLocks noChangeArrowheads="1"/>
          </p:cNvSpPr>
          <p:nvPr/>
        </p:nvSpPr>
        <p:spPr bwMode="auto">
          <a:xfrm>
            <a:off x="8934192" y="4696168"/>
            <a:ext cx="3043118"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75000"/>
                    <a:lumOff val="25000"/>
                  </a:schemeClr>
                </a:solidFill>
                <a:latin typeface="+mn-lt"/>
                <a:ea typeface="+mn-ea"/>
                <a:cs typeface="+mn-ea"/>
                <a:sym typeface="+mn-lt"/>
              </a:rPr>
              <a:t>对于总分的排序使用了冒泡排序。为了使整个程序看起来更加友好，又添加了程序启动画面。</a:t>
            </a:r>
          </a:p>
        </p:txBody>
      </p:sp>
      <p:grpSp>
        <p:nvGrpSpPr>
          <p:cNvPr id="43" name="组合 42"/>
          <p:cNvGrpSpPr/>
          <p:nvPr/>
        </p:nvGrpSpPr>
        <p:grpSpPr>
          <a:xfrm>
            <a:off x="4285174" y="1903947"/>
            <a:ext cx="3692914" cy="3677590"/>
            <a:chOff x="6548869" y="1917320"/>
            <a:chExt cx="4082266" cy="4065326"/>
          </a:xfrm>
        </p:grpSpPr>
        <p:sp>
          <p:nvSpPr>
            <p:cNvPr id="44" name="Freeform 5"/>
            <p:cNvSpPr/>
            <p:nvPr/>
          </p:nvSpPr>
          <p:spPr bwMode="auto">
            <a:xfrm>
              <a:off x="6548869" y="3311953"/>
              <a:ext cx="1736233" cy="2608584"/>
            </a:xfrm>
            <a:custGeom>
              <a:avLst/>
              <a:gdLst>
                <a:gd name="T0" fmla="*/ 269 w 362"/>
                <a:gd name="T1" fmla="*/ 425 h 546"/>
                <a:gd name="T2" fmla="*/ 362 w 362"/>
                <a:gd name="T3" fmla="*/ 279 h 546"/>
                <a:gd name="T4" fmla="*/ 280 w 362"/>
                <a:gd name="T5" fmla="*/ 199 h 546"/>
                <a:gd name="T6" fmla="*/ 266 w 362"/>
                <a:gd name="T7" fmla="*/ 133 h 546"/>
                <a:gd name="T8" fmla="*/ 266 w 362"/>
                <a:gd name="T9" fmla="*/ 133 h 546"/>
                <a:gd name="T10" fmla="*/ 133 w 362"/>
                <a:gd name="T11" fmla="*/ 0 h 546"/>
                <a:gd name="T12" fmla="*/ 0 w 362"/>
                <a:gd name="T13" fmla="*/ 133 h 546"/>
                <a:gd name="T14" fmla="*/ 0 w 362"/>
                <a:gd name="T15" fmla="*/ 133 h 546"/>
                <a:gd name="T16" fmla="*/ 14 w 362"/>
                <a:gd name="T17" fmla="*/ 241 h 546"/>
                <a:gd name="T18" fmla="*/ 224 w 362"/>
                <a:gd name="T19" fmla="*/ 508 h 546"/>
                <a:gd name="T20" fmla="*/ 324 w 362"/>
                <a:gd name="T21" fmla="*/ 546 h 546"/>
                <a:gd name="T22" fmla="*/ 269 w 362"/>
                <a:gd name="T23" fmla="*/ 42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2" h="546">
                  <a:moveTo>
                    <a:pt x="269" y="425"/>
                  </a:moveTo>
                  <a:cubicBezTo>
                    <a:pt x="269" y="361"/>
                    <a:pt x="307" y="305"/>
                    <a:pt x="362" y="279"/>
                  </a:cubicBezTo>
                  <a:cubicBezTo>
                    <a:pt x="326" y="264"/>
                    <a:pt x="297" y="235"/>
                    <a:pt x="280" y="199"/>
                  </a:cubicBezTo>
                  <a:cubicBezTo>
                    <a:pt x="271" y="179"/>
                    <a:pt x="266" y="157"/>
                    <a:pt x="266" y="133"/>
                  </a:cubicBezTo>
                  <a:cubicBezTo>
                    <a:pt x="266" y="133"/>
                    <a:pt x="266" y="133"/>
                    <a:pt x="266" y="133"/>
                  </a:cubicBezTo>
                  <a:cubicBezTo>
                    <a:pt x="266" y="60"/>
                    <a:pt x="207" y="0"/>
                    <a:pt x="133" y="0"/>
                  </a:cubicBezTo>
                  <a:cubicBezTo>
                    <a:pt x="60" y="0"/>
                    <a:pt x="0" y="60"/>
                    <a:pt x="0" y="133"/>
                  </a:cubicBezTo>
                  <a:cubicBezTo>
                    <a:pt x="0" y="133"/>
                    <a:pt x="0" y="133"/>
                    <a:pt x="0" y="133"/>
                  </a:cubicBezTo>
                  <a:cubicBezTo>
                    <a:pt x="0" y="171"/>
                    <a:pt x="5" y="207"/>
                    <a:pt x="14" y="241"/>
                  </a:cubicBezTo>
                  <a:cubicBezTo>
                    <a:pt x="44" y="357"/>
                    <a:pt x="121" y="453"/>
                    <a:pt x="224" y="508"/>
                  </a:cubicBezTo>
                  <a:cubicBezTo>
                    <a:pt x="255" y="525"/>
                    <a:pt x="289" y="538"/>
                    <a:pt x="324" y="546"/>
                  </a:cubicBezTo>
                  <a:cubicBezTo>
                    <a:pt x="290" y="517"/>
                    <a:pt x="269" y="474"/>
                    <a:pt x="269" y="425"/>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45" name="Freeform 6"/>
            <p:cNvSpPr/>
            <p:nvPr/>
          </p:nvSpPr>
          <p:spPr bwMode="auto">
            <a:xfrm>
              <a:off x="8904312" y="1988840"/>
              <a:ext cx="1726823" cy="2565296"/>
            </a:xfrm>
            <a:custGeom>
              <a:avLst/>
              <a:gdLst>
                <a:gd name="T0" fmla="*/ 359 w 360"/>
                <a:gd name="T1" fmla="*/ 396 h 537"/>
                <a:gd name="T2" fmla="*/ 343 w 360"/>
                <a:gd name="T3" fmla="*/ 293 h 537"/>
                <a:gd name="T4" fmla="*/ 151 w 360"/>
                <a:gd name="T5" fmla="*/ 44 h 537"/>
                <a:gd name="T6" fmla="*/ 45 w 360"/>
                <a:gd name="T7" fmla="*/ 0 h 537"/>
                <a:gd name="T8" fmla="*/ 97 w 360"/>
                <a:gd name="T9" fmla="*/ 118 h 537"/>
                <a:gd name="T10" fmla="*/ 0 w 360"/>
                <a:gd name="T11" fmla="*/ 266 h 537"/>
                <a:gd name="T12" fmla="*/ 8 w 360"/>
                <a:gd name="T13" fmla="*/ 269 h 537"/>
                <a:gd name="T14" fmla="*/ 78 w 360"/>
                <a:gd name="T15" fmla="*/ 342 h 537"/>
                <a:gd name="T16" fmla="*/ 93 w 360"/>
                <a:gd name="T17" fmla="*/ 404 h 537"/>
                <a:gd name="T18" fmla="*/ 93 w 360"/>
                <a:gd name="T19" fmla="*/ 404 h 537"/>
                <a:gd name="T20" fmla="*/ 226 w 360"/>
                <a:gd name="T21" fmla="*/ 537 h 537"/>
                <a:gd name="T22" fmla="*/ 360 w 360"/>
                <a:gd name="T23" fmla="*/ 407 h 537"/>
                <a:gd name="T24" fmla="*/ 360 w 360"/>
                <a:gd name="T25" fmla="*/ 404 h 537"/>
                <a:gd name="T26" fmla="*/ 359 w 360"/>
                <a:gd name="T27" fmla="*/ 396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0" h="537">
                  <a:moveTo>
                    <a:pt x="359" y="396"/>
                  </a:moveTo>
                  <a:cubicBezTo>
                    <a:pt x="358" y="361"/>
                    <a:pt x="353" y="326"/>
                    <a:pt x="343" y="293"/>
                  </a:cubicBezTo>
                  <a:cubicBezTo>
                    <a:pt x="313" y="188"/>
                    <a:pt x="243" y="99"/>
                    <a:pt x="151" y="44"/>
                  </a:cubicBezTo>
                  <a:cubicBezTo>
                    <a:pt x="118" y="25"/>
                    <a:pt x="82" y="10"/>
                    <a:pt x="45" y="0"/>
                  </a:cubicBezTo>
                  <a:cubicBezTo>
                    <a:pt x="77" y="29"/>
                    <a:pt x="97" y="71"/>
                    <a:pt x="97" y="118"/>
                  </a:cubicBezTo>
                  <a:cubicBezTo>
                    <a:pt x="97" y="184"/>
                    <a:pt x="57" y="241"/>
                    <a:pt x="0" y="266"/>
                  </a:cubicBezTo>
                  <a:cubicBezTo>
                    <a:pt x="3" y="267"/>
                    <a:pt x="5" y="268"/>
                    <a:pt x="8" y="269"/>
                  </a:cubicBezTo>
                  <a:cubicBezTo>
                    <a:pt x="38" y="285"/>
                    <a:pt x="63" y="311"/>
                    <a:pt x="78" y="342"/>
                  </a:cubicBezTo>
                  <a:cubicBezTo>
                    <a:pt x="87" y="361"/>
                    <a:pt x="92" y="382"/>
                    <a:pt x="93" y="404"/>
                  </a:cubicBezTo>
                  <a:cubicBezTo>
                    <a:pt x="93" y="404"/>
                    <a:pt x="93" y="404"/>
                    <a:pt x="93" y="404"/>
                  </a:cubicBezTo>
                  <a:cubicBezTo>
                    <a:pt x="93" y="478"/>
                    <a:pt x="153" y="537"/>
                    <a:pt x="226" y="537"/>
                  </a:cubicBezTo>
                  <a:cubicBezTo>
                    <a:pt x="299" y="537"/>
                    <a:pt x="358" y="479"/>
                    <a:pt x="360" y="407"/>
                  </a:cubicBezTo>
                  <a:cubicBezTo>
                    <a:pt x="360" y="406"/>
                    <a:pt x="360" y="405"/>
                    <a:pt x="360" y="404"/>
                  </a:cubicBezTo>
                  <a:cubicBezTo>
                    <a:pt x="360" y="401"/>
                    <a:pt x="360" y="399"/>
                    <a:pt x="359" y="396"/>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46" name="Freeform 7"/>
            <p:cNvSpPr/>
            <p:nvPr/>
          </p:nvSpPr>
          <p:spPr bwMode="auto">
            <a:xfrm>
              <a:off x="6615683" y="1917320"/>
              <a:ext cx="2619877" cy="1719294"/>
            </a:xfrm>
            <a:custGeom>
              <a:avLst/>
              <a:gdLst>
                <a:gd name="T0" fmla="*/ 417 w 546"/>
                <a:gd name="T1" fmla="*/ 0 h 360"/>
                <a:gd name="T2" fmla="*/ 416 w 546"/>
                <a:gd name="T3" fmla="*/ 0 h 360"/>
                <a:gd name="T4" fmla="*/ 413 w 546"/>
                <a:gd name="T5" fmla="*/ 0 h 360"/>
                <a:gd name="T6" fmla="*/ 412 w 546"/>
                <a:gd name="T7" fmla="*/ 0 h 360"/>
                <a:gd name="T8" fmla="*/ 411 w 546"/>
                <a:gd name="T9" fmla="*/ 0 h 360"/>
                <a:gd name="T10" fmla="*/ 306 w 546"/>
                <a:gd name="T11" fmla="*/ 13 h 360"/>
                <a:gd name="T12" fmla="*/ 23 w 546"/>
                <a:gd name="T13" fmla="*/ 252 h 360"/>
                <a:gd name="T14" fmla="*/ 0 w 546"/>
                <a:gd name="T15" fmla="*/ 317 h 360"/>
                <a:gd name="T16" fmla="*/ 119 w 546"/>
                <a:gd name="T17" fmla="*/ 264 h 360"/>
                <a:gd name="T18" fmla="*/ 266 w 546"/>
                <a:gd name="T19" fmla="*/ 360 h 360"/>
                <a:gd name="T20" fmla="*/ 347 w 546"/>
                <a:gd name="T21" fmla="*/ 280 h 360"/>
                <a:gd name="T22" fmla="*/ 411 w 546"/>
                <a:gd name="T23" fmla="*/ 266 h 360"/>
                <a:gd name="T24" fmla="*/ 416 w 546"/>
                <a:gd name="T25" fmla="*/ 267 h 360"/>
                <a:gd name="T26" fmla="*/ 416 w 546"/>
                <a:gd name="T27" fmla="*/ 266 h 360"/>
                <a:gd name="T28" fmla="*/ 546 w 546"/>
                <a:gd name="T29" fmla="*/ 133 h 360"/>
                <a:gd name="T30" fmla="*/ 417 w 546"/>
                <a:gd name="T3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6" h="360">
                  <a:moveTo>
                    <a:pt x="417" y="0"/>
                  </a:moveTo>
                  <a:cubicBezTo>
                    <a:pt x="416" y="0"/>
                    <a:pt x="416" y="0"/>
                    <a:pt x="416" y="0"/>
                  </a:cubicBezTo>
                  <a:cubicBezTo>
                    <a:pt x="415" y="0"/>
                    <a:pt x="414" y="0"/>
                    <a:pt x="413" y="0"/>
                  </a:cubicBezTo>
                  <a:cubicBezTo>
                    <a:pt x="413" y="0"/>
                    <a:pt x="413" y="0"/>
                    <a:pt x="412" y="0"/>
                  </a:cubicBezTo>
                  <a:cubicBezTo>
                    <a:pt x="412" y="0"/>
                    <a:pt x="412" y="0"/>
                    <a:pt x="411" y="0"/>
                  </a:cubicBezTo>
                  <a:cubicBezTo>
                    <a:pt x="375" y="0"/>
                    <a:pt x="340" y="5"/>
                    <a:pt x="306" y="13"/>
                  </a:cubicBezTo>
                  <a:cubicBezTo>
                    <a:pt x="179" y="45"/>
                    <a:pt x="75" y="135"/>
                    <a:pt x="23" y="252"/>
                  </a:cubicBezTo>
                  <a:cubicBezTo>
                    <a:pt x="13" y="273"/>
                    <a:pt x="6" y="295"/>
                    <a:pt x="0" y="317"/>
                  </a:cubicBezTo>
                  <a:cubicBezTo>
                    <a:pt x="29" y="285"/>
                    <a:pt x="72" y="264"/>
                    <a:pt x="119" y="264"/>
                  </a:cubicBezTo>
                  <a:cubicBezTo>
                    <a:pt x="185" y="264"/>
                    <a:pt x="241" y="304"/>
                    <a:pt x="266" y="360"/>
                  </a:cubicBezTo>
                  <a:cubicBezTo>
                    <a:pt x="282" y="324"/>
                    <a:pt x="311" y="296"/>
                    <a:pt x="347" y="280"/>
                  </a:cubicBezTo>
                  <a:cubicBezTo>
                    <a:pt x="367" y="271"/>
                    <a:pt x="388" y="266"/>
                    <a:pt x="411" y="266"/>
                  </a:cubicBezTo>
                  <a:cubicBezTo>
                    <a:pt x="413" y="266"/>
                    <a:pt x="414" y="266"/>
                    <a:pt x="416" y="267"/>
                  </a:cubicBezTo>
                  <a:cubicBezTo>
                    <a:pt x="416" y="266"/>
                    <a:pt x="416" y="266"/>
                    <a:pt x="416" y="266"/>
                  </a:cubicBezTo>
                  <a:cubicBezTo>
                    <a:pt x="488" y="265"/>
                    <a:pt x="546" y="206"/>
                    <a:pt x="546" y="133"/>
                  </a:cubicBezTo>
                  <a:cubicBezTo>
                    <a:pt x="546" y="61"/>
                    <a:pt x="489" y="2"/>
                    <a:pt x="417" y="0"/>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47" name="Freeform 8"/>
            <p:cNvSpPr/>
            <p:nvPr/>
          </p:nvSpPr>
          <p:spPr bwMode="auto">
            <a:xfrm>
              <a:off x="7973616" y="4243590"/>
              <a:ext cx="2600115" cy="1739056"/>
            </a:xfrm>
            <a:custGeom>
              <a:avLst/>
              <a:gdLst>
                <a:gd name="T0" fmla="*/ 420 w 542"/>
                <a:gd name="T1" fmla="*/ 93 h 364"/>
                <a:gd name="T2" fmla="*/ 275 w 542"/>
                <a:gd name="T3" fmla="*/ 0 h 364"/>
                <a:gd name="T4" fmla="*/ 196 w 542"/>
                <a:gd name="T5" fmla="*/ 82 h 364"/>
                <a:gd name="T6" fmla="*/ 133 w 542"/>
                <a:gd name="T7" fmla="*/ 97 h 364"/>
                <a:gd name="T8" fmla="*/ 133 w 542"/>
                <a:gd name="T9" fmla="*/ 97 h 364"/>
                <a:gd name="T10" fmla="*/ 0 w 542"/>
                <a:gd name="T11" fmla="*/ 230 h 364"/>
                <a:gd name="T12" fmla="*/ 131 w 542"/>
                <a:gd name="T13" fmla="*/ 364 h 364"/>
                <a:gd name="T14" fmla="*/ 133 w 542"/>
                <a:gd name="T15" fmla="*/ 364 h 364"/>
                <a:gd name="T16" fmla="*/ 140 w 542"/>
                <a:gd name="T17" fmla="*/ 363 h 364"/>
                <a:gd name="T18" fmla="*/ 243 w 542"/>
                <a:gd name="T19" fmla="*/ 348 h 364"/>
                <a:gd name="T20" fmla="*/ 520 w 542"/>
                <a:gd name="T21" fmla="*/ 105 h 364"/>
                <a:gd name="T22" fmla="*/ 542 w 542"/>
                <a:gd name="T23" fmla="*/ 37 h 364"/>
                <a:gd name="T24" fmla="*/ 420 w 542"/>
                <a:gd name="T25" fmla="*/ 9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364">
                  <a:moveTo>
                    <a:pt x="420" y="93"/>
                  </a:moveTo>
                  <a:cubicBezTo>
                    <a:pt x="356" y="93"/>
                    <a:pt x="300" y="55"/>
                    <a:pt x="275" y="0"/>
                  </a:cubicBezTo>
                  <a:cubicBezTo>
                    <a:pt x="259" y="36"/>
                    <a:pt x="231" y="66"/>
                    <a:pt x="196" y="82"/>
                  </a:cubicBezTo>
                  <a:cubicBezTo>
                    <a:pt x="177" y="91"/>
                    <a:pt x="155" y="96"/>
                    <a:pt x="133" y="97"/>
                  </a:cubicBezTo>
                  <a:cubicBezTo>
                    <a:pt x="133" y="97"/>
                    <a:pt x="133" y="97"/>
                    <a:pt x="133" y="97"/>
                  </a:cubicBezTo>
                  <a:cubicBezTo>
                    <a:pt x="59" y="97"/>
                    <a:pt x="0" y="157"/>
                    <a:pt x="0" y="230"/>
                  </a:cubicBezTo>
                  <a:cubicBezTo>
                    <a:pt x="0" y="303"/>
                    <a:pt x="58" y="363"/>
                    <a:pt x="131" y="364"/>
                  </a:cubicBezTo>
                  <a:cubicBezTo>
                    <a:pt x="132" y="364"/>
                    <a:pt x="132" y="364"/>
                    <a:pt x="133" y="364"/>
                  </a:cubicBezTo>
                  <a:cubicBezTo>
                    <a:pt x="135" y="364"/>
                    <a:pt x="138" y="364"/>
                    <a:pt x="140" y="363"/>
                  </a:cubicBezTo>
                  <a:cubicBezTo>
                    <a:pt x="176" y="362"/>
                    <a:pt x="210" y="357"/>
                    <a:pt x="243" y="348"/>
                  </a:cubicBezTo>
                  <a:cubicBezTo>
                    <a:pt x="368" y="313"/>
                    <a:pt x="469" y="223"/>
                    <a:pt x="520" y="105"/>
                  </a:cubicBezTo>
                  <a:cubicBezTo>
                    <a:pt x="529" y="84"/>
                    <a:pt x="536" y="61"/>
                    <a:pt x="542" y="37"/>
                  </a:cubicBezTo>
                  <a:cubicBezTo>
                    <a:pt x="513" y="71"/>
                    <a:pt x="469" y="93"/>
                    <a:pt x="420" y="93"/>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48" name="Oval 9"/>
            <p:cNvSpPr>
              <a:spLocks noChangeArrowheads="1"/>
            </p:cNvSpPr>
            <p:nvPr/>
          </p:nvSpPr>
          <p:spPr bwMode="auto">
            <a:xfrm>
              <a:off x="8156179" y="2075416"/>
              <a:ext cx="944812" cy="93540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49" name="Oval 10"/>
            <p:cNvSpPr>
              <a:spLocks noChangeArrowheads="1"/>
            </p:cNvSpPr>
            <p:nvPr/>
          </p:nvSpPr>
          <p:spPr bwMode="auto">
            <a:xfrm>
              <a:off x="8112891" y="4903264"/>
              <a:ext cx="940107" cy="93634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50" name="Oval 11"/>
            <p:cNvSpPr>
              <a:spLocks noChangeArrowheads="1"/>
            </p:cNvSpPr>
            <p:nvPr/>
          </p:nvSpPr>
          <p:spPr bwMode="auto">
            <a:xfrm>
              <a:off x="6711670" y="3450287"/>
              <a:ext cx="940107" cy="93634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51" name="Oval 12"/>
            <p:cNvSpPr>
              <a:spLocks noChangeArrowheads="1"/>
            </p:cNvSpPr>
            <p:nvPr/>
          </p:nvSpPr>
          <p:spPr bwMode="auto">
            <a:xfrm>
              <a:off x="9528227" y="3479459"/>
              <a:ext cx="944812" cy="93634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52" name="TextBox 123"/>
            <p:cNvSpPr txBox="1"/>
            <p:nvPr/>
          </p:nvSpPr>
          <p:spPr>
            <a:xfrm>
              <a:off x="8375794" y="2204864"/>
              <a:ext cx="528518" cy="586890"/>
            </a:xfrm>
            <a:prstGeom prst="rect">
              <a:avLst/>
            </a:prstGeom>
            <a:noFill/>
          </p:spPr>
          <p:txBody>
            <a:bodyPr wrap="square" lIns="68580" tIns="34290" rIns="68580" bIns="34290" rtlCol="0">
              <a:spAutoFit/>
            </a:bodyPr>
            <a:lstStyle/>
            <a:p>
              <a:pPr algn="ctr"/>
              <a:r>
                <a:rPr lang="en-US" sz="3000" dirty="0">
                  <a:solidFill>
                    <a:srgbClr val="5B9BD5"/>
                  </a:solidFill>
                  <a:cs typeface="+mn-ea"/>
                  <a:sym typeface="+mn-lt"/>
                </a:rPr>
                <a:t></a:t>
              </a:r>
            </a:p>
          </p:txBody>
        </p:sp>
        <p:sp>
          <p:nvSpPr>
            <p:cNvPr id="53" name="TextBox 124"/>
            <p:cNvSpPr txBox="1"/>
            <p:nvPr/>
          </p:nvSpPr>
          <p:spPr>
            <a:xfrm>
              <a:off x="9804195" y="3653000"/>
              <a:ext cx="528518" cy="586890"/>
            </a:xfrm>
            <a:prstGeom prst="rect">
              <a:avLst/>
            </a:prstGeom>
            <a:noFill/>
          </p:spPr>
          <p:txBody>
            <a:bodyPr wrap="square" lIns="68580" tIns="34290" rIns="68580" bIns="34290" rtlCol="0">
              <a:spAutoFit/>
            </a:bodyPr>
            <a:lstStyle/>
            <a:p>
              <a:pPr algn="ctr"/>
              <a:r>
                <a:rPr lang="en-US" sz="3000" dirty="0">
                  <a:solidFill>
                    <a:srgbClr val="ED7D31"/>
                  </a:solidFill>
                  <a:cs typeface="+mn-ea"/>
                  <a:sym typeface="+mn-lt"/>
                </a:rPr>
                <a:t></a:t>
              </a:r>
              <a:endParaRPr lang="en-US" sz="3000" b="1" dirty="0">
                <a:solidFill>
                  <a:srgbClr val="ED7D31"/>
                </a:solidFill>
                <a:cs typeface="+mn-ea"/>
                <a:sym typeface="+mn-lt"/>
              </a:endParaRPr>
            </a:p>
          </p:txBody>
        </p:sp>
        <p:sp>
          <p:nvSpPr>
            <p:cNvPr id="54" name="TextBox 125"/>
            <p:cNvSpPr txBox="1"/>
            <p:nvPr/>
          </p:nvSpPr>
          <p:spPr>
            <a:xfrm>
              <a:off x="8342683" y="5135260"/>
              <a:ext cx="528518" cy="586890"/>
            </a:xfrm>
            <a:prstGeom prst="rect">
              <a:avLst/>
            </a:prstGeom>
            <a:noFill/>
          </p:spPr>
          <p:txBody>
            <a:bodyPr wrap="square" lIns="68580" tIns="34290" rIns="68580" bIns="34290" rtlCol="0">
              <a:spAutoFit/>
            </a:bodyPr>
            <a:lstStyle/>
            <a:p>
              <a:pPr algn="ctr"/>
              <a:r>
                <a:rPr lang="en-US" sz="3000" dirty="0">
                  <a:solidFill>
                    <a:srgbClr val="A5A5A5"/>
                  </a:solidFill>
                  <a:cs typeface="+mn-ea"/>
                  <a:sym typeface="+mn-lt"/>
                </a:rPr>
                <a:t></a:t>
              </a:r>
            </a:p>
          </p:txBody>
        </p:sp>
        <p:sp>
          <p:nvSpPr>
            <p:cNvPr id="55" name="TextBox 125"/>
            <p:cNvSpPr txBox="1"/>
            <p:nvPr/>
          </p:nvSpPr>
          <p:spPr>
            <a:xfrm>
              <a:off x="6925505" y="3631743"/>
              <a:ext cx="528518" cy="586890"/>
            </a:xfrm>
            <a:prstGeom prst="rect">
              <a:avLst/>
            </a:prstGeom>
            <a:noFill/>
          </p:spPr>
          <p:txBody>
            <a:bodyPr wrap="square" lIns="68580" tIns="34290" rIns="68580" bIns="34290" rtlCol="0">
              <a:spAutoFit/>
            </a:bodyPr>
            <a:lstStyle/>
            <a:p>
              <a:pPr algn="ctr"/>
              <a:r>
                <a:rPr lang="en-US" sz="3000" dirty="0">
                  <a:solidFill>
                    <a:srgbClr val="FFC000"/>
                  </a:solidFill>
                  <a:cs typeface="+mn-ea"/>
                  <a:sym typeface="+mn-lt"/>
                </a:rPr>
                <a:t></a:t>
              </a:r>
            </a:p>
          </p:txBody>
        </p:sp>
      </p:grpSp>
      <p:sp>
        <p:nvSpPr>
          <p:cNvPr id="57" name="TextBox 6"/>
          <p:cNvSpPr txBox="1"/>
          <p:nvPr/>
        </p:nvSpPr>
        <p:spPr>
          <a:xfrm>
            <a:off x="5842497" y="2235528"/>
            <a:ext cx="648072" cy="477054"/>
          </a:xfrm>
          <a:prstGeom prst="rect">
            <a:avLst/>
          </a:prstGeom>
          <a:noFill/>
        </p:spPr>
        <p:txBody>
          <a:bodyPr wrap="square" rtlCol="0" anchor="ctr">
            <a:spAutoFit/>
          </a:bodyPr>
          <a:lstStyle/>
          <a:p>
            <a:pPr algn="ctr"/>
            <a:r>
              <a:rPr lang="en-US" sz="2500" b="1" dirty="0">
                <a:gradFill>
                  <a:gsLst>
                    <a:gs pos="0">
                      <a:srgbClr val="78C5F3"/>
                    </a:gs>
                    <a:gs pos="96000">
                      <a:srgbClr val="4881D8"/>
                    </a:gs>
                  </a:gsLst>
                  <a:lin ang="0" scaled="1"/>
                </a:gradFill>
                <a:cs typeface="+mn-ea"/>
                <a:sym typeface="+mn-lt"/>
              </a:rPr>
              <a:t>01</a:t>
            </a:r>
          </a:p>
        </p:txBody>
      </p:sp>
      <p:sp>
        <p:nvSpPr>
          <p:cNvPr id="58" name="TextBox 6"/>
          <p:cNvSpPr txBox="1"/>
          <p:nvPr/>
        </p:nvSpPr>
        <p:spPr>
          <a:xfrm>
            <a:off x="7060057" y="3517030"/>
            <a:ext cx="648072" cy="477054"/>
          </a:xfrm>
          <a:prstGeom prst="rect">
            <a:avLst/>
          </a:prstGeom>
          <a:noFill/>
        </p:spPr>
        <p:txBody>
          <a:bodyPr wrap="square" rtlCol="0" anchor="ctr">
            <a:spAutoFit/>
          </a:bodyPr>
          <a:lstStyle/>
          <a:p>
            <a:pPr algn="ctr"/>
            <a:r>
              <a:rPr lang="en-US" sz="2500" b="1" dirty="0">
                <a:gradFill>
                  <a:gsLst>
                    <a:gs pos="0">
                      <a:srgbClr val="78C5F3"/>
                    </a:gs>
                    <a:gs pos="96000">
                      <a:srgbClr val="4881D8"/>
                    </a:gs>
                  </a:gsLst>
                  <a:lin ang="0" scaled="1"/>
                </a:gradFill>
                <a:cs typeface="+mn-ea"/>
                <a:sym typeface="+mn-lt"/>
              </a:rPr>
              <a:t>02</a:t>
            </a:r>
          </a:p>
        </p:txBody>
      </p:sp>
      <p:sp>
        <p:nvSpPr>
          <p:cNvPr id="59" name="TextBox 6"/>
          <p:cNvSpPr txBox="1"/>
          <p:nvPr/>
        </p:nvSpPr>
        <p:spPr>
          <a:xfrm>
            <a:off x="5796529" y="4785864"/>
            <a:ext cx="648072" cy="477054"/>
          </a:xfrm>
          <a:prstGeom prst="rect">
            <a:avLst/>
          </a:prstGeom>
          <a:noFill/>
        </p:spPr>
        <p:txBody>
          <a:bodyPr wrap="square" rtlCol="0" anchor="ctr">
            <a:spAutoFit/>
          </a:bodyPr>
          <a:lstStyle/>
          <a:p>
            <a:pPr algn="ctr"/>
            <a:r>
              <a:rPr lang="en-US" sz="2500" b="1" dirty="0">
                <a:gradFill>
                  <a:gsLst>
                    <a:gs pos="0">
                      <a:srgbClr val="78C5F3"/>
                    </a:gs>
                    <a:gs pos="96000">
                      <a:srgbClr val="4881D8"/>
                    </a:gs>
                  </a:gsLst>
                  <a:lin ang="0" scaled="1"/>
                </a:gradFill>
                <a:cs typeface="+mn-ea"/>
                <a:sym typeface="+mn-lt"/>
              </a:rPr>
              <a:t>03</a:t>
            </a:r>
          </a:p>
        </p:txBody>
      </p:sp>
      <p:sp>
        <p:nvSpPr>
          <p:cNvPr id="60" name="TextBox 6"/>
          <p:cNvSpPr txBox="1"/>
          <p:nvPr/>
        </p:nvSpPr>
        <p:spPr>
          <a:xfrm>
            <a:off x="4494007" y="3470430"/>
            <a:ext cx="648072" cy="477054"/>
          </a:xfrm>
          <a:prstGeom prst="rect">
            <a:avLst/>
          </a:prstGeom>
          <a:noFill/>
        </p:spPr>
        <p:txBody>
          <a:bodyPr wrap="square" rtlCol="0" anchor="ctr">
            <a:spAutoFit/>
          </a:bodyPr>
          <a:lstStyle/>
          <a:p>
            <a:pPr algn="ctr"/>
            <a:r>
              <a:rPr lang="en-US" sz="2500" b="1" dirty="0">
                <a:gradFill>
                  <a:gsLst>
                    <a:gs pos="0">
                      <a:srgbClr val="78C5F3"/>
                    </a:gs>
                    <a:gs pos="96000">
                      <a:srgbClr val="4881D8"/>
                    </a:gs>
                  </a:gsLst>
                  <a:lin ang="0" scaled="1"/>
                </a:gradFill>
                <a:cs typeface="+mn-ea"/>
                <a:sym typeface="+mn-lt"/>
              </a:rPr>
              <a:t>04</a:t>
            </a:r>
          </a:p>
        </p:txBody>
      </p:sp>
      <p:sp>
        <p:nvSpPr>
          <p:cNvPr id="62" name="椭圆 61"/>
          <p:cNvSpPr/>
          <p:nvPr/>
        </p:nvSpPr>
        <p:spPr>
          <a:xfrm>
            <a:off x="11767127" y="-359197"/>
            <a:ext cx="849745" cy="960582"/>
          </a:xfrm>
          <a:prstGeom prst="ellipse">
            <a:avLst/>
          </a:prstGeom>
          <a:gradFill>
            <a:gsLst>
              <a:gs pos="100000">
                <a:srgbClr val="4881D8"/>
              </a:gs>
              <a:gs pos="0">
                <a:srgbClr val="78C5F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7BA45760-6AA9-4F40-A0B9-CD85E8A8EE81}"/>
              </a:ext>
            </a:extLst>
          </p:cNvPr>
          <p:cNvSpPr txBox="1"/>
          <p:nvPr/>
        </p:nvSpPr>
        <p:spPr>
          <a:xfrm>
            <a:off x="4494007" y="1414763"/>
            <a:ext cx="6307494" cy="369332"/>
          </a:xfrm>
          <a:prstGeom prst="rect">
            <a:avLst/>
          </a:prstGeom>
          <a:noFill/>
        </p:spPr>
        <p:txBody>
          <a:bodyPr wrap="square">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本程序主要是使用链表来实现操作。</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440544" y="3038763"/>
            <a:ext cx="6109855" cy="1015663"/>
          </a:xfrm>
          <a:prstGeom prst="rect">
            <a:avLst/>
          </a:prstGeom>
          <a:noFill/>
        </p:spPr>
        <p:txBody>
          <a:bodyPr wrap="square" rtlCol="0">
            <a:spAutoFit/>
          </a:bodyPr>
          <a:lstStyle/>
          <a:p>
            <a:pPr algn="ctr"/>
            <a:r>
              <a:rPr kumimoji="1" lang="zh-CN" altLang="en-US" sz="6000" dirty="0">
                <a:solidFill>
                  <a:srgbClr val="0070C0"/>
                </a:solidFill>
                <a:effectLst>
                  <a:reflection blurRad="6350" stA="20000" endPos="50000" dist="76200" dir="5400000" sy="-100000" algn="bl" rotWithShape="0"/>
                </a:effectLst>
                <a:cs typeface="+mn-ea"/>
                <a:sym typeface="+mn-lt"/>
              </a:rPr>
              <a:t>程序现场演示</a:t>
            </a:r>
          </a:p>
        </p:txBody>
      </p:sp>
      <p:sp>
        <p:nvSpPr>
          <p:cNvPr id="3" name="文本框 2"/>
          <p:cNvSpPr txBox="1"/>
          <p:nvPr/>
        </p:nvSpPr>
        <p:spPr>
          <a:xfrm>
            <a:off x="5223163" y="2018145"/>
            <a:ext cx="2313709" cy="646331"/>
          </a:xfrm>
          <a:prstGeom prst="rect">
            <a:avLst/>
          </a:prstGeom>
          <a:noFill/>
          <a:ln>
            <a:solidFill>
              <a:srgbClr val="0070C0"/>
            </a:solidFill>
          </a:ln>
        </p:spPr>
        <p:txBody>
          <a:bodyPr wrap="square" rtlCol="0">
            <a:spAutoFit/>
          </a:bodyPr>
          <a:lstStyle/>
          <a:p>
            <a:pPr algn="dist"/>
            <a:r>
              <a:rPr kumimoji="1" lang="zh-CN" altLang="en-US" sz="3600" b="1" dirty="0">
                <a:solidFill>
                  <a:srgbClr val="0070C0"/>
                </a:solidFill>
                <a:cs typeface="+mn-ea"/>
                <a:sym typeface="+mn-lt"/>
              </a:rPr>
              <a:t>第五部分</a:t>
            </a:r>
          </a:p>
        </p:txBody>
      </p:sp>
      <p:sp>
        <p:nvSpPr>
          <p:cNvPr id="14" name="椭圆 13"/>
          <p:cNvSpPr/>
          <p:nvPr/>
        </p:nvSpPr>
        <p:spPr>
          <a:xfrm>
            <a:off x="2286000" y="4343400"/>
            <a:ext cx="14224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124034" y="3038763"/>
            <a:ext cx="4511965" cy="1015663"/>
          </a:xfrm>
          <a:prstGeom prst="rect">
            <a:avLst/>
          </a:prstGeom>
          <a:noFill/>
        </p:spPr>
        <p:txBody>
          <a:bodyPr wrap="square" rtlCol="0">
            <a:spAutoFit/>
          </a:bodyPr>
          <a:lstStyle/>
          <a:p>
            <a:pPr algn="dist"/>
            <a:r>
              <a:rPr kumimoji="1" lang="zh-CN" altLang="en-US" sz="6000" dirty="0">
                <a:solidFill>
                  <a:srgbClr val="0070C0"/>
                </a:solidFill>
                <a:effectLst>
                  <a:reflection blurRad="6350" stA="20000" endPos="50000" dist="76200" dir="5400000" sy="-100000" algn="bl" rotWithShape="0"/>
                </a:effectLst>
                <a:cs typeface="+mn-ea"/>
                <a:sym typeface="+mn-lt"/>
              </a:rPr>
              <a:t>设计总结</a:t>
            </a:r>
          </a:p>
        </p:txBody>
      </p:sp>
      <p:sp>
        <p:nvSpPr>
          <p:cNvPr id="3" name="文本框 2"/>
          <p:cNvSpPr txBox="1"/>
          <p:nvPr/>
        </p:nvSpPr>
        <p:spPr>
          <a:xfrm>
            <a:off x="5223163" y="2018145"/>
            <a:ext cx="2313709" cy="646331"/>
          </a:xfrm>
          <a:prstGeom prst="rect">
            <a:avLst/>
          </a:prstGeom>
          <a:noFill/>
          <a:ln>
            <a:solidFill>
              <a:srgbClr val="0070C0"/>
            </a:solidFill>
          </a:ln>
        </p:spPr>
        <p:txBody>
          <a:bodyPr wrap="square" rtlCol="0">
            <a:spAutoFit/>
          </a:bodyPr>
          <a:lstStyle/>
          <a:p>
            <a:pPr algn="dist"/>
            <a:r>
              <a:rPr kumimoji="1" lang="zh-CN" altLang="en-US" sz="3600" b="1" dirty="0">
                <a:solidFill>
                  <a:srgbClr val="0070C0"/>
                </a:solidFill>
                <a:cs typeface="+mn-ea"/>
                <a:sym typeface="+mn-lt"/>
              </a:rPr>
              <a:t>第六部分</a:t>
            </a:r>
          </a:p>
        </p:txBody>
      </p:sp>
      <p:sp>
        <p:nvSpPr>
          <p:cNvPr id="14" name="椭圆 13"/>
          <p:cNvSpPr/>
          <p:nvPr/>
        </p:nvSpPr>
        <p:spPr>
          <a:xfrm>
            <a:off x="2286000" y="4343400"/>
            <a:ext cx="14224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6154272" y="2439134"/>
            <a:ext cx="1864301" cy="315553"/>
          </a:xfrm>
          <a:custGeom>
            <a:avLst/>
            <a:gdLst>
              <a:gd name="T0" fmla="*/ 113 w 300"/>
              <a:gd name="T1" fmla="*/ 49 h 51"/>
              <a:gd name="T2" fmla="*/ 114 w 300"/>
              <a:gd name="T3" fmla="*/ 51 h 51"/>
              <a:gd name="T4" fmla="*/ 160 w 300"/>
              <a:gd name="T5" fmla="*/ 5 h 51"/>
              <a:gd name="T6" fmla="*/ 300 w 300"/>
              <a:gd name="T7" fmla="*/ 5 h 51"/>
              <a:gd name="T8" fmla="*/ 300 w 300"/>
              <a:gd name="T9" fmla="*/ 1 h 51"/>
              <a:gd name="T10" fmla="*/ 158 w 300"/>
              <a:gd name="T11" fmla="*/ 1 h 51"/>
              <a:gd name="T12" fmla="*/ 158 w 300"/>
              <a:gd name="T13" fmla="*/ 2 h 51"/>
              <a:gd name="T14" fmla="*/ 158 w 300"/>
              <a:gd name="T15" fmla="*/ 2 h 51"/>
              <a:gd name="T16" fmla="*/ 113 w 300"/>
              <a:gd name="T17" fmla="*/ 47 h 51"/>
              <a:gd name="T18" fmla="*/ 0 w 300"/>
              <a:gd name="T19" fmla="*/ 0 h 51"/>
              <a:gd name="T20" fmla="*/ 0 w 300"/>
              <a:gd name="T21" fmla="*/ 3 h 51"/>
              <a:gd name="T22" fmla="*/ 113 w 300"/>
              <a:gd name="T23" fmla="*/ 50 h 51"/>
              <a:gd name="T24" fmla="*/ 113 w 300"/>
              <a:gd name="T2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51">
                <a:moveTo>
                  <a:pt x="113" y="49"/>
                </a:moveTo>
                <a:cubicBezTo>
                  <a:pt x="114" y="51"/>
                  <a:pt x="114" y="51"/>
                  <a:pt x="114" y="51"/>
                </a:cubicBezTo>
                <a:cubicBezTo>
                  <a:pt x="160" y="5"/>
                  <a:pt x="160" y="5"/>
                  <a:pt x="160" y="5"/>
                </a:cubicBezTo>
                <a:cubicBezTo>
                  <a:pt x="300" y="5"/>
                  <a:pt x="300" y="5"/>
                  <a:pt x="300" y="5"/>
                </a:cubicBezTo>
                <a:cubicBezTo>
                  <a:pt x="300" y="1"/>
                  <a:pt x="300" y="1"/>
                  <a:pt x="300" y="1"/>
                </a:cubicBezTo>
                <a:cubicBezTo>
                  <a:pt x="158" y="1"/>
                  <a:pt x="158" y="1"/>
                  <a:pt x="158" y="1"/>
                </a:cubicBezTo>
                <a:cubicBezTo>
                  <a:pt x="158" y="2"/>
                  <a:pt x="158" y="2"/>
                  <a:pt x="158" y="2"/>
                </a:cubicBezTo>
                <a:cubicBezTo>
                  <a:pt x="158" y="2"/>
                  <a:pt x="158" y="2"/>
                  <a:pt x="158" y="2"/>
                </a:cubicBezTo>
                <a:cubicBezTo>
                  <a:pt x="113" y="47"/>
                  <a:pt x="113" y="47"/>
                  <a:pt x="113" y="47"/>
                </a:cubicBezTo>
                <a:cubicBezTo>
                  <a:pt x="81" y="20"/>
                  <a:pt x="41" y="4"/>
                  <a:pt x="0" y="0"/>
                </a:cubicBezTo>
                <a:cubicBezTo>
                  <a:pt x="0" y="3"/>
                  <a:pt x="0" y="3"/>
                  <a:pt x="0" y="3"/>
                </a:cubicBezTo>
                <a:cubicBezTo>
                  <a:pt x="42" y="7"/>
                  <a:pt x="81" y="24"/>
                  <a:pt x="113" y="50"/>
                </a:cubicBezTo>
                <a:lnTo>
                  <a:pt x="113" y="49"/>
                </a:ln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4" name="Freeform 6"/>
          <p:cNvSpPr/>
          <p:nvPr/>
        </p:nvSpPr>
        <p:spPr bwMode="auto">
          <a:xfrm>
            <a:off x="4023988" y="4760443"/>
            <a:ext cx="1870346" cy="315553"/>
          </a:xfrm>
          <a:custGeom>
            <a:avLst/>
            <a:gdLst>
              <a:gd name="T0" fmla="*/ 188 w 301"/>
              <a:gd name="T1" fmla="*/ 1 h 51"/>
              <a:gd name="T2" fmla="*/ 187 w 301"/>
              <a:gd name="T3" fmla="*/ 0 h 51"/>
              <a:gd name="T4" fmla="*/ 141 w 301"/>
              <a:gd name="T5" fmla="*/ 46 h 51"/>
              <a:gd name="T6" fmla="*/ 0 w 301"/>
              <a:gd name="T7" fmla="*/ 46 h 51"/>
              <a:gd name="T8" fmla="*/ 0 w 301"/>
              <a:gd name="T9" fmla="*/ 50 h 51"/>
              <a:gd name="T10" fmla="*/ 142 w 301"/>
              <a:gd name="T11" fmla="*/ 50 h 51"/>
              <a:gd name="T12" fmla="*/ 142 w 301"/>
              <a:gd name="T13" fmla="*/ 49 h 51"/>
              <a:gd name="T14" fmla="*/ 143 w 301"/>
              <a:gd name="T15" fmla="*/ 49 h 51"/>
              <a:gd name="T16" fmla="*/ 187 w 301"/>
              <a:gd name="T17" fmla="*/ 4 h 51"/>
              <a:gd name="T18" fmla="*/ 301 w 301"/>
              <a:gd name="T19" fmla="*/ 51 h 51"/>
              <a:gd name="T20" fmla="*/ 301 w 301"/>
              <a:gd name="T21" fmla="*/ 48 h 51"/>
              <a:gd name="T22" fmla="*/ 188 w 301"/>
              <a:gd name="T2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1">
                <a:moveTo>
                  <a:pt x="188" y="1"/>
                </a:moveTo>
                <a:cubicBezTo>
                  <a:pt x="187" y="0"/>
                  <a:pt x="187" y="0"/>
                  <a:pt x="187" y="0"/>
                </a:cubicBezTo>
                <a:cubicBezTo>
                  <a:pt x="141" y="46"/>
                  <a:pt x="141" y="46"/>
                  <a:pt x="141" y="46"/>
                </a:cubicBezTo>
                <a:cubicBezTo>
                  <a:pt x="0" y="46"/>
                  <a:pt x="0" y="46"/>
                  <a:pt x="0" y="46"/>
                </a:cubicBezTo>
                <a:cubicBezTo>
                  <a:pt x="0" y="50"/>
                  <a:pt x="0" y="50"/>
                  <a:pt x="0" y="50"/>
                </a:cubicBezTo>
                <a:cubicBezTo>
                  <a:pt x="142" y="50"/>
                  <a:pt x="142" y="50"/>
                  <a:pt x="142" y="50"/>
                </a:cubicBezTo>
                <a:cubicBezTo>
                  <a:pt x="142" y="49"/>
                  <a:pt x="142" y="49"/>
                  <a:pt x="142" y="49"/>
                </a:cubicBezTo>
                <a:cubicBezTo>
                  <a:pt x="143" y="49"/>
                  <a:pt x="143" y="49"/>
                  <a:pt x="143" y="49"/>
                </a:cubicBezTo>
                <a:cubicBezTo>
                  <a:pt x="187" y="4"/>
                  <a:pt x="187" y="4"/>
                  <a:pt x="187" y="4"/>
                </a:cubicBezTo>
                <a:cubicBezTo>
                  <a:pt x="220" y="31"/>
                  <a:pt x="259" y="47"/>
                  <a:pt x="301" y="51"/>
                </a:cubicBezTo>
                <a:cubicBezTo>
                  <a:pt x="301" y="48"/>
                  <a:pt x="301" y="48"/>
                  <a:pt x="301" y="48"/>
                </a:cubicBezTo>
                <a:cubicBezTo>
                  <a:pt x="258" y="44"/>
                  <a:pt x="219" y="27"/>
                  <a:pt x="188" y="1"/>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5" name="Freeform 7"/>
          <p:cNvSpPr/>
          <p:nvPr/>
        </p:nvSpPr>
        <p:spPr bwMode="auto">
          <a:xfrm>
            <a:off x="7036853" y="2915485"/>
            <a:ext cx="702438" cy="724200"/>
          </a:xfrm>
          <a:custGeom>
            <a:avLst/>
            <a:gdLst>
              <a:gd name="T0" fmla="*/ 113 w 113"/>
              <a:gd name="T1" fmla="*/ 117 h 117"/>
              <a:gd name="T2" fmla="*/ 113 w 113"/>
              <a:gd name="T3" fmla="*/ 113 h 117"/>
              <a:gd name="T4" fmla="*/ 49 w 113"/>
              <a:gd name="T5" fmla="*/ 113 h 117"/>
              <a:gd name="T6" fmla="*/ 2 w 113"/>
              <a:gd name="T7" fmla="*/ 0 h 117"/>
              <a:gd name="T8" fmla="*/ 0 w 113"/>
              <a:gd name="T9" fmla="*/ 2 h 117"/>
              <a:gd name="T10" fmla="*/ 47 w 113"/>
              <a:gd name="T11" fmla="*/ 115 h 117"/>
              <a:gd name="T12" fmla="*/ 47 w 113"/>
              <a:gd name="T13" fmla="*/ 115 h 117"/>
              <a:gd name="T14" fmla="*/ 47 w 113"/>
              <a:gd name="T15" fmla="*/ 117 h 117"/>
              <a:gd name="T16" fmla="*/ 113 w 113"/>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7">
                <a:moveTo>
                  <a:pt x="113" y="117"/>
                </a:moveTo>
                <a:cubicBezTo>
                  <a:pt x="113" y="113"/>
                  <a:pt x="113" y="113"/>
                  <a:pt x="113" y="113"/>
                </a:cubicBezTo>
                <a:cubicBezTo>
                  <a:pt x="49" y="113"/>
                  <a:pt x="49" y="113"/>
                  <a:pt x="49" y="113"/>
                </a:cubicBezTo>
                <a:cubicBezTo>
                  <a:pt x="45" y="72"/>
                  <a:pt x="29" y="33"/>
                  <a:pt x="2" y="0"/>
                </a:cubicBezTo>
                <a:cubicBezTo>
                  <a:pt x="0" y="2"/>
                  <a:pt x="0" y="2"/>
                  <a:pt x="0" y="2"/>
                </a:cubicBezTo>
                <a:cubicBezTo>
                  <a:pt x="26" y="34"/>
                  <a:pt x="43" y="72"/>
                  <a:pt x="47" y="115"/>
                </a:cubicBezTo>
                <a:cubicBezTo>
                  <a:pt x="47" y="115"/>
                  <a:pt x="47" y="115"/>
                  <a:pt x="47" y="115"/>
                </a:cubicBezTo>
                <a:cubicBezTo>
                  <a:pt x="47" y="117"/>
                  <a:pt x="47" y="117"/>
                  <a:pt x="47" y="117"/>
                </a:cubicBezTo>
                <a:lnTo>
                  <a:pt x="113" y="117"/>
                </a:ln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6" name="Freeform 8"/>
          <p:cNvSpPr/>
          <p:nvPr/>
        </p:nvSpPr>
        <p:spPr bwMode="auto">
          <a:xfrm>
            <a:off x="5179806" y="2049831"/>
            <a:ext cx="720573" cy="698810"/>
          </a:xfrm>
          <a:custGeom>
            <a:avLst/>
            <a:gdLst>
              <a:gd name="T0" fmla="*/ 113 w 116"/>
              <a:gd name="T1" fmla="*/ 63 h 113"/>
              <a:gd name="T2" fmla="*/ 0 w 116"/>
              <a:gd name="T3" fmla="*/ 111 h 113"/>
              <a:gd name="T4" fmla="*/ 2 w 116"/>
              <a:gd name="T5" fmla="*/ 113 h 113"/>
              <a:gd name="T6" fmla="*/ 115 w 116"/>
              <a:gd name="T7" fmla="*/ 66 h 113"/>
              <a:gd name="T8" fmla="*/ 115 w 116"/>
              <a:gd name="T9" fmla="*/ 66 h 113"/>
              <a:gd name="T10" fmla="*/ 116 w 116"/>
              <a:gd name="T11" fmla="*/ 66 h 113"/>
              <a:gd name="T12" fmla="*/ 116 w 116"/>
              <a:gd name="T13" fmla="*/ 0 h 113"/>
              <a:gd name="T14" fmla="*/ 113 w 116"/>
              <a:gd name="T15" fmla="*/ 0 h 113"/>
              <a:gd name="T16" fmla="*/ 113 w 116"/>
              <a:gd name="T17" fmla="*/ 6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13">
                <a:moveTo>
                  <a:pt x="113" y="63"/>
                </a:moveTo>
                <a:cubicBezTo>
                  <a:pt x="71" y="68"/>
                  <a:pt x="32" y="84"/>
                  <a:pt x="0" y="111"/>
                </a:cubicBezTo>
                <a:cubicBezTo>
                  <a:pt x="2" y="113"/>
                  <a:pt x="2" y="113"/>
                  <a:pt x="2" y="113"/>
                </a:cubicBezTo>
                <a:cubicBezTo>
                  <a:pt x="33" y="87"/>
                  <a:pt x="72" y="70"/>
                  <a:pt x="115" y="66"/>
                </a:cubicBezTo>
                <a:cubicBezTo>
                  <a:pt x="115" y="66"/>
                  <a:pt x="115" y="66"/>
                  <a:pt x="115" y="66"/>
                </a:cubicBezTo>
                <a:cubicBezTo>
                  <a:pt x="116" y="66"/>
                  <a:pt x="116" y="66"/>
                  <a:pt x="116" y="66"/>
                </a:cubicBezTo>
                <a:cubicBezTo>
                  <a:pt x="116" y="0"/>
                  <a:pt x="116" y="0"/>
                  <a:pt x="116" y="0"/>
                </a:cubicBezTo>
                <a:cubicBezTo>
                  <a:pt x="113" y="0"/>
                  <a:pt x="113" y="0"/>
                  <a:pt x="113" y="0"/>
                </a:cubicBezTo>
                <a:lnTo>
                  <a:pt x="113" y="63"/>
                </a:lnTo>
                <a:close/>
              </a:path>
            </a:pathLst>
          </a:custGeom>
          <a:solidFill>
            <a:srgbClr val="10A981"/>
          </a:solidFill>
          <a:ln w="9525">
            <a:noFill/>
            <a:round/>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7" name="Freeform 9"/>
          <p:cNvSpPr/>
          <p:nvPr/>
        </p:nvSpPr>
        <p:spPr bwMode="auto">
          <a:xfrm>
            <a:off x="3837799" y="2631367"/>
            <a:ext cx="1173954" cy="996229"/>
          </a:xfrm>
          <a:custGeom>
            <a:avLst/>
            <a:gdLst>
              <a:gd name="T0" fmla="*/ 185 w 189"/>
              <a:gd name="T1" fmla="*/ 48 h 161"/>
              <a:gd name="T2" fmla="*/ 139 w 189"/>
              <a:gd name="T3" fmla="*/ 161 h 161"/>
              <a:gd name="T4" fmla="*/ 141 w 189"/>
              <a:gd name="T5" fmla="*/ 161 h 161"/>
              <a:gd name="T6" fmla="*/ 188 w 189"/>
              <a:gd name="T7" fmla="*/ 48 h 161"/>
              <a:gd name="T8" fmla="*/ 188 w 189"/>
              <a:gd name="T9" fmla="*/ 48 h 161"/>
              <a:gd name="T10" fmla="*/ 189 w 189"/>
              <a:gd name="T11" fmla="*/ 47 h 161"/>
              <a:gd name="T12" fmla="*/ 143 w 189"/>
              <a:gd name="T13" fmla="*/ 0 h 161"/>
              <a:gd name="T14" fmla="*/ 142 w 189"/>
              <a:gd name="T15" fmla="*/ 1 h 161"/>
              <a:gd name="T16" fmla="*/ 142 w 189"/>
              <a:gd name="T17" fmla="*/ 0 h 161"/>
              <a:gd name="T18" fmla="*/ 0 w 189"/>
              <a:gd name="T19" fmla="*/ 0 h 161"/>
              <a:gd name="T20" fmla="*/ 0 w 189"/>
              <a:gd name="T21" fmla="*/ 3 h 161"/>
              <a:gd name="T22" fmla="*/ 141 w 189"/>
              <a:gd name="T23" fmla="*/ 3 h 161"/>
              <a:gd name="T24" fmla="*/ 185 w 189"/>
              <a:gd name="T25" fmla="*/ 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185" y="48"/>
                </a:moveTo>
                <a:cubicBezTo>
                  <a:pt x="159" y="80"/>
                  <a:pt x="143" y="119"/>
                  <a:pt x="139" y="161"/>
                </a:cubicBezTo>
                <a:cubicBezTo>
                  <a:pt x="141" y="161"/>
                  <a:pt x="141" y="161"/>
                  <a:pt x="141" y="161"/>
                </a:cubicBezTo>
                <a:cubicBezTo>
                  <a:pt x="146" y="118"/>
                  <a:pt x="163" y="80"/>
                  <a:pt x="188" y="48"/>
                </a:cubicBezTo>
                <a:cubicBezTo>
                  <a:pt x="188" y="48"/>
                  <a:pt x="188" y="48"/>
                  <a:pt x="188" y="48"/>
                </a:cubicBezTo>
                <a:cubicBezTo>
                  <a:pt x="189" y="47"/>
                  <a:pt x="189" y="47"/>
                  <a:pt x="189" y="47"/>
                </a:cubicBezTo>
                <a:cubicBezTo>
                  <a:pt x="143" y="0"/>
                  <a:pt x="143" y="0"/>
                  <a:pt x="143" y="0"/>
                </a:cubicBezTo>
                <a:cubicBezTo>
                  <a:pt x="142" y="1"/>
                  <a:pt x="142" y="1"/>
                  <a:pt x="142" y="1"/>
                </a:cubicBezTo>
                <a:cubicBezTo>
                  <a:pt x="142" y="0"/>
                  <a:pt x="142" y="0"/>
                  <a:pt x="142" y="0"/>
                </a:cubicBezTo>
                <a:cubicBezTo>
                  <a:pt x="0" y="0"/>
                  <a:pt x="0" y="0"/>
                  <a:pt x="0" y="0"/>
                </a:cubicBezTo>
                <a:cubicBezTo>
                  <a:pt x="0" y="3"/>
                  <a:pt x="0" y="3"/>
                  <a:pt x="0" y="3"/>
                </a:cubicBezTo>
                <a:cubicBezTo>
                  <a:pt x="141" y="3"/>
                  <a:pt x="141" y="3"/>
                  <a:pt x="141" y="3"/>
                </a:cubicBezTo>
                <a:lnTo>
                  <a:pt x="185" y="48"/>
                </a:lnTo>
                <a:close/>
              </a:path>
            </a:pathLst>
          </a:custGeom>
          <a:gradFill>
            <a:gsLst>
              <a:gs pos="0">
                <a:srgbClr val="78C5F3"/>
              </a:gs>
              <a:gs pos="96000">
                <a:srgbClr val="4881D8"/>
              </a:gs>
            </a:gsLst>
            <a:lin ang="0" scaled="1"/>
          </a:gradFill>
          <a:ln w="9525">
            <a:noFill/>
            <a:round/>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8" name="Freeform 10"/>
          <p:cNvSpPr/>
          <p:nvPr/>
        </p:nvSpPr>
        <p:spPr bwMode="auto">
          <a:xfrm>
            <a:off x="4309315" y="3875444"/>
            <a:ext cx="696393" cy="724200"/>
          </a:xfrm>
          <a:custGeom>
            <a:avLst/>
            <a:gdLst>
              <a:gd name="T0" fmla="*/ 0 w 112"/>
              <a:gd name="T1" fmla="*/ 0 h 117"/>
              <a:gd name="T2" fmla="*/ 0 w 112"/>
              <a:gd name="T3" fmla="*/ 4 h 117"/>
              <a:gd name="T4" fmla="*/ 63 w 112"/>
              <a:gd name="T5" fmla="*/ 4 h 117"/>
              <a:gd name="T6" fmla="*/ 110 w 112"/>
              <a:gd name="T7" fmla="*/ 117 h 117"/>
              <a:gd name="T8" fmla="*/ 112 w 112"/>
              <a:gd name="T9" fmla="*/ 115 h 117"/>
              <a:gd name="T10" fmla="*/ 65 w 112"/>
              <a:gd name="T11" fmla="*/ 2 h 117"/>
              <a:gd name="T12" fmla="*/ 65 w 112"/>
              <a:gd name="T13" fmla="*/ 2 h 117"/>
              <a:gd name="T14" fmla="*/ 65 w 112"/>
              <a:gd name="T15" fmla="*/ 0 h 117"/>
              <a:gd name="T16" fmla="*/ 0 w 112"/>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7">
                <a:moveTo>
                  <a:pt x="0" y="0"/>
                </a:moveTo>
                <a:cubicBezTo>
                  <a:pt x="0" y="4"/>
                  <a:pt x="0" y="4"/>
                  <a:pt x="0" y="4"/>
                </a:cubicBezTo>
                <a:cubicBezTo>
                  <a:pt x="63" y="4"/>
                  <a:pt x="63" y="4"/>
                  <a:pt x="63" y="4"/>
                </a:cubicBezTo>
                <a:cubicBezTo>
                  <a:pt x="68" y="45"/>
                  <a:pt x="84" y="84"/>
                  <a:pt x="110" y="117"/>
                </a:cubicBezTo>
                <a:cubicBezTo>
                  <a:pt x="112" y="115"/>
                  <a:pt x="112" y="115"/>
                  <a:pt x="112" y="115"/>
                </a:cubicBezTo>
                <a:cubicBezTo>
                  <a:pt x="87" y="83"/>
                  <a:pt x="70" y="44"/>
                  <a:pt x="65" y="2"/>
                </a:cubicBezTo>
                <a:cubicBezTo>
                  <a:pt x="65" y="2"/>
                  <a:pt x="65" y="2"/>
                  <a:pt x="65" y="2"/>
                </a:cubicBezTo>
                <a:cubicBezTo>
                  <a:pt x="65" y="0"/>
                  <a:pt x="65" y="0"/>
                  <a:pt x="65" y="0"/>
                </a:cubicBezTo>
                <a:lnTo>
                  <a:pt x="0" y="0"/>
                </a:ln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9" name="Freeform 11"/>
          <p:cNvSpPr/>
          <p:nvPr/>
        </p:nvSpPr>
        <p:spPr bwMode="auto">
          <a:xfrm>
            <a:off x="7030808" y="3887533"/>
            <a:ext cx="1173954" cy="996229"/>
          </a:xfrm>
          <a:custGeom>
            <a:avLst/>
            <a:gdLst>
              <a:gd name="T0" fmla="*/ 48 w 189"/>
              <a:gd name="T1" fmla="*/ 158 h 161"/>
              <a:gd name="T2" fmla="*/ 4 w 189"/>
              <a:gd name="T3" fmla="*/ 113 h 161"/>
              <a:gd name="T4" fmla="*/ 50 w 189"/>
              <a:gd name="T5" fmla="*/ 0 h 161"/>
              <a:gd name="T6" fmla="*/ 48 w 189"/>
              <a:gd name="T7" fmla="*/ 0 h 161"/>
              <a:gd name="T8" fmla="*/ 1 w 189"/>
              <a:gd name="T9" fmla="*/ 113 h 161"/>
              <a:gd name="T10" fmla="*/ 1 w 189"/>
              <a:gd name="T11" fmla="*/ 113 h 161"/>
              <a:gd name="T12" fmla="*/ 0 w 189"/>
              <a:gd name="T13" fmla="*/ 114 h 161"/>
              <a:gd name="T14" fmla="*/ 47 w 189"/>
              <a:gd name="T15" fmla="*/ 160 h 161"/>
              <a:gd name="T16" fmla="*/ 47 w 189"/>
              <a:gd name="T17" fmla="*/ 160 h 161"/>
              <a:gd name="T18" fmla="*/ 47 w 189"/>
              <a:gd name="T19" fmla="*/ 161 h 161"/>
              <a:gd name="T20" fmla="*/ 189 w 189"/>
              <a:gd name="T21" fmla="*/ 161 h 161"/>
              <a:gd name="T22" fmla="*/ 189 w 189"/>
              <a:gd name="T23" fmla="*/ 158 h 161"/>
              <a:gd name="T24" fmla="*/ 48 w 189"/>
              <a:gd name="T25" fmla="*/ 15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61">
                <a:moveTo>
                  <a:pt x="48" y="158"/>
                </a:moveTo>
                <a:cubicBezTo>
                  <a:pt x="4" y="113"/>
                  <a:pt x="4" y="113"/>
                  <a:pt x="4" y="113"/>
                </a:cubicBezTo>
                <a:cubicBezTo>
                  <a:pt x="30" y="81"/>
                  <a:pt x="46" y="42"/>
                  <a:pt x="50" y="0"/>
                </a:cubicBezTo>
                <a:cubicBezTo>
                  <a:pt x="48" y="0"/>
                  <a:pt x="48" y="0"/>
                  <a:pt x="48" y="0"/>
                </a:cubicBezTo>
                <a:cubicBezTo>
                  <a:pt x="44" y="42"/>
                  <a:pt x="27" y="81"/>
                  <a:pt x="1" y="113"/>
                </a:cubicBezTo>
                <a:cubicBezTo>
                  <a:pt x="1" y="113"/>
                  <a:pt x="1" y="113"/>
                  <a:pt x="1" y="113"/>
                </a:cubicBezTo>
                <a:cubicBezTo>
                  <a:pt x="0" y="114"/>
                  <a:pt x="0" y="114"/>
                  <a:pt x="0" y="114"/>
                </a:cubicBezTo>
                <a:cubicBezTo>
                  <a:pt x="47" y="160"/>
                  <a:pt x="47" y="160"/>
                  <a:pt x="47" y="160"/>
                </a:cubicBezTo>
                <a:cubicBezTo>
                  <a:pt x="47" y="160"/>
                  <a:pt x="47" y="160"/>
                  <a:pt x="47" y="160"/>
                </a:cubicBezTo>
                <a:cubicBezTo>
                  <a:pt x="47" y="161"/>
                  <a:pt x="47" y="161"/>
                  <a:pt x="47" y="161"/>
                </a:cubicBezTo>
                <a:cubicBezTo>
                  <a:pt x="189" y="161"/>
                  <a:pt x="189" y="161"/>
                  <a:pt x="189" y="161"/>
                </a:cubicBezTo>
                <a:cubicBezTo>
                  <a:pt x="189" y="158"/>
                  <a:pt x="189" y="158"/>
                  <a:pt x="189" y="158"/>
                </a:cubicBezTo>
                <a:lnTo>
                  <a:pt x="48" y="158"/>
                </a:ln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1" name="Freeform 13"/>
          <p:cNvSpPr/>
          <p:nvPr/>
        </p:nvSpPr>
        <p:spPr bwMode="auto">
          <a:xfrm>
            <a:off x="4713126" y="2922739"/>
            <a:ext cx="435246" cy="722991"/>
          </a:xfrm>
          <a:custGeom>
            <a:avLst/>
            <a:gdLst>
              <a:gd name="T0" fmla="*/ 70 w 70"/>
              <a:gd name="T1" fmla="*/ 18 h 117"/>
              <a:gd name="T2" fmla="*/ 48 w 70"/>
              <a:gd name="T3" fmla="*/ 0 h 117"/>
              <a:gd name="T4" fmla="*/ 0 w 70"/>
              <a:gd name="T5" fmla="*/ 114 h 117"/>
              <a:gd name="T6" fmla="*/ 29 w 70"/>
              <a:gd name="T7" fmla="*/ 117 h 117"/>
              <a:gd name="T8" fmla="*/ 70 w 70"/>
              <a:gd name="T9" fmla="*/ 18 h 117"/>
            </a:gdLst>
            <a:ahLst/>
            <a:cxnLst>
              <a:cxn ang="0">
                <a:pos x="T0" y="T1"/>
              </a:cxn>
              <a:cxn ang="0">
                <a:pos x="T2" y="T3"/>
              </a:cxn>
              <a:cxn ang="0">
                <a:pos x="T4" y="T5"/>
              </a:cxn>
              <a:cxn ang="0">
                <a:pos x="T6" y="T7"/>
              </a:cxn>
              <a:cxn ang="0">
                <a:pos x="T8" y="T9"/>
              </a:cxn>
            </a:cxnLst>
            <a:rect l="0" t="0" r="r" b="b"/>
            <a:pathLst>
              <a:path w="70" h="117">
                <a:moveTo>
                  <a:pt x="70" y="18"/>
                </a:moveTo>
                <a:cubicBezTo>
                  <a:pt x="48" y="0"/>
                  <a:pt x="48" y="0"/>
                  <a:pt x="48" y="0"/>
                </a:cubicBezTo>
                <a:cubicBezTo>
                  <a:pt x="3" y="44"/>
                  <a:pt x="0" y="114"/>
                  <a:pt x="0" y="114"/>
                </a:cubicBezTo>
                <a:cubicBezTo>
                  <a:pt x="29" y="117"/>
                  <a:pt x="29" y="117"/>
                  <a:pt x="29" y="117"/>
                </a:cubicBezTo>
                <a:cubicBezTo>
                  <a:pt x="33" y="79"/>
                  <a:pt x="48" y="45"/>
                  <a:pt x="70" y="18"/>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2" name="Freeform 14"/>
          <p:cNvSpPr/>
          <p:nvPr/>
        </p:nvSpPr>
        <p:spPr bwMode="auto">
          <a:xfrm>
            <a:off x="4713126" y="3869398"/>
            <a:ext cx="435246" cy="716946"/>
          </a:xfrm>
          <a:custGeom>
            <a:avLst/>
            <a:gdLst>
              <a:gd name="T0" fmla="*/ 29 w 70"/>
              <a:gd name="T1" fmla="*/ 0 h 116"/>
              <a:gd name="T2" fmla="*/ 0 w 70"/>
              <a:gd name="T3" fmla="*/ 3 h 116"/>
              <a:gd name="T4" fmla="*/ 47 w 70"/>
              <a:gd name="T5" fmla="*/ 116 h 116"/>
              <a:gd name="T6" fmla="*/ 70 w 70"/>
              <a:gd name="T7" fmla="*/ 97 h 116"/>
              <a:gd name="T8" fmla="*/ 29 w 70"/>
              <a:gd name="T9" fmla="*/ 0 h 116"/>
            </a:gdLst>
            <a:ahLst/>
            <a:cxnLst>
              <a:cxn ang="0">
                <a:pos x="T0" y="T1"/>
              </a:cxn>
              <a:cxn ang="0">
                <a:pos x="T2" y="T3"/>
              </a:cxn>
              <a:cxn ang="0">
                <a:pos x="T4" y="T5"/>
              </a:cxn>
              <a:cxn ang="0">
                <a:pos x="T6" y="T7"/>
              </a:cxn>
              <a:cxn ang="0">
                <a:pos x="T8" y="T9"/>
              </a:cxn>
            </a:cxnLst>
            <a:rect l="0" t="0" r="r" b="b"/>
            <a:pathLst>
              <a:path w="70" h="116">
                <a:moveTo>
                  <a:pt x="29" y="0"/>
                </a:moveTo>
                <a:cubicBezTo>
                  <a:pt x="0" y="3"/>
                  <a:pt x="0" y="3"/>
                  <a:pt x="0" y="3"/>
                </a:cubicBezTo>
                <a:cubicBezTo>
                  <a:pt x="5" y="72"/>
                  <a:pt x="47" y="116"/>
                  <a:pt x="47" y="116"/>
                </a:cubicBezTo>
                <a:cubicBezTo>
                  <a:pt x="70" y="97"/>
                  <a:pt x="70" y="97"/>
                  <a:pt x="70" y="97"/>
                </a:cubicBezTo>
                <a:cubicBezTo>
                  <a:pt x="48" y="70"/>
                  <a:pt x="33" y="37"/>
                  <a:pt x="29" y="0"/>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3" name="Freeform 15"/>
          <p:cNvSpPr/>
          <p:nvPr/>
        </p:nvSpPr>
        <p:spPr bwMode="auto">
          <a:xfrm>
            <a:off x="5185851" y="4623824"/>
            <a:ext cx="726618" cy="438872"/>
          </a:xfrm>
          <a:custGeom>
            <a:avLst/>
            <a:gdLst>
              <a:gd name="T0" fmla="*/ 18 w 117"/>
              <a:gd name="T1" fmla="*/ 0 h 71"/>
              <a:gd name="T2" fmla="*/ 0 w 117"/>
              <a:gd name="T3" fmla="*/ 22 h 71"/>
              <a:gd name="T4" fmla="*/ 114 w 117"/>
              <a:gd name="T5" fmla="*/ 70 h 71"/>
              <a:gd name="T6" fmla="*/ 117 w 117"/>
              <a:gd name="T7" fmla="*/ 41 h 71"/>
              <a:gd name="T8" fmla="*/ 18 w 117"/>
              <a:gd name="T9" fmla="*/ 0 h 71"/>
            </a:gdLst>
            <a:ahLst/>
            <a:cxnLst>
              <a:cxn ang="0">
                <a:pos x="T0" y="T1"/>
              </a:cxn>
              <a:cxn ang="0">
                <a:pos x="T2" y="T3"/>
              </a:cxn>
              <a:cxn ang="0">
                <a:pos x="T4" y="T5"/>
              </a:cxn>
              <a:cxn ang="0">
                <a:pos x="T6" y="T7"/>
              </a:cxn>
              <a:cxn ang="0">
                <a:pos x="T8" y="T9"/>
              </a:cxn>
            </a:cxnLst>
            <a:rect l="0" t="0" r="r" b="b"/>
            <a:pathLst>
              <a:path w="117" h="71">
                <a:moveTo>
                  <a:pt x="18" y="0"/>
                </a:moveTo>
                <a:cubicBezTo>
                  <a:pt x="0" y="22"/>
                  <a:pt x="0" y="22"/>
                  <a:pt x="0" y="22"/>
                </a:cubicBezTo>
                <a:cubicBezTo>
                  <a:pt x="57" y="71"/>
                  <a:pt x="114" y="70"/>
                  <a:pt x="114" y="70"/>
                </a:cubicBezTo>
                <a:cubicBezTo>
                  <a:pt x="117" y="41"/>
                  <a:pt x="117" y="41"/>
                  <a:pt x="117" y="41"/>
                </a:cubicBezTo>
                <a:cubicBezTo>
                  <a:pt x="80" y="37"/>
                  <a:pt x="46" y="22"/>
                  <a:pt x="18" y="0"/>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4" name="Freeform 16"/>
          <p:cNvSpPr/>
          <p:nvPr/>
        </p:nvSpPr>
        <p:spPr bwMode="auto">
          <a:xfrm>
            <a:off x="6118001" y="4623824"/>
            <a:ext cx="726618" cy="426783"/>
          </a:xfrm>
          <a:custGeom>
            <a:avLst/>
            <a:gdLst>
              <a:gd name="T0" fmla="*/ 0 w 117"/>
              <a:gd name="T1" fmla="*/ 41 h 69"/>
              <a:gd name="T2" fmla="*/ 3 w 117"/>
              <a:gd name="T3" fmla="*/ 69 h 69"/>
              <a:gd name="T4" fmla="*/ 117 w 117"/>
              <a:gd name="T5" fmla="*/ 22 h 69"/>
              <a:gd name="T6" fmla="*/ 99 w 117"/>
              <a:gd name="T7" fmla="*/ 0 h 69"/>
              <a:gd name="T8" fmla="*/ 0 w 117"/>
              <a:gd name="T9" fmla="*/ 41 h 69"/>
            </a:gdLst>
            <a:ahLst/>
            <a:cxnLst>
              <a:cxn ang="0">
                <a:pos x="T0" y="T1"/>
              </a:cxn>
              <a:cxn ang="0">
                <a:pos x="T2" y="T3"/>
              </a:cxn>
              <a:cxn ang="0">
                <a:pos x="T4" y="T5"/>
              </a:cxn>
              <a:cxn ang="0">
                <a:pos x="T6" y="T7"/>
              </a:cxn>
              <a:cxn ang="0">
                <a:pos x="T8" y="T9"/>
              </a:cxn>
            </a:cxnLst>
            <a:rect l="0" t="0" r="r" b="b"/>
            <a:pathLst>
              <a:path w="117" h="69">
                <a:moveTo>
                  <a:pt x="0" y="41"/>
                </a:moveTo>
                <a:cubicBezTo>
                  <a:pt x="3" y="69"/>
                  <a:pt x="3" y="69"/>
                  <a:pt x="3" y="69"/>
                </a:cubicBezTo>
                <a:cubicBezTo>
                  <a:pt x="3" y="69"/>
                  <a:pt x="74" y="66"/>
                  <a:pt x="117" y="22"/>
                </a:cubicBezTo>
                <a:cubicBezTo>
                  <a:pt x="99" y="0"/>
                  <a:pt x="99" y="0"/>
                  <a:pt x="99" y="0"/>
                </a:cubicBezTo>
                <a:cubicBezTo>
                  <a:pt x="72" y="23"/>
                  <a:pt x="38" y="37"/>
                  <a:pt x="0" y="41"/>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5" name="Freeform 17"/>
          <p:cNvSpPr/>
          <p:nvPr/>
        </p:nvSpPr>
        <p:spPr bwMode="auto">
          <a:xfrm>
            <a:off x="6888145" y="3869398"/>
            <a:ext cx="441291" cy="724200"/>
          </a:xfrm>
          <a:custGeom>
            <a:avLst/>
            <a:gdLst>
              <a:gd name="T0" fmla="*/ 41 w 71"/>
              <a:gd name="T1" fmla="*/ 0 h 117"/>
              <a:gd name="T2" fmla="*/ 0 w 71"/>
              <a:gd name="T3" fmla="*/ 98 h 117"/>
              <a:gd name="T4" fmla="*/ 23 w 71"/>
              <a:gd name="T5" fmla="*/ 117 h 117"/>
              <a:gd name="T6" fmla="*/ 71 w 71"/>
              <a:gd name="T7" fmla="*/ 3 h 117"/>
              <a:gd name="T8" fmla="*/ 41 w 71"/>
              <a:gd name="T9" fmla="*/ 0 h 117"/>
            </a:gdLst>
            <a:ahLst/>
            <a:cxnLst>
              <a:cxn ang="0">
                <a:pos x="T0" y="T1"/>
              </a:cxn>
              <a:cxn ang="0">
                <a:pos x="T2" y="T3"/>
              </a:cxn>
              <a:cxn ang="0">
                <a:pos x="T4" y="T5"/>
              </a:cxn>
              <a:cxn ang="0">
                <a:pos x="T6" y="T7"/>
              </a:cxn>
              <a:cxn ang="0">
                <a:pos x="T8" y="T9"/>
              </a:cxn>
            </a:cxnLst>
            <a:rect l="0" t="0" r="r" b="b"/>
            <a:pathLst>
              <a:path w="71" h="117">
                <a:moveTo>
                  <a:pt x="41" y="0"/>
                </a:moveTo>
                <a:cubicBezTo>
                  <a:pt x="38" y="37"/>
                  <a:pt x="23" y="71"/>
                  <a:pt x="0" y="98"/>
                </a:cubicBezTo>
                <a:cubicBezTo>
                  <a:pt x="23" y="117"/>
                  <a:pt x="23" y="117"/>
                  <a:pt x="23" y="117"/>
                </a:cubicBezTo>
                <a:cubicBezTo>
                  <a:pt x="23" y="117"/>
                  <a:pt x="70" y="68"/>
                  <a:pt x="71" y="3"/>
                </a:cubicBezTo>
                <a:lnTo>
                  <a:pt x="41" y="0"/>
                </a:ln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6" name="Freeform 18"/>
          <p:cNvSpPr/>
          <p:nvPr/>
        </p:nvSpPr>
        <p:spPr bwMode="auto">
          <a:xfrm>
            <a:off x="6900234" y="2928786"/>
            <a:ext cx="429201" cy="724200"/>
          </a:xfrm>
          <a:custGeom>
            <a:avLst/>
            <a:gdLst>
              <a:gd name="T0" fmla="*/ 40 w 69"/>
              <a:gd name="T1" fmla="*/ 117 h 117"/>
              <a:gd name="T2" fmla="*/ 69 w 69"/>
              <a:gd name="T3" fmla="*/ 115 h 117"/>
              <a:gd name="T4" fmla="*/ 22 w 69"/>
              <a:gd name="T5" fmla="*/ 0 h 117"/>
              <a:gd name="T6" fmla="*/ 0 w 69"/>
              <a:gd name="T7" fmla="*/ 19 h 117"/>
              <a:gd name="T8" fmla="*/ 40 w 69"/>
              <a:gd name="T9" fmla="*/ 117 h 117"/>
            </a:gdLst>
            <a:ahLst/>
            <a:cxnLst>
              <a:cxn ang="0">
                <a:pos x="T0" y="T1"/>
              </a:cxn>
              <a:cxn ang="0">
                <a:pos x="T2" y="T3"/>
              </a:cxn>
              <a:cxn ang="0">
                <a:pos x="T4" y="T5"/>
              </a:cxn>
              <a:cxn ang="0">
                <a:pos x="T6" y="T7"/>
              </a:cxn>
              <a:cxn ang="0">
                <a:pos x="T8" y="T9"/>
              </a:cxn>
            </a:cxnLst>
            <a:rect l="0" t="0" r="r" b="b"/>
            <a:pathLst>
              <a:path w="69" h="117">
                <a:moveTo>
                  <a:pt x="40" y="117"/>
                </a:moveTo>
                <a:cubicBezTo>
                  <a:pt x="69" y="115"/>
                  <a:pt x="69" y="115"/>
                  <a:pt x="69" y="115"/>
                </a:cubicBezTo>
                <a:cubicBezTo>
                  <a:pt x="69" y="115"/>
                  <a:pt x="69" y="51"/>
                  <a:pt x="22" y="0"/>
                </a:cubicBezTo>
                <a:cubicBezTo>
                  <a:pt x="0" y="19"/>
                  <a:pt x="0" y="19"/>
                  <a:pt x="0" y="19"/>
                </a:cubicBezTo>
                <a:cubicBezTo>
                  <a:pt x="22" y="46"/>
                  <a:pt x="36" y="80"/>
                  <a:pt x="40" y="117"/>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7" name="Freeform 19"/>
          <p:cNvSpPr/>
          <p:nvPr/>
        </p:nvSpPr>
        <p:spPr bwMode="auto">
          <a:xfrm>
            <a:off x="6136137" y="2458478"/>
            <a:ext cx="726618" cy="432827"/>
          </a:xfrm>
          <a:custGeom>
            <a:avLst/>
            <a:gdLst>
              <a:gd name="T0" fmla="*/ 98 w 117"/>
              <a:gd name="T1" fmla="*/ 70 h 70"/>
              <a:gd name="T2" fmla="*/ 117 w 117"/>
              <a:gd name="T3" fmla="*/ 48 h 70"/>
              <a:gd name="T4" fmla="*/ 3 w 117"/>
              <a:gd name="T5" fmla="*/ 0 h 70"/>
              <a:gd name="T6" fmla="*/ 0 w 117"/>
              <a:gd name="T7" fmla="*/ 28 h 70"/>
              <a:gd name="T8" fmla="*/ 98 w 117"/>
              <a:gd name="T9" fmla="*/ 70 h 70"/>
            </a:gdLst>
            <a:ahLst/>
            <a:cxnLst>
              <a:cxn ang="0">
                <a:pos x="T0" y="T1"/>
              </a:cxn>
              <a:cxn ang="0">
                <a:pos x="T2" y="T3"/>
              </a:cxn>
              <a:cxn ang="0">
                <a:pos x="T4" y="T5"/>
              </a:cxn>
              <a:cxn ang="0">
                <a:pos x="T6" y="T7"/>
              </a:cxn>
              <a:cxn ang="0">
                <a:pos x="T8" y="T9"/>
              </a:cxn>
            </a:cxnLst>
            <a:rect l="0" t="0" r="r" b="b"/>
            <a:pathLst>
              <a:path w="117" h="70">
                <a:moveTo>
                  <a:pt x="98" y="70"/>
                </a:moveTo>
                <a:cubicBezTo>
                  <a:pt x="117" y="48"/>
                  <a:pt x="117" y="48"/>
                  <a:pt x="117" y="48"/>
                </a:cubicBezTo>
                <a:cubicBezTo>
                  <a:pt x="117" y="48"/>
                  <a:pt x="79" y="6"/>
                  <a:pt x="3" y="0"/>
                </a:cubicBezTo>
                <a:cubicBezTo>
                  <a:pt x="0" y="28"/>
                  <a:pt x="0" y="28"/>
                  <a:pt x="0" y="28"/>
                </a:cubicBezTo>
                <a:cubicBezTo>
                  <a:pt x="37" y="32"/>
                  <a:pt x="71" y="47"/>
                  <a:pt x="98" y="70"/>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8" name="Freeform 20"/>
          <p:cNvSpPr/>
          <p:nvPr/>
        </p:nvSpPr>
        <p:spPr bwMode="auto">
          <a:xfrm>
            <a:off x="5191896" y="2458478"/>
            <a:ext cx="726618" cy="426783"/>
          </a:xfrm>
          <a:custGeom>
            <a:avLst/>
            <a:gdLst>
              <a:gd name="T0" fmla="*/ 117 w 117"/>
              <a:gd name="T1" fmla="*/ 28 h 69"/>
              <a:gd name="T2" fmla="*/ 114 w 117"/>
              <a:gd name="T3" fmla="*/ 0 h 69"/>
              <a:gd name="T4" fmla="*/ 0 w 117"/>
              <a:gd name="T5" fmla="*/ 47 h 69"/>
              <a:gd name="T6" fmla="*/ 18 w 117"/>
              <a:gd name="T7" fmla="*/ 69 h 69"/>
              <a:gd name="T8" fmla="*/ 117 w 117"/>
              <a:gd name="T9" fmla="*/ 28 h 69"/>
            </a:gdLst>
            <a:ahLst/>
            <a:cxnLst>
              <a:cxn ang="0">
                <a:pos x="T0" y="T1"/>
              </a:cxn>
              <a:cxn ang="0">
                <a:pos x="T2" y="T3"/>
              </a:cxn>
              <a:cxn ang="0">
                <a:pos x="T4" y="T5"/>
              </a:cxn>
              <a:cxn ang="0">
                <a:pos x="T6" y="T7"/>
              </a:cxn>
              <a:cxn ang="0">
                <a:pos x="T8" y="T9"/>
              </a:cxn>
            </a:cxnLst>
            <a:rect l="0" t="0" r="r" b="b"/>
            <a:pathLst>
              <a:path w="117" h="69">
                <a:moveTo>
                  <a:pt x="117" y="28"/>
                </a:moveTo>
                <a:cubicBezTo>
                  <a:pt x="114" y="0"/>
                  <a:pt x="114" y="0"/>
                  <a:pt x="114" y="0"/>
                </a:cubicBezTo>
                <a:cubicBezTo>
                  <a:pt x="114" y="0"/>
                  <a:pt x="51" y="0"/>
                  <a:pt x="0" y="47"/>
                </a:cubicBezTo>
                <a:cubicBezTo>
                  <a:pt x="18" y="69"/>
                  <a:pt x="18" y="69"/>
                  <a:pt x="18" y="69"/>
                </a:cubicBezTo>
                <a:cubicBezTo>
                  <a:pt x="45" y="46"/>
                  <a:pt x="80" y="31"/>
                  <a:pt x="117" y="28"/>
                </a:cubicBezTo>
                <a:close/>
              </a:path>
            </a:pathLst>
          </a:custGeom>
          <a:gradFill>
            <a:gsLst>
              <a:gs pos="0">
                <a:srgbClr val="78C5F3"/>
              </a:gs>
              <a:gs pos="96000">
                <a:srgbClr val="4881D8"/>
              </a:gs>
            </a:gsLst>
            <a:lin ang="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9" name="TextBox 6"/>
          <p:cNvSpPr txBox="1"/>
          <p:nvPr/>
        </p:nvSpPr>
        <p:spPr>
          <a:xfrm>
            <a:off x="3198796" y="2410381"/>
            <a:ext cx="577326" cy="477054"/>
          </a:xfrm>
          <a:prstGeom prst="rect">
            <a:avLst/>
          </a:prstGeom>
          <a:noFill/>
        </p:spPr>
        <p:txBody>
          <a:bodyPr wrap="square" rtlCol="0" anchor="ctr">
            <a:spAutoFit/>
          </a:bodyPr>
          <a:lstStyle/>
          <a:p>
            <a:pPr algn="ctr"/>
            <a:r>
              <a:rPr lang="en-US" sz="2500" b="1" dirty="0">
                <a:solidFill>
                  <a:prstClr val="black">
                    <a:lumMod val="75000"/>
                    <a:lumOff val="25000"/>
                  </a:prstClr>
                </a:solidFill>
                <a:cs typeface="+mn-ea"/>
                <a:sym typeface="+mn-lt"/>
              </a:rPr>
              <a:t>03</a:t>
            </a:r>
          </a:p>
        </p:txBody>
      </p:sp>
      <p:sp>
        <p:nvSpPr>
          <p:cNvPr id="20" name="TextBox 6"/>
          <p:cNvSpPr txBox="1"/>
          <p:nvPr/>
        </p:nvSpPr>
        <p:spPr>
          <a:xfrm>
            <a:off x="3647827" y="3649007"/>
            <a:ext cx="577326" cy="477054"/>
          </a:xfrm>
          <a:prstGeom prst="rect">
            <a:avLst/>
          </a:prstGeom>
          <a:noFill/>
        </p:spPr>
        <p:txBody>
          <a:bodyPr wrap="square" rtlCol="0" anchor="ctr">
            <a:spAutoFit/>
          </a:bodyPr>
          <a:lstStyle/>
          <a:p>
            <a:pPr algn="ctr"/>
            <a:r>
              <a:rPr lang="en-US" sz="2500" b="1" dirty="0">
                <a:solidFill>
                  <a:prstClr val="black">
                    <a:lumMod val="75000"/>
                    <a:lumOff val="25000"/>
                  </a:prstClr>
                </a:solidFill>
                <a:cs typeface="+mn-ea"/>
                <a:sym typeface="+mn-lt"/>
              </a:rPr>
              <a:t>02</a:t>
            </a:r>
          </a:p>
        </p:txBody>
      </p:sp>
      <p:sp>
        <p:nvSpPr>
          <p:cNvPr id="21" name="TextBox 6"/>
          <p:cNvSpPr txBox="1"/>
          <p:nvPr/>
        </p:nvSpPr>
        <p:spPr>
          <a:xfrm>
            <a:off x="3198796" y="4846932"/>
            <a:ext cx="577326" cy="477054"/>
          </a:xfrm>
          <a:prstGeom prst="rect">
            <a:avLst/>
          </a:prstGeom>
          <a:noFill/>
        </p:spPr>
        <p:txBody>
          <a:bodyPr wrap="square" rtlCol="0" anchor="ctr">
            <a:spAutoFit/>
          </a:bodyPr>
          <a:lstStyle/>
          <a:p>
            <a:pPr algn="ctr"/>
            <a:r>
              <a:rPr lang="en-US" sz="2500" b="1" dirty="0">
                <a:solidFill>
                  <a:prstClr val="black">
                    <a:lumMod val="75000"/>
                    <a:lumOff val="25000"/>
                  </a:prstClr>
                </a:solidFill>
                <a:cs typeface="+mn-ea"/>
                <a:sym typeface="+mn-lt"/>
              </a:rPr>
              <a:t>01</a:t>
            </a:r>
          </a:p>
        </p:txBody>
      </p:sp>
      <p:sp>
        <p:nvSpPr>
          <p:cNvPr id="22" name="TextBox 6"/>
          <p:cNvSpPr txBox="1"/>
          <p:nvPr/>
        </p:nvSpPr>
        <p:spPr>
          <a:xfrm>
            <a:off x="8138142" y="2217938"/>
            <a:ext cx="577326" cy="477054"/>
          </a:xfrm>
          <a:prstGeom prst="rect">
            <a:avLst/>
          </a:prstGeom>
          <a:noFill/>
        </p:spPr>
        <p:txBody>
          <a:bodyPr wrap="square" rtlCol="0" anchor="ctr">
            <a:spAutoFit/>
          </a:bodyPr>
          <a:lstStyle/>
          <a:p>
            <a:pPr algn="ctr"/>
            <a:r>
              <a:rPr lang="en-US" sz="2500" b="1" dirty="0">
                <a:solidFill>
                  <a:prstClr val="black">
                    <a:lumMod val="75000"/>
                    <a:lumOff val="25000"/>
                  </a:prstClr>
                </a:solidFill>
                <a:cs typeface="+mn-ea"/>
                <a:sym typeface="+mn-lt"/>
              </a:rPr>
              <a:t>04</a:t>
            </a:r>
          </a:p>
        </p:txBody>
      </p:sp>
      <p:sp>
        <p:nvSpPr>
          <p:cNvPr id="23" name="TextBox 6"/>
          <p:cNvSpPr txBox="1"/>
          <p:nvPr/>
        </p:nvSpPr>
        <p:spPr>
          <a:xfrm>
            <a:off x="7817406" y="3456564"/>
            <a:ext cx="577326" cy="477054"/>
          </a:xfrm>
          <a:prstGeom prst="rect">
            <a:avLst/>
          </a:prstGeom>
          <a:noFill/>
        </p:spPr>
        <p:txBody>
          <a:bodyPr wrap="square" rtlCol="0" anchor="ctr">
            <a:spAutoFit/>
          </a:bodyPr>
          <a:lstStyle/>
          <a:p>
            <a:pPr algn="ctr"/>
            <a:r>
              <a:rPr lang="en-US" sz="2500" b="1" dirty="0">
                <a:solidFill>
                  <a:prstClr val="black">
                    <a:lumMod val="75000"/>
                    <a:lumOff val="25000"/>
                  </a:prstClr>
                </a:solidFill>
                <a:cs typeface="+mn-ea"/>
                <a:sym typeface="+mn-lt"/>
              </a:rPr>
              <a:t>05</a:t>
            </a:r>
          </a:p>
        </p:txBody>
      </p:sp>
      <p:sp>
        <p:nvSpPr>
          <p:cNvPr id="24" name="TextBox 6"/>
          <p:cNvSpPr txBox="1"/>
          <p:nvPr/>
        </p:nvSpPr>
        <p:spPr>
          <a:xfrm>
            <a:off x="8205660" y="4654489"/>
            <a:ext cx="577326" cy="477054"/>
          </a:xfrm>
          <a:prstGeom prst="rect">
            <a:avLst/>
          </a:prstGeom>
          <a:noFill/>
        </p:spPr>
        <p:txBody>
          <a:bodyPr wrap="square" rtlCol="0" anchor="ctr">
            <a:spAutoFit/>
          </a:bodyPr>
          <a:lstStyle/>
          <a:p>
            <a:pPr algn="ctr"/>
            <a:r>
              <a:rPr lang="en-US" sz="2500" b="1" dirty="0">
                <a:solidFill>
                  <a:prstClr val="black">
                    <a:lumMod val="75000"/>
                    <a:lumOff val="25000"/>
                  </a:prstClr>
                </a:solidFill>
                <a:cs typeface="+mn-ea"/>
                <a:sym typeface="+mn-lt"/>
              </a:rPr>
              <a:t>06</a:t>
            </a:r>
          </a:p>
        </p:txBody>
      </p:sp>
      <p:sp>
        <p:nvSpPr>
          <p:cNvPr id="25" name="文本框 24"/>
          <p:cNvSpPr txBox="1"/>
          <p:nvPr/>
        </p:nvSpPr>
        <p:spPr>
          <a:xfrm>
            <a:off x="5390248" y="3547832"/>
            <a:ext cx="1298312" cy="369332"/>
          </a:xfrm>
          <a:prstGeom prst="rect">
            <a:avLst/>
          </a:prstGeom>
          <a:noFill/>
        </p:spPr>
        <p:txBody>
          <a:bodyPr wrap="square" rtlCol="0">
            <a:spAutoFit/>
          </a:bodyPr>
          <a:lstStyle/>
          <a:p>
            <a:pPr algn="ctr"/>
            <a:r>
              <a:rPr lang="zh-CN" altLang="en-US" dirty="0">
                <a:solidFill>
                  <a:prstClr val="black">
                    <a:lumMod val="75000"/>
                    <a:lumOff val="25000"/>
                  </a:prstClr>
                </a:solidFill>
                <a:cs typeface="+mn-ea"/>
                <a:sym typeface="+mn-lt"/>
              </a:rPr>
              <a:t>设计总结</a:t>
            </a:r>
          </a:p>
        </p:txBody>
      </p:sp>
      <p:sp>
        <p:nvSpPr>
          <p:cNvPr id="26" name="文本框 25"/>
          <p:cNvSpPr txBox="1"/>
          <p:nvPr/>
        </p:nvSpPr>
        <p:spPr>
          <a:xfrm>
            <a:off x="8613101" y="2215812"/>
            <a:ext cx="2027545" cy="762196"/>
          </a:xfrm>
          <a:prstGeom prst="rect">
            <a:avLst/>
          </a:prstGeom>
          <a:noFill/>
        </p:spPr>
        <p:txBody>
          <a:bodyPr wrap="square" rtlCol="0">
            <a:spAutoFit/>
          </a:bodyPr>
          <a:lstStyle/>
          <a:p>
            <a:pPr>
              <a:lnSpc>
                <a:spcPct val="125000"/>
              </a:lnSpc>
            </a:pPr>
            <a:r>
              <a:rPr lang="en-US" altLang="zh-CN" sz="1200" dirty="0">
                <a:solidFill>
                  <a:prstClr val="black">
                    <a:lumMod val="75000"/>
                    <a:lumOff val="25000"/>
                  </a:prstClr>
                </a:solidFill>
                <a:cs typeface="+mn-ea"/>
                <a:sym typeface="+mn-lt"/>
              </a:rPr>
              <a:t>Output</a:t>
            </a:r>
            <a:r>
              <a:rPr lang="zh-CN" altLang="en-US" sz="1200" dirty="0">
                <a:solidFill>
                  <a:prstClr val="black">
                    <a:lumMod val="75000"/>
                    <a:lumOff val="25000"/>
                  </a:prstClr>
                </a:solidFill>
                <a:cs typeface="+mn-ea"/>
                <a:sym typeface="+mn-lt"/>
              </a:rPr>
              <a:t>函数用于输出报表，循环一次，时间复杂度</a:t>
            </a:r>
            <a:r>
              <a:rPr lang="en-US" altLang="zh-CN" sz="1200" dirty="0">
                <a:solidFill>
                  <a:prstClr val="black">
                    <a:lumMod val="75000"/>
                    <a:lumOff val="25000"/>
                  </a:prstClr>
                </a:solidFill>
                <a:cs typeface="+mn-ea"/>
                <a:sym typeface="+mn-lt"/>
              </a:rPr>
              <a:t>O(n)</a:t>
            </a:r>
            <a:r>
              <a:rPr lang="zh-CN" altLang="en-US" sz="1200" dirty="0">
                <a:solidFill>
                  <a:prstClr val="black">
                    <a:lumMod val="75000"/>
                    <a:lumOff val="25000"/>
                  </a:prstClr>
                </a:solidFill>
                <a:cs typeface="+mn-ea"/>
                <a:sym typeface="+mn-lt"/>
              </a:rPr>
              <a:t>。</a:t>
            </a:r>
          </a:p>
          <a:p>
            <a:pPr>
              <a:lnSpc>
                <a:spcPct val="125000"/>
              </a:lnSpc>
            </a:pPr>
            <a:endParaRPr lang="zh-CN" altLang="en-US" sz="1200" dirty="0">
              <a:solidFill>
                <a:prstClr val="black">
                  <a:lumMod val="75000"/>
                  <a:lumOff val="25000"/>
                </a:prstClr>
              </a:solidFill>
              <a:cs typeface="+mn-ea"/>
              <a:sym typeface="+mn-lt"/>
            </a:endParaRPr>
          </a:p>
        </p:txBody>
      </p:sp>
      <p:sp>
        <p:nvSpPr>
          <p:cNvPr id="28" name="文本框 27"/>
          <p:cNvSpPr txBox="1"/>
          <p:nvPr/>
        </p:nvSpPr>
        <p:spPr>
          <a:xfrm>
            <a:off x="8613101" y="4394249"/>
            <a:ext cx="3292760" cy="1225079"/>
          </a:xfrm>
          <a:prstGeom prst="rect">
            <a:avLst/>
          </a:prstGeom>
          <a:noFill/>
        </p:spPr>
        <p:txBody>
          <a:bodyPr wrap="square" rtlCol="0">
            <a:spAutoFit/>
          </a:bodyPr>
          <a:lstStyle/>
          <a:p>
            <a:pPr>
              <a:lnSpc>
                <a:spcPct val="125000"/>
              </a:lnSpc>
            </a:pPr>
            <a:r>
              <a:rPr lang="zh-CN" altLang="en-US" sz="1200" dirty="0">
                <a:solidFill>
                  <a:prstClr val="black">
                    <a:lumMod val="75000"/>
                    <a:lumOff val="25000"/>
                  </a:prstClr>
                </a:solidFill>
                <a:cs typeface="+mn-ea"/>
                <a:sym typeface="+mn-lt"/>
              </a:rPr>
              <a:t>该程序在人机互动时输入量较大，且提示太多，界面不够干净利落。可尝试将得分在程序中依次赋给各名次，免去录入成绩的过程，同时也减少了错误的发生。另外最好产生一个</a:t>
            </a:r>
            <a:r>
              <a:rPr lang="en-US" altLang="zh-CN" sz="1200" dirty="0">
                <a:solidFill>
                  <a:prstClr val="black">
                    <a:lumMod val="75000"/>
                    <a:lumOff val="25000"/>
                  </a:prstClr>
                </a:solidFill>
                <a:cs typeface="+mn-ea"/>
                <a:sym typeface="+mn-lt"/>
              </a:rPr>
              <a:t>txt</a:t>
            </a:r>
            <a:r>
              <a:rPr lang="zh-CN" altLang="en-US" sz="1200" dirty="0">
                <a:solidFill>
                  <a:prstClr val="black">
                    <a:lumMod val="75000"/>
                    <a:lumOff val="25000"/>
                  </a:prstClr>
                </a:solidFill>
                <a:cs typeface="+mn-ea"/>
                <a:sym typeface="+mn-lt"/>
              </a:rPr>
              <a:t>文件将报表保存，以增强该系统的实用性。</a:t>
            </a:r>
          </a:p>
        </p:txBody>
      </p:sp>
      <p:sp>
        <p:nvSpPr>
          <p:cNvPr id="30" name="文本框 29"/>
          <p:cNvSpPr txBox="1"/>
          <p:nvPr/>
        </p:nvSpPr>
        <p:spPr>
          <a:xfrm>
            <a:off x="8295087" y="3266645"/>
            <a:ext cx="2345559" cy="763414"/>
          </a:xfrm>
          <a:prstGeom prst="rect">
            <a:avLst/>
          </a:prstGeom>
          <a:noFill/>
        </p:spPr>
        <p:txBody>
          <a:bodyPr wrap="square" rtlCol="0">
            <a:spAutoFit/>
          </a:bodyPr>
          <a:lstStyle/>
          <a:p>
            <a:pPr>
              <a:lnSpc>
                <a:spcPct val="125000"/>
              </a:lnSpc>
            </a:pPr>
            <a:r>
              <a:rPr lang="en-US" altLang="zh-CN" sz="1200" dirty="0" err="1">
                <a:solidFill>
                  <a:prstClr val="black">
                    <a:lumMod val="75000"/>
                    <a:lumOff val="25000"/>
                  </a:prstClr>
                </a:solidFill>
                <a:cs typeface="+mn-ea"/>
                <a:sym typeface="+mn-lt"/>
              </a:rPr>
              <a:t>TeamOutput</a:t>
            </a:r>
            <a:r>
              <a:rPr lang="en-US" altLang="zh-CN" sz="1200" dirty="0">
                <a:solidFill>
                  <a:prstClr val="black">
                    <a:lumMod val="75000"/>
                    <a:lumOff val="25000"/>
                  </a:prstClr>
                </a:solidFill>
                <a:cs typeface="+mn-ea"/>
                <a:sym typeface="+mn-lt"/>
              </a:rPr>
              <a:t> </a:t>
            </a:r>
            <a:r>
              <a:rPr lang="zh-CN" altLang="en-US" sz="1200" dirty="0">
                <a:solidFill>
                  <a:prstClr val="black">
                    <a:lumMod val="75000"/>
                    <a:lumOff val="25000"/>
                  </a:prstClr>
                </a:solidFill>
                <a:cs typeface="+mn-ea"/>
                <a:sym typeface="+mn-lt"/>
              </a:rPr>
              <a:t>和</a:t>
            </a:r>
            <a:r>
              <a:rPr lang="en-US" altLang="zh-CN" sz="1200" dirty="0" err="1">
                <a:solidFill>
                  <a:prstClr val="black">
                    <a:lumMod val="75000"/>
                    <a:lumOff val="25000"/>
                  </a:prstClr>
                </a:solidFill>
                <a:cs typeface="+mn-ea"/>
                <a:sym typeface="+mn-lt"/>
              </a:rPr>
              <a:t>MatchOutput</a:t>
            </a:r>
            <a:r>
              <a:rPr lang="zh-CN" altLang="en-US" sz="1200" dirty="0">
                <a:solidFill>
                  <a:prstClr val="black">
                    <a:lumMod val="75000"/>
                    <a:lumOff val="25000"/>
                  </a:prstClr>
                </a:solidFill>
                <a:cs typeface="+mn-ea"/>
                <a:sym typeface="+mn-lt"/>
              </a:rPr>
              <a:t>函数分别用于输出团体报表和项目报表。时间复杂度均为</a:t>
            </a:r>
            <a:r>
              <a:rPr lang="en-US" altLang="zh-CN" sz="1200" dirty="0">
                <a:solidFill>
                  <a:prstClr val="black">
                    <a:lumMod val="75000"/>
                    <a:lumOff val="25000"/>
                  </a:prstClr>
                </a:solidFill>
                <a:cs typeface="+mn-ea"/>
                <a:sym typeface="+mn-lt"/>
              </a:rPr>
              <a:t>O(n)</a:t>
            </a:r>
            <a:r>
              <a:rPr lang="zh-CN" altLang="en-US" sz="1200" dirty="0">
                <a:solidFill>
                  <a:prstClr val="black">
                    <a:lumMod val="75000"/>
                    <a:lumOff val="25000"/>
                  </a:prstClr>
                </a:solidFill>
                <a:cs typeface="+mn-ea"/>
                <a:sym typeface="+mn-lt"/>
              </a:rPr>
              <a:t>。</a:t>
            </a:r>
          </a:p>
        </p:txBody>
      </p:sp>
      <p:sp>
        <p:nvSpPr>
          <p:cNvPr id="32" name="文本框 31"/>
          <p:cNvSpPr txBox="1"/>
          <p:nvPr/>
        </p:nvSpPr>
        <p:spPr>
          <a:xfrm>
            <a:off x="1352051" y="2336676"/>
            <a:ext cx="2027545" cy="1015663"/>
          </a:xfrm>
          <a:prstGeom prst="rect">
            <a:avLst/>
          </a:prstGeom>
          <a:noFill/>
        </p:spPr>
        <p:txBody>
          <a:bodyPr wrap="square" rtlCol="0">
            <a:spAutoFit/>
          </a:bodyPr>
          <a:lstStyle/>
          <a:p>
            <a:pPr algn="r">
              <a:lnSpc>
                <a:spcPct val="125000"/>
              </a:lnSpc>
            </a:pPr>
            <a:r>
              <a:rPr lang="en-US" altLang="zh-CN" sz="1200" dirty="0">
                <a:solidFill>
                  <a:prstClr val="black">
                    <a:lumMod val="75000"/>
                    <a:lumOff val="25000"/>
                  </a:prstClr>
                </a:solidFill>
                <a:cs typeface="+mn-ea"/>
                <a:sym typeface="+mn-lt"/>
              </a:rPr>
              <a:t>input</a:t>
            </a:r>
            <a:r>
              <a:rPr lang="zh-CN" altLang="en-US" sz="1200" dirty="0">
                <a:solidFill>
                  <a:prstClr val="black">
                    <a:lumMod val="75000"/>
                    <a:lumOff val="25000"/>
                  </a:prstClr>
                </a:solidFill>
                <a:cs typeface="+mn-ea"/>
                <a:sym typeface="+mn-lt"/>
              </a:rPr>
              <a:t>函数只有一次循环，且循环次数由选择的名次类型来定。时间复杂度</a:t>
            </a:r>
            <a:r>
              <a:rPr lang="en-US" altLang="zh-CN" sz="1200" dirty="0">
                <a:solidFill>
                  <a:prstClr val="black">
                    <a:lumMod val="75000"/>
                    <a:lumOff val="25000"/>
                  </a:prstClr>
                </a:solidFill>
                <a:cs typeface="+mn-ea"/>
                <a:sym typeface="+mn-lt"/>
              </a:rPr>
              <a:t>O(n).</a:t>
            </a:r>
          </a:p>
          <a:p>
            <a:pPr algn="r">
              <a:lnSpc>
                <a:spcPct val="125000"/>
              </a:lnSpc>
            </a:pPr>
            <a:endParaRPr lang="zh-CN" altLang="en-US" sz="1200" dirty="0">
              <a:solidFill>
                <a:prstClr val="black">
                  <a:lumMod val="75000"/>
                  <a:lumOff val="25000"/>
                </a:prstClr>
              </a:solidFill>
              <a:cs typeface="+mn-ea"/>
              <a:sym typeface="+mn-lt"/>
            </a:endParaRPr>
          </a:p>
        </p:txBody>
      </p:sp>
      <p:sp>
        <p:nvSpPr>
          <p:cNvPr id="34" name="文本框 33"/>
          <p:cNvSpPr txBox="1"/>
          <p:nvPr/>
        </p:nvSpPr>
        <p:spPr>
          <a:xfrm>
            <a:off x="1370330" y="4946374"/>
            <a:ext cx="2027545" cy="532582"/>
          </a:xfrm>
          <a:prstGeom prst="rect">
            <a:avLst/>
          </a:prstGeom>
          <a:noFill/>
        </p:spPr>
        <p:txBody>
          <a:bodyPr wrap="square" rtlCol="0">
            <a:spAutoFit/>
          </a:bodyPr>
          <a:lstStyle/>
          <a:p>
            <a:pPr algn="r">
              <a:lnSpc>
                <a:spcPct val="125000"/>
              </a:lnSpc>
            </a:pPr>
            <a:r>
              <a:rPr lang="en-US" altLang="zh-CN" sz="1200" dirty="0" err="1">
                <a:solidFill>
                  <a:prstClr val="black">
                    <a:lumMod val="75000"/>
                    <a:lumOff val="25000"/>
                  </a:prstClr>
                </a:solidFill>
                <a:cs typeface="+mn-ea"/>
                <a:sym typeface="+mn-lt"/>
              </a:rPr>
              <a:t>teamsco</a:t>
            </a:r>
            <a:r>
              <a:rPr lang="zh-CN" altLang="en-US" sz="1200" dirty="0">
                <a:solidFill>
                  <a:prstClr val="black">
                    <a:lumMod val="75000"/>
                    <a:lumOff val="25000"/>
                  </a:prstClr>
                </a:solidFill>
                <a:cs typeface="+mn-ea"/>
                <a:sym typeface="+mn-lt"/>
              </a:rPr>
              <a:t>函数用于计算团体总分。时间复杂度</a:t>
            </a:r>
            <a:r>
              <a:rPr lang="en-US" altLang="zh-CN" sz="1200" dirty="0">
                <a:solidFill>
                  <a:prstClr val="black">
                    <a:lumMod val="75000"/>
                    <a:lumOff val="25000"/>
                  </a:prstClr>
                </a:solidFill>
                <a:cs typeface="+mn-ea"/>
                <a:sym typeface="+mn-lt"/>
              </a:rPr>
              <a:t>O(n2)</a:t>
            </a:r>
            <a:r>
              <a:rPr lang="zh-CN" altLang="en-US" sz="1200" dirty="0">
                <a:solidFill>
                  <a:prstClr val="black">
                    <a:lumMod val="75000"/>
                    <a:lumOff val="25000"/>
                  </a:prstClr>
                </a:solidFill>
                <a:cs typeface="+mn-ea"/>
                <a:sym typeface="+mn-lt"/>
              </a:rPr>
              <a:t>。</a:t>
            </a:r>
          </a:p>
        </p:txBody>
      </p:sp>
      <p:sp>
        <p:nvSpPr>
          <p:cNvPr id="36" name="文本框 35"/>
          <p:cNvSpPr txBox="1"/>
          <p:nvPr/>
        </p:nvSpPr>
        <p:spPr>
          <a:xfrm>
            <a:off x="1261876" y="3420041"/>
            <a:ext cx="2443667" cy="994247"/>
          </a:xfrm>
          <a:prstGeom prst="rect">
            <a:avLst/>
          </a:prstGeom>
          <a:noFill/>
        </p:spPr>
        <p:txBody>
          <a:bodyPr wrap="square" rtlCol="0">
            <a:spAutoFit/>
          </a:bodyPr>
          <a:lstStyle/>
          <a:p>
            <a:pPr algn="r">
              <a:lnSpc>
                <a:spcPct val="125000"/>
              </a:lnSpc>
            </a:pPr>
            <a:r>
              <a:rPr lang="en-US" altLang="zh-CN" sz="1200" dirty="0">
                <a:solidFill>
                  <a:prstClr val="black">
                    <a:lumMod val="75000"/>
                    <a:lumOff val="25000"/>
                  </a:prstClr>
                </a:solidFill>
                <a:cs typeface="+mn-ea"/>
                <a:sym typeface="+mn-lt"/>
              </a:rPr>
              <a:t>index</a:t>
            </a:r>
            <a:r>
              <a:rPr lang="zh-CN" altLang="en-US" sz="1200" dirty="0">
                <a:solidFill>
                  <a:prstClr val="black">
                    <a:lumMod val="75000"/>
                    <a:lumOff val="25000"/>
                  </a:prstClr>
                </a:solidFill>
                <a:cs typeface="+mn-ea"/>
                <a:sym typeface="+mn-lt"/>
              </a:rPr>
              <a:t>函数是将运动员得分按学院和性别汇总。最多用到</a:t>
            </a:r>
            <a:r>
              <a:rPr lang="en-US" altLang="zh-CN" sz="1200" dirty="0">
                <a:solidFill>
                  <a:prstClr val="black">
                    <a:lumMod val="75000"/>
                    <a:lumOff val="25000"/>
                  </a:prstClr>
                </a:solidFill>
                <a:cs typeface="+mn-ea"/>
                <a:sym typeface="+mn-lt"/>
              </a:rPr>
              <a:t>3</a:t>
            </a:r>
            <a:r>
              <a:rPr lang="zh-CN" altLang="en-US" sz="1200" dirty="0">
                <a:solidFill>
                  <a:prstClr val="black">
                    <a:lumMod val="75000"/>
                    <a:lumOff val="25000"/>
                  </a:prstClr>
                </a:solidFill>
                <a:cs typeface="+mn-ea"/>
                <a:sym typeface="+mn-lt"/>
              </a:rPr>
              <a:t>次循环嵌套。时间复杂度</a:t>
            </a:r>
            <a:r>
              <a:rPr lang="en-US" altLang="zh-CN" sz="1200" dirty="0">
                <a:solidFill>
                  <a:prstClr val="black">
                    <a:lumMod val="75000"/>
                    <a:lumOff val="25000"/>
                  </a:prstClr>
                </a:solidFill>
                <a:cs typeface="+mn-ea"/>
                <a:sym typeface="+mn-lt"/>
              </a:rPr>
              <a:t>O(n3)</a:t>
            </a:r>
            <a:r>
              <a:rPr lang="zh-CN" altLang="en-US" sz="1200" dirty="0">
                <a:solidFill>
                  <a:prstClr val="black">
                    <a:lumMod val="75000"/>
                    <a:lumOff val="25000"/>
                  </a:prstClr>
                </a:solidFill>
                <a:cs typeface="+mn-ea"/>
                <a:sym typeface="+mn-lt"/>
              </a:rPr>
              <a:t>。程序运行较慢的原因可能在于此。</a:t>
            </a:r>
          </a:p>
        </p:txBody>
      </p:sp>
      <p:sp>
        <p:nvSpPr>
          <p:cNvPr id="40" name="文本框 39"/>
          <p:cNvSpPr txBox="1"/>
          <p:nvPr/>
        </p:nvSpPr>
        <p:spPr>
          <a:xfrm>
            <a:off x="9442124" y="131505"/>
            <a:ext cx="2057149" cy="461665"/>
          </a:xfrm>
          <a:prstGeom prst="rect">
            <a:avLst/>
          </a:prstGeom>
          <a:noFill/>
        </p:spPr>
        <p:txBody>
          <a:bodyPr wrap="square" rtlCol="0">
            <a:spAutoFit/>
          </a:bodyPr>
          <a:lstStyle/>
          <a:p>
            <a:pPr algn="dist"/>
            <a:r>
              <a:rPr kumimoji="1" lang="zh-CN" altLang="en-US" sz="2400" dirty="0">
                <a:solidFill>
                  <a:schemeClr val="tx1">
                    <a:lumMod val="75000"/>
                    <a:lumOff val="25000"/>
                  </a:schemeClr>
                </a:solidFill>
                <a:cs typeface="+mn-ea"/>
                <a:sym typeface="+mn-lt"/>
              </a:rPr>
              <a:t>设计</a:t>
            </a:r>
            <a:r>
              <a:rPr kumimoji="1" lang="zh-CN" altLang="en-US" sz="2400" dirty="0">
                <a:solidFill>
                  <a:schemeClr val="tx1">
                    <a:lumMod val="75000"/>
                    <a:lumOff val="25000"/>
                  </a:schemeClr>
                </a:solidFill>
                <a:effectLst/>
                <a:cs typeface="+mn-ea"/>
                <a:sym typeface="+mn-lt"/>
              </a:rPr>
              <a:t>总结</a:t>
            </a:r>
          </a:p>
        </p:txBody>
      </p:sp>
      <p:sp>
        <p:nvSpPr>
          <p:cNvPr id="41" name="椭圆 40"/>
          <p:cNvSpPr/>
          <p:nvPr/>
        </p:nvSpPr>
        <p:spPr>
          <a:xfrm>
            <a:off x="11767127" y="-359197"/>
            <a:ext cx="849745" cy="960582"/>
          </a:xfrm>
          <a:prstGeom prst="ellipse">
            <a:avLst/>
          </a:prstGeom>
          <a:gradFill>
            <a:gsLst>
              <a:gs pos="100000">
                <a:srgbClr val="4881D8"/>
              </a:gs>
              <a:gs pos="0">
                <a:srgbClr val="78C5F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B91044D1-1802-43F5-954C-57F99FFDA9FB}"/>
              </a:ext>
            </a:extLst>
          </p:cNvPr>
          <p:cNvSpPr txBox="1"/>
          <p:nvPr/>
        </p:nvSpPr>
        <p:spPr>
          <a:xfrm>
            <a:off x="2740587" y="1345193"/>
            <a:ext cx="6307494" cy="532582"/>
          </a:xfrm>
          <a:prstGeom prst="rect">
            <a:avLst/>
          </a:prstGeom>
          <a:noFill/>
        </p:spPr>
        <p:txBody>
          <a:bodyPr wrap="square">
            <a:spAutoFit/>
          </a:bodyPr>
          <a:lstStyle/>
          <a:p>
            <a:pPr indent="304800">
              <a:lnSpc>
                <a:spcPct val="125000"/>
              </a:lnSpc>
            </a:pPr>
            <a:r>
              <a:rPr lang="zh-CN" altLang="zh-CN" sz="1200" dirty="0">
                <a:solidFill>
                  <a:prstClr val="black">
                    <a:lumMod val="75000"/>
                    <a:lumOff val="25000"/>
                  </a:prstClr>
                </a:solidFill>
                <a:cs typeface="+mn-ea"/>
              </a:rPr>
              <a:t>该程序运行时需要逐步按照提示输入和判断，做出与系统相悖的输入或选择将返回重新与机器互动。程序运行时比较慢，可能是因为有些函数的时间复杂度较高。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91783" y="2272412"/>
            <a:ext cx="5050960" cy="2914380"/>
            <a:chOff x="2773307" y="2195797"/>
            <a:chExt cx="6180940" cy="3566374"/>
          </a:xfrm>
        </p:grpSpPr>
        <p:sp>
          <p:nvSpPr>
            <p:cNvPr id="8" name="Freeform 5"/>
            <p:cNvSpPr/>
            <p:nvPr/>
          </p:nvSpPr>
          <p:spPr bwMode="auto">
            <a:xfrm>
              <a:off x="2773307" y="2574488"/>
              <a:ext cx="985178" cy="1347909"/>
            </a:xfrm>
            <a:custGeom>
              <a:avLst/>
              <a:gdLst>
                <a:gd name="T0" fmla="*/ 287 w 287"/>
                <a:gd name="T1" fmla="*/ 107 h 392"/>
                <a:gd name="T2" fmla="*/ 124 w 287"/>
                <a:gd name="T3" fmla="*/ 392 h 392"/>
                <a:gd name="T4" fmla="*/ 0 w 287"/>
                <a:gd name="T5" fmla="*/ 392 h 392"/>
                <a:gd name="T6" fmla="*/ 141 w 287"/>
                <a:gd name="T7" fmla="*/ 67 h 392"/>
                <a:gd name="T8" fmla="*/ 225 w 287"/>
                <a:gd name="T9" fmla="*/ 0 h 392"/>
                <a:gd name="T10" fmla="*/ 287 w 287"/>
                <a:gd name="T11" fmla="*/ 107 h 392"/>
              </a:gdLst>
              <a:ahLst/>
              <a:cxnLst>
                <a:cxn ang="0">
                  <a:pos x="T0" y="T1"/>
                </a:cxn>
                <a:cxn ang="0">
                  <a:pos x="T2" y="T3"/>
                </a:cxn>
                <a:cxn ang="0">
                  <a:pos x="T4" y="T5"/>
                </a:cxn>
                <a:cxn ang="0">
                  <a:pos x="T6" y="T7"/>
                </a:cxn>
                <a:cxn ang="0">
                  <a:pos x="T8" y="T9"/>
                </a:cxn>
                <a:cxn ang="0">
                  <a:pos x="T10" y="T11"/>
                </a:cxn>
              </a:cxnLst>
              <a:rect l="0" t="0" r="r" b="b"/>
              <a:pathLst>
                <a:path w="287" h="392">
                  <a:moveTo>
                    <a:pt x="287" y="107"/>
                  </a:moveTo>
                  <a:cubicBezTo>
                    <a:pt x="193" y="168"/>
                    <a:pt x="129" y="272"/>
                    <a:pt x="124" y="392"/>
                  </a:cubicBezTo>
                  <a:cubicBezTo>
                    <a:pt x="0" y="392"/>
                    <a:pt x="0" y="392"/>
                    <a:pt x="0" y="392"/>
                  </a:cubicBezTo>
                  <a:cubicBezTo>
                    <a:pt x="4" y="269"/>
                    <a:pt x="54" y="154"/>
                    <a:pt x="141" y="67"/>
                  </a:cubicBezTo>
                  <a:cubicBezTo>
                    <a:pt x="167" y="41"/>
                    <a:pt x="195" y="19"/>
                    <a:pt x="225" y="0"/>
                  </a:cubicBezTo>
                  <a:lnTo>
                    <a:pt x="287" y="107"/>
                  </a:ln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9" name="Freeform 6"/>
            <p:cNvSpPr/>
            <p:nvPr/>
          </p:nvSpPr>
          <p:spPr bwMode="auto">
            <a:xfrm>
              <a:off x="3635156" y="2319126"/>
              <a:ext cx="1580057" cy="567312"/>
            </a:xfrm>
            <a:custGeom>
              <a:avLst/>
              <a:gdLst>
                <a:gd name="T0" fmla="*/ 460 w 460"/>
                <a:gd name="T1" fmla="*/ 58 h 165"/>
                <a:gd name="T2" fmla="*/ 397 w 460"/>
                <a:gd name="T3" fmla="*/ 165 h 165"/>
                <a:gd name="T4" fmla="*/ 230 w 460"/>
                <a:gd name="T5" fmla="*/ 124 h 165"/>
                <a:gd name="T6" fmla="*/ 63 w 460"/>
                <a:gd name="T7" fmla="*/ 165 h 165"/>
                <a:gd name="T8" fmla="*/ 0 w 460"/>
                <a:gd name="T9" fmla="*/ 58 h 165"/>
                <a:gd name="T10" fmla="*/ 230 w 460"/>
                <a:gd name="T11" fmla="*/ 0 h 165"/>
                <a:gd name="T12" fmla="*/ 460 w 460"/>
                <a:gd name="T13" fmla="*/ 58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460" y="58"/>
                  </a:moveTo>
                  <a:cubicBezTo>
                    <a:pt x="397" y="165"/>
                    <a:pt x="397" y="165"/>
                    <a:pt x="397" y="165"/>
                  </a:cubicBezTo>
                  <a:cubicBezTo>
                    <a:pt x="348" y="139"/>
                    <a:pt x="291" y="124"/>
                    <a:pt x="230" y="124"/>
                  </a:cubicBezTo>
                  <a:cubicBezTo>
                    <a:pt x="170" y="124"/>
                    <a:pt x="113" y="139"/>
                    <a:pt x="63" y="165"/>
                  </a:cubicBezTo>
                  <a:cubicBezTo>
                    <a:pt x="0" y="58"/>
                    <a:pt x="0" y="58"/>
                    <a:pt x="0" y="58"/>
                  </a:cubicBezTo>
                  <a:cubicBezTo>
                    <a:pt x="70" y="20"/>
                    <a:pt x="149" y="0"/>
                    <a:pt x="230" y="0"/>
                  </a:cubicBezTo>
                  <a:cubicBezTo>
                    <a:pt x="312" y="0"/>
                    <a:pt x="390" y="20"/>
                    <a:pt x="460" y="58"/>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0" name="Freeform 7"/>
            <p:cNvSpPr/>
            <p:nvPr/>
          </p:nvSpPr>
          <p:spPr bwMode="auto">
            <a:xfrm>
              <a:off x="5091885"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1" name="Freeform 8"/>
            <p:cNvSpPr/>
            <p:nvPr/>
          </p:nvSpPr>
          <p:spPr bwMode="auto">
            <a:xfrm>
              <a:off x="3635156" y="4898871"/>
              <a:ext cx="1788990" cy="863300"/>
            </a:xfrm>
            <a:custGeom>
              <a:avLst/>
              <a:gdLst>
                <a:gd name="T0" fmla="*/ 412 w 521"/>
                <a:gd name="T1" fmla="*/ 219 h 251"/>
                <a:gd name="T2" fmla="*/ 416 w 521"/>
                <a:gd name="T3" fmla="*/ 173 h 251"/>
                <a:gd name="T4" fmla="*/ 230 w 521"/>
                <a:gd name="T5" fmla="*/ 210 h 251"/>
                <a:gd name="T6" fmla="*/ 0 w 521"/>
                <a:gd name="T7" fmla="*/ 152 h 251"/>
                <a:gd name="T8" fmla="*/ 63 w 521"/>
                <a:gd name="T9" fmla="*/ 45 h 251"/>
                <a:gd name="T10" fmla="*/ 230 w 521"/>
                <a:gd name="T11" fmla="*/ 86 h 251"/>
                <a:gd name="T12" fmla="*/ 375 w 521"/>
                <a:gd name="T13" fmla="*/ 55 h 251"/>
                <a:gd name="T14" fmla="*/ 355 w 521"/>
                <a:gd name="T15" fmla="*/ 33 h 251"/>
                <a:gd name="T16" fmla="*/ 346 w 521"/>
                <a:gd name="T17" fmla="*/ 24 h 251"/>
                <a:gd name="T18" fmla="*/ 324 w 521"/>
                <a:gd name="T19" fmla="*/ 0 h 251"/>
                <a:gd name="T20" fmla="*/ 521 w 521"/>
                <a:gd name="T21" fmla="*/ 73 h 251"/>
                <a:gd name="T22" fmla="*/ 409 w 521"/>
                <a:gd name="T23" fmla="*/ 251 h 251"/>
                <a:gd name="T24" fmla="*/ 412 w 521"/>
                <a:gd name="T25" fmla="*/ 21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1" h="251">
                  <a:moveTo>
                    <a:pt x="412" y="219"/>
                  </a:moveTo>
                  <a:cubicBezTo>
                    <a:pt x="416" y="173"/>
                    <a:pt x="416" y="173"/>
                    <a:pt x="416" y="173"/>
                  </a:cubicBezTo>
                  <a:cubicBezTo>
                    <a:pt x="358" y="197"/>
                    <a:pt x="295" y="210"/>
                    <a:pt x="230" y="210"/>
                  </a:cubicBezTo>
                  <a:cubicBezTo>
                    <a:pt x="149" y="210"/>
                    <a:pt x="70" y="190"/>
                    <a:pt x="0" y="152"/>
                  </a:cubicBezTo>
                  <a:cubicBezTo>
                    <a:pt x="63" y="45"/>
                    <a:pt x="63" y="45"/>
                    <a:pt x="63" y="45"/>
                  </a:cubicBezTo>
                  <a:cubicBezTo>
                    <a:pt x="113" y="71"/>
                    <a:pt x="170" y="86"/>
                    <a:pt x="230" y="86"/>
                  </a:cubicBezTo>
                  <a:cubicBezTo>
                    <a:pt x="282" y="86"/>
                    <a:pt x="331" y="75"/>
                    <a:pt x="375" y="55"/>
                  </a:cubicBezTo>
                  <a:cubicBezTo>
                    <a:pt x="355" y="33"/>
                    <a:pt x="355" y="33"/>
                    <a:pt x="355" y="33"/>
                  </a:cubicBezTo>
                  <a:cubicBezTo>
                    <a:pt x="346" y="24"/>
                    <a:pt x="346" y="24"/>
                    <a:pt x="346" y="24"/>
                  </a:cubicBezTo>
                  <a:cubicBezTo>
                    <a:pt x="324" y="0"/>
                    <a:pt x="324" y="0"/>
                    <a:pt x="324" y="0"/>
                  </a:cubicBezTo>
                  <a:cubicBezTo>
                    <a:pt x="521" y="73"/>
                    <a:pt x="521" y="73"/>
                    <a:pt x="521" y="73"/>
                  </a:cubicBezTo>
                  <a:cubicBezTo>
                    <a:pt x="409" y="251"/>
                    <a:pt x="409" y="251"/>
                    <a:pt x="409" y="251"/>
                  </a:cubicBezTo>
                  <a:lnTo>
                    <a:pt x="412" y="219"/>
                  </a:ln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noAutofit/>
            </a:bodyPr>
            <a:lstStyle/>
            <a:p>
              <a:endParaRPr lang="en-US" dirty="0">
                <a:solidFill>
                  <a:prstClr val="black"/>
                </a:solidFill>
                <a:cs typeface="+mn-ea"/>
                <a:sym typeface="+mn-lt"/>
              </a:endParaRPr>
            </a:p>
          </p:txBody>
        </p:sp>
        <p:sp>
          <p:nvSpPr>
            <p:cNvPr id="12" name="Freeform 9"/>
            <p:cNvSpPr/>
            <p:nvPr/>
          </p:nvSpPr>
          <p:spPr bwMode="auto">
            <a:xfrm>
              <a:off x="2773307" y="4028315"/>
              <a:ext cx="985178" cy="1345008"/>
            </a:xfrm>
            <a:custGeom>
              <a:avLst/>
              <a:gdLst>
                <a:gd name="T0" fmla="*/ 0 w 287"/>
                <a:gd name="T1" fmla="*/ 0 h 391"/>
                <a:gd name="T2" fmla="*/ 124 w 287"/>
                <a:gd name="T3" fmla="*/ 0 h 391"/>
                <a:gd name="T4" fmla="*/ 287 w 287"/>
                <a:gd name="T5" fmla="*/ 284 h 391"/>
                <a:gd name="T6" fmla="*/ 225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5" y="391"/>
                    <a:pt x="225" y="391"/>
                    <a:pt x="225" y="391"/>
                  </a:cubicBezTo>
                  <a:cubicBezTo>
                    <a:pt x="195" y="372"/>
                    <a:pt x="167" y="350"/>
                    <a:pt x="141" y="324"/>
                  </a:cubicBezTo>
                  <a:cubicBezTo>
                    <a:pt x="54" y="237"/>
                    <a:pt x="4" y="122"/>
                    <a:pt x="0" y="0"/>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3" name="Freeform 10"/>
            <p:cNvSpPr/>
            <p:nvPr/>
          </p:nvSpPr>
          <p:spPr bwMode="auto">
            <a:xfrm>
              <a:off x="6285996" y="2195797"/>
              <a:ext cx="1806401" cy="863300"/>
            </a:xfrm>
            <a:custGeom>
              <a:avLst/>
              <a:gdLst>
                <a:gd name="T0" fmla="*/ 526 w 526"/>
                <a:gd name="T1" fmla="*/ 94 h 251"/>
                <a:gd name="T2" fmla="*/ 463 w 526"/>
                <a:gd name="T3" fmla="*/ 201 h 251"/>
                <a:gd name="T4" fmla="*/ 296 w 526"/>
                <a:gd name="T5" fmla="*/ 160 h 251"/>
                <a:gd name="T6" fmla="*/ 144 w 526"/>
                <a:gd name="T7" fmla="*/ 194 h 251"/>
                <a:gd name="T8" fmla="*/ 166 w 526"/>
                <a:gd name="T9" fmla="*/ 218 h 251"/>
                <a:gd name="T10" fmla="*/ 175 w 526"/>
                <a:gd name="T11" fmla="*/ 228 h 251"/>
                <a:gd name="T12" fmla="*/ 197 w 526"/>
                <a:gd name="T13" fmla="*/ 251 h 251"/>
                <a:gd name="T14" fmla="*/ 0 w 526"/>
                <a:gd name="T15" fmla="*/ 178 h 251"/>
                <a:gd name="T16" fmla="*/ 112 w 526"/>
                <a:gd name="T17" fmla="*/ 0 h 251"/>
                <a:gd name="T18" fmla="*/ 109 w 526"/>
                <a:gd name="T19" fmla="*/ 32 h 251"/>
                <a:gd name="T20" fmla="*/ 105 w 526"/>
                <a:gd name="T21" fmla="*/ 75 h 251"/>
                <a:gd name="T22" fmla="*/ 296 w 526"/>
                <a:gd name="T23" fmla="*/ 36 h 251"/>
                <a:gd name="T24" fmla="*/ 526 w 526"/>
                <a:gd name="T25" fmla="*/ 9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 h="251">
                  <a:moveTo>
                    <a:pt x="526" y="94"/>
                  </a:moveTo>
                  <a:cubicBezTo>
                    <a:pt x="463" y="201"/>
                    <a:pt x="463" y="201"/>
                    <a:pt x="463" y="201"/>
                  </a:cubicBezTo>
                  <a:cubicBezTo>
                    <a:pt x="413" y="175"/>
                    <a:pt x="357" y="160"/>
                    <a:pt x="296" y="160"/>
                  </a:cubicBezTo>
                  <a:cubicBezTo>
                    <a:pt x="242" y="160"/>
                    <a:pt x="190" y="172"/>
                    <a:pt x="144" y="194"/>
                  </a:cubicBezTo>
                  <a:cubicBezTo>
                    <a:pt x="166" y="218"/>
                    <a:pt x="166" y="218"/>
                    <a:pt x="166" y="218"/>
                  </a:cubicBezTo>
                  <a:cubicBezTo>
                    <a:pt x="175" y="228"/>
                    <a:pt x="175" y="228"/>
                    <a:pt x="175" y="228"/>
                  </a:cubicBezTo>
                  <a:cubicBezTo>
                    <a:pt x="197" y="251"/>
                    <a:pt x="197" y="251"/>
                    <a:pt x="197" y="251"/>
                  </a:cubicBezTo>
                  <a:cubicBezTo>
                    <a:pt x="0" y="178"/>
                    <a:pt x="0" y="178"/>
                    <a:pt x="0" y="178"/>
                  </a:cubicBezTo>
                  <a:cubicBezTo>
                    <a:pt x="112" y="0"/>
                    <a:pt x="112" y="0"/>
                    <a:pt x="112" y="0"/>
                  </a:cubicBezTo>
                  <a:cubicBezTo>
                    <a:pt x="109" y="32"/>
                    <a:pt x="109" y="32"/>
                    <a:pt x="109" y="32"/>
                  </a:cubicBezTo>
                  <a:cubicBezTo>
                    <a:pt x="105" y="75"/>
                    <a:pt x="105" y="75"/>
                    <a:pt x="105" y="75"/>
                  </a:cubicBezTo>
                  <a:cubicBezTo>
                    <a:pt x="165" y="50"/>
                    <a:pt x="229" y="36"/>
                    <a:pt x="296" y="36"/>
                  </a:cubicBezTo>
                  <a:cubicBezTo>
                    <a:pt x="378" y="36"/>
                    <a:pt x="456" y="56"/>
                    <a:pt x="526" y="94"/>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4" name="Freeform 11"/>
            <p:cNvSpPr/>
            <p:nvPr/>
          </p:nvSpPr>
          <p:spPr bwMode="auto">
            <a:xfrm>
              <a:off x="7969069"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5" name="Freeform 12"/>
            <p:cNvSpPr/>
            <p:nvPr/>
          </p:nvSpPr>
          <p:spPr bwMode="auto">
            <a:xfrm>
              <a:off x="7969069" y="4028315"/>
              <a:ext cx="985178" cy="1345008"/>
            </a:xfrm>
            <a:custGeom>
              <a:avLst/>
              <a:gdLst>
                <a:gd name="T0" fmla="*/ 0 w 287"/>
                <a:gd name="T1" fmla="*/ 284 h 391"/>
                <a:gd name="T2" fmla="*/ 163 w 287"/>
                <a:gd name="T3" fmla="*/ 0 h 391"/>
                <a:gd name="T4" fmla="*/ 287 w 287"/>
                <a:gd name="T5" fmla="*/ 0 h 391"/>
                <a:gd name="T6" fmla="*/ 146 w 287"/>
                <a:gd name="T7" fmla="*/ 324 h 391"/>
                <a:gd name="T8" fmla="*/ 63 w 287"/>
                <a:gd name="T9" fmla="*/ 391 h 391"/>
                <a:gd name="T10" fmla="*/ 0 w 287"/>
                <a:gd name="T11" fmla="*/ 284 h 391"/>
              </a:gdLst>
              <a:ahLst/>
              <a:cxnLst>
                <a:cxn ang="0">
                  <a:pos x="T0" y="T1"/>
                </a:cxn>
                <a:cxn ang="0">
                  <a:pos x="T2" y="T3"/>
                </a:cxn>
                <a:cxn ang="0">
                  <a:pos x="T4" y="T5"/>
                </a:cxn>
                <a:cxn ang="0">
                  <a:pos x="T6" y="T7"/>
                </a:cxn>
                <a:cxn ang="0">
                  <a:pos x="T8" y="T9"/>
                </a:cxn>
                <a:cxn ang="0">
                  <a:pos x="T10" y="T11"/>
                </a:cxn>
              </a:cxnLst>
              <a:rect l="0" t="0" r="r" b="b"/>
              <a:pathLst>
                <a:path w="287" h="391">
                  <a:moveTo>
                    <a:pt x="0" y="284"/>
                  </a:moveTo>
                  <a:cubicBezTo>
                    <a:pt x="94" y="223"/>
                    <a:pt x="158" y="119"/>
                    <a:pt x="163" y="0"/>
                  </a:cubicBezTo>
                  <a:cubicBezTo>
                    <a:pt x="287" y="0"/>
                    <a:pt x="287" y="0"/>
                    <a:pt x="287" y="0"/>
                  </a:cubicBezTo>
                  <a:cubicBezTo>
                    <a:pt x="283" y="122"/>
                    <a:pt x="234" y="237"/>
                    <a:pt x="146" y="324"/>
                  </a:cubicBezTo>
                  <a:cubicBezTo>
                    <a:pt x="121" y="350"/>
                    <a:pt x="93" y="372"/>
                    <a:pt x="63" y="391"/>
                  </a:cubicBezTo>
                  <a:lnTo>
                    <a:pt x="0" y="284"/>
                  </a:ln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6" name="Freeform 13"/>
            <p:cNvSpPr/>
            <p:nvPr/>
          </p:nvSpPr>
          <p:spPr bwMode="auto">
            <a:xfrm>
              <a:off x="6512340" y="5059923"/>
              <a:ext cx="1580057" cy="567312"/>
            </a:xfrm>
            <a:custGeom>
              <a:avLst/>
              <a:gdLst>
                <a:gd name="T0" fmla="*/ 0 w 460"/>
                <a:gd name="T1" fmla="*/ 107 h 165"/>
                <a:gd name="T2" fmla="*/ 63 w 460"/>
                <a:gd name="T3" fmla="*/ 0 h 165"/>
                <a:gd name="T4" fmla="*/ 230 w 460"/>
                <a:gd name="T5" fmla="*/ 42 h 165"/>
                <a:gd name="T6" fmla="*/ 397 w 460"/>
                <a:gd name="T7" fmla="*/ 0 h 165"/>
                <a:gd name="T8" fmla="*/ 460 w 460"/>
                <a:gd name="T9" fmla="*/ 107 h 165"/>
                <a:gd name="T10" fmla="*/ 230 w 460"/>
                <a:gd name="T11" fmla="*/ 165 h 165"/>
                <a:gd name="T12" fmla="*/ 0 w 460"/>
                <a:gd name="T13" fmla="*/ 107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0" y="107"/>
                  </a:moveTo>
                  <a:cubicBezTo>
                    <a:pt x="63" y="0"/>
                    <a:pt x="63" y="0"/>
                    <a:pt x="63" y="0"/>
                  </a:cubicBezTo>
                  <a:cubicBezTo>
                    <a:pt x="113" y="26"/>
                    <a:pt x="170" y="42"/>
                    <a:pt x="230" y="42"/>
                  </a:cubicBezTo>
                  <a:cubicBezTo>
                    <a:pt x="291" y="42"/>
                    <a:pt x="347" y="26"/>
                    <a:pt x="397" y="0"/>
                  </a:cubicBezTo>
                  <a:cubicBezTo>
                    <a:pt x="460" y="107"/>
                    <a:pt x="460" y="107"/>
                    <a:pt x="460" y="107"/>
                  </a:cubicBezTo>
                  <a:cubicBezTo>
                    <a:pt x="390" y="145"/>
                    <a:pt x="312" y="165"/>
                    <a:pt x="230" y="165"/>
                  </a:cubicBezTo>
                  <a:cubicBezTo>
                    <a:pt x="148" y="165"/>
                    <a:pt x="70" y="145"/>
                    <a:pt x="0" y="107"/>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7" name="Freeform 14"/>
            <p:cNvSpPr/>
            <p:nvPr/>
          </p:nvSpPr>
          <p:spPr bwMode="auto">
            <a:xfrm>
              <a:off x="5650491" y="4028315"/>
              <a:ext cx="986629" cy="1345008"/>
            </a:xfrm>
            <a:custGeom>
              <a:avLst/>
              <a:gdLst>
                <a:gd name="T0" fmla="*/ 0 w 287"/>
                <a:gd name="T1" fmla="*/ 0 h 391"/>
                <a:gd name="T2" fmla="*/ 124 w 287"/>
                <a:gd name="T3" fmla="*/ 0 h 391"/>
                <a:gd name="T4" fmla="*/ 287 w 287"/>
                <a:gd name="T5" fmla="*/ 284 h 391"/>
                <a:gd name="T6" fmla="*/ 224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4" y="391"/>
                    <a:pt x="224" y="391"/>
                    <a:pt x="224" y="391"/>
                  </a:cubicBezTo>
                  <a:cubicBezTo>
                    <a:pt x="195" y="372"/>
                    <a:pt x="167" y="350"/>
                    <a:pt x="141" y="324"/>
                  </a:cubicBezTo>
                  <a:cubicBezTo>
                    <a:pt x="54" y="237"/>
                    <a:pt x="4" y="122"/>
                    <a:pt x="0" y="0"/>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grpSp>
      <p:sp>
        <p:nvSpPr>
          <p:cNvPr id="18" name="文本框 17"/>
          <p:cNvSpPr txBox="1"/>
          <p:nvPr/>
        </p:nvSpPr>
        <p:spPr>
          <a:xfrm>
            <a:off x="1776693" y="3559544"/>
            <a:ext cx="1510574" cy="461665"/>
          </a:xfrm>
          <a:prstGeom prst="rect">
            <a:avLst/>
          </a:prstGeom>
          <a:noFill/>
        </p:spPr>
        <p:txBody>
          <a:bodyPr wrap="square" rtlCol="0">
            <a:spAutoFit/>
          </a:bodyPr>
          <a:lstStyle/>
          <a:p>
            <a:pPr algn="ctr"/>
            <a:r>
              <a:rPr lang="zh-CN" altLang="en-US" sz="2400" dirty="0">
                <a:solidFill>
                  <a:prstClr val="black">
                    <a:lumMod val="75000"/>
                    <a:lumOff val="25000"/>
                  </a:prstClr>
                </a:solidFill>
                <a:cs typeface="+mn-ea"/>
                <a:sym typeface="+mn-lt"/>
              </a:rPr>
              <a:t>设计总结</a:t>
            </a:r>
          </a:p>
        </p:txBody>
      </p:sp>
      <p:sp>
        <p:nvSpPr>
          <p:cNvPr id="19" name="文本框 18"/>
          <p:cNvSpPr txBox="1"/>
          <p:nvPr/>
        </p:nvSpPr>
        <p:spPr>
          <a:xfrm>
            <a:off x="4275133" y="3486661"/>
            <a:ext cx="1510574" cy="461665"/>
          </a:xfrm>
          <a:prstGeom prst="rect">
            <a:avLst/>
          </a:prstGeom>
          <a:noFill/>
        </p:spPr>
        <p:txBody>
          <a:bodyPr wrap="square" rtlCol="0">
            <a:spAutoFit/>
          </a:bodyPr>
          <a:lstStyle/>
          <a:p>
            <a:pPr algn="ctr"/>
            <a:r>
              <a:rPr lang="zh-CN" altLang="en-US" sz="2400" dirty="0">
                <a:solidFill>
                  <a:prstClr val="black">
                    <a:lumMod val="75000"/>
                    <a:lumOff val="25000"/>
                  </a:prstClr>
                </a:solidFill>
                <a:cs typeface="+mn-ea"/>
                <a:sym typeface="+mn-lt"/>
              </a:rPr>
              <a:t>优化展望</a:t>
            </a:r>
          </a:p>
        </p:txBody>
      </p:sp>
      <p:cxnSp>
        <p:nvCxnSpPr>
          <p:cNvPr id="23" name="直接连接符 22"/>
          <p:cNvCxnSpPr/>
          <p:nvPr/>
        </p:nvCxnSpPr>
        <p:spPr>
          <a:xfrm>
            <a:off x="6879921" y="2251333"/>
            <a:ext cx="0" cy="3078694"/>
          </a:xfrm>
          <a:prstGeom prst="line">
            <a:avLst/>
          </a:prstGeom>
          <a:noFill/>
          <a:ln w="28575" cap="flat" cmpd="sng" algn="ctr">
            <a:solidFill>
              <a:srgbClr val="4881D8"/>
            </a:solidFill>
            <a:prstDash val="solid"/>
            <a:miter lim="800000"/>
          </a:ln>
          <a:effectLst/>
        </p:spPr>
      </p:cxnSp>
      <p:sp>
        <p:nvSpPr>
          <p:cNvPr id="24" name="文本框 23"/>
          <p:cNvSpPr txBox="1"/>
          <p:nvPr/>
        </p:nvSpPr>
        <p:spPr>
          <a:xfrm>
            <a:off x="9610531" y="121094"/>
            <a:ext cx="2033612" cy="461665"/>
          </a:xfrm>
          <a:prstGeom prst="rect">
            <a:avLst/>
          </a:prstGeom>
          <a:noFill/>
        </p:spPr>
        <p:txBody>
          <a:bodyPr wrap="square" rtlCol="0">
            <a:spAutoFit/>
          </a:bodyPr>
          <a:lstStyle/>
          <a:p>
            <a:pPr algn="dist"/>
            <a:r>
              <a:rPr kumimoji="1" lang="zh-CN" altLang="en-US" sz="2400" dirty="0">
                <a:solidFill>
                  <a:schemeClr val="tx1">
                    <a:lumMod val="65000"/>
                    <a:lumOff val="35000"/>
                  </a:schemeClr>
                </a:solidFill>
                <a:cs typeface="+mn-ea"/>
                <a:sym typeface="+mn-lt"/>
              </a:rPr>
              <a:t>设计总结</a:t>
            </a:r>
            <a:endParaRPr kumimoji="1" lang="zh-CN" altLang="en-US" sz="2400" dirty="0">
              <a:solidFill>
                <a:schemeClr val="tx1">
                  <a:lumMod val="65000"/>
                  <a:lumOff val="35000"/>
                </a:schemeClr>
              </a:solidFill>
              <a:effectLst/>
              <a:cs typeface="+mn-ea"/>
              <a:sym typeface="+mn-lt"/>
            </a:endParaRPr>
          </a:p>
        </p:txBody>
      </p:sp>
      <p:sp>
        <p:nvSpPr>
          <p:cNvPr id="25" name="椭圆 24"/>
          <p:cNvSpPr/>
          <p:nvPr/>
        </p:nvSpPr>
        <p:spPr>
          <a:xfrm>
            <a:off x="11767127" y="-359197"/>
            <a:ext cx="849745" cy="960582"/>
          </a:xfrm>
          <a:prstGeom prst="ellipse">
            <a:avLst/>
          </a:prstGeom>
          <a:gradFill>
            <a:gsLst>
              <a:gs pos="100000">
                <a:srgbClr val="4881D8"/>
              </a:gs>
              <a:gs pos="0">
                <a:srgbClr val="78C5F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CF3C92-A120-421B-AB69-CF8B4B798867}"/>
              </a:ext>
            </a:extLst>
          </p:cNvPr>
          <p:cNvSpPr txBox="1"/>
          <p:nvPr/>
        </p:nvSpPr>
        <p:spPr>
          <a:xfrm>
            <a:off x="7048246" y="2260948"/>
            <a:ext cx="4772277" cy="2963953"/>
          </a:xfrm>
          <a:prstGeom prst="rect">
            <a:avLst/>
          </a:prstGeom>
          <a:noFill/>
        </p:spPr>
        <p:txBody>
          <a:bodyPr wrap="square">
            <a:spAutoFit/>
          </a:bodyPr>
          <a:lstStyle/>
          <a:p>
            <a:pPr indent="304800" algn="just">
              <a:lnSpc>
                <a:spcPct val="150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本程序主要用结构体和数组储存数据，通过循环套用和选择结构实现运动会各项目各学院成绩的处理并输出。在设计程序过程中逐渐体验到数据结构对程序实现的巨大作用，可以说数据结构使</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程序更加灵活多变，功能更强大。调试程序时无数次的失败也曾让我垂头丧气，但我咬牙坚持了下来。当一个问题解决时，例如解决了在选择名次类</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型和最后输出报表时发生冲突，我也体验到了独立完成任务并解决问题的乐趣。本次课程设计给了我发挥能力的平台，也使我的编程能力和调试能力得到了提高。</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270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292840" y="2773149"/>
            <a:ext cx="7879080" cy="1015663"/>
          </a:xfrm>
          <a:prstGeom prst="rect">
            <a:avLst/>
          </a:prstGeom>
          <a:noFill/>
        </p:spPr>
        <p:txBody>
          <a:bodyPr wrap="none" rtlCol="0">
            <a:spAutoFit/>
          </a:bodyPr>
          <a:lstStyle/>
          <a:p>
            <a:r>
              <a:rPr kumimoji="1" lang="zh-CN" altLang="en-US" sz="6000" dirty="0">
                <a:solidFill>
                  <a:srgbClr val="0070C0"/>
                </a:solidFill>
                <a:cs typeface="+mn-ea"/>
                <a:sym typeface="+mn-lt"/>
              </a:rPr>
              <a:t>谢谢各位老师的指导！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929808" y="901149"/>
            <a:ext cx="1934818" cy="1015663"/>
          </a:xfrm>
          <a:prstGeom prst="rect">
            <a:avLst/>
          </a:prstGeom>
          <a:noFill/>
        </p:spPr>
        <p:txBody>
          <a:bodyPr wrap="square" rtlCol="0">
            <a:spAutoFit/>
          </a:bodyPr>
          <a:lstStyle/>
          <a:p>
            <a:pPr algn="dist"/>
            <a:r>
              <a:rPr kumimoji="1" lang="zh-CN" altLang="en-US" sz="6000">
                <a:solidFill>
                  <a:srgbClr val="0070C0"/>
                </a:solidFill>
                <a:cs typeface="+mn-ea"/>
                <a:sym typeface="+mn-lt"/>
              </a:rPr>
              <a:t>目录</a:t>
            </a:r>
          </a:p>
        </p:txBody>
      </p:sp>
      <p:grpSp>
        <p:nvGrpSpPr>
          <p:cNvPr id="31" name="组合 30"/>
          <p:cNvGrpSpPr/>
          <p:nvPr/>
        </p:nvGrpSpPr>
        <p:grpSpPr>
          <a:xfrm>
            <a:off x="6332927" y="4254424"/>
            <a:ext cx="3771655" cy="461665"/>
            <a:chOff x="6332927" y="3726029"/>
            <a:chExt cx="3771655" cy="461665"/>
          </a:xfrm>
        </p:grpSpPr>
        <p:grpSp>
          <p:nvGrpSpPr>
            <p:cNvPr id="3" name="组合 2"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GrpSpPr/>
            <p:nvPr/>
          </p:nvGrpSpPr>
          <p:grpSpPr>
            <a:xfrm>
              <a:off x="6879490" y="3934003"/>
              <a:ext cx="3225092" cy="45719"/>
              <a:chOff x="7695028" y="1983544"/>
              <a:chExt cx="3225092" cy="45719"/>
            </a:xfrm>
          </p:grpSpPr>
          <p:sp>
            <p:nvSpPr>
              <p:cNvPr id="4" name="任意多边形 43"/>
              <p:cNvSpPr/>
              <p:nvPr/>
            </p:nvSpPr>
            <p:spPr>
              <a:xfrm>
                <a:off x="7695028"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5" name="任意多边形 44"/>
              <p:cNvSpPr/>
              <p:nvPr/>
            </p:nvSpPr>
            <p:spPr>
              <a:xfrm>
                <a:off x="10518520" y="1983544"/>
                <a:ext cx="401600"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22" name="PA_矩形 6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9"/>
              </p:custDataLst>
            </p:nvPr>
          </p:nvSpPr>
          <p:spPr>
            <a:xfrm>
              <a:off x="6332927" y="3743621"/>
              <a:ext cx="427366" cy="427366"/>
            </a:xfrm>
            <a:prstGeom prst="rect">
              <a:avLst/>
            </a:prstGeom>
            <a:noFill/>
            <a:ln w="12700" cap="flat" cmpd="sng" algn="ctr">
              <a:solidFill>
                <a:srgbClr val="1A3F6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a:ln>
                    <a:noFill/>
                  </a:ln>
                  <a:solidFill>
                    <a:schemeClr val="tx1">
                      <a:lumMod val="65000"/>
                      <a:lumOff val="35000"/>
                    </a:schemeClr>
                  </a:solidFill>
                  <a:effectLst/>
                  <a:uLnTx/>
                  <a:uFillTx/>
                  <a:cs typeface="+mn-ea"/>
                  <a:sym typeface="+mn-lt"/>
                </a:rPr>
                <a:t>05</a:t>
              </a:r>
              <a:endParaRPr kumimoji="0" lang="zh-CN" altLang="en-US" sz="1400" b="1" i="0" u="none" strike="noStrike" kern="0" cap="none" spc="0" normalizeH="0" baseline="0" noProof="0" dirty="0">
                <a:ln>
                  <a:noFill/>
                </a:ln>
                <a:solidFill>
                  <a:schemeClr val="tx1">
                    <a:lumMod val="65000"/>
                    <a:lumOff val="35000"/>
                  </a:schemeClr>
                </a:solidFill>
                <a:effectLst/>
                <a:uLnTx/>
                <a:uFillTx/>
                <a:cs typeface="+mn-ea"/>
                <a:sym typeface="+mn-lt"/>
              </a:endParaRPr>
            </a:p>
          </p:txBody>
        </p:sp>
        <p:sp>
          <p:nvSpPr>
            <p:cNvPr id="23" name="PA_文本框 1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0"/>
              </p:custDataLst>
            </p:nvPr>
          </p:nvSpPr>
          <p:spPr>
            <a:xfrm>
              <a:off x="7629857" y="3726029"/>
              <a:ext cx="2073125" cy="461665"/>
            </a:xfrm>
            <a:prstGeom prst="rect">
              <a:avLst/>
            </a:prstGeom>
            <a:solidFill>
              <a:srgbClr val="FDFDFE"/>
            </a:solidFill>
            <a:ln>
              <a:noFill/>
            </a:ln>
          </p:spPr>
          <p:txBody>
            <a:bodyPr wrap="square" rtlCol="0">
              <a:spAutoFit/>
            </a:bodyPr>
            <a:lstStyle/>
            <a:p>
              <a:pPr algn="ctr"/>
              <a:r>
                <a:rPr lang="zh-CN" altLang="en-US" sz="2400" b="1" spc="120" dirty="0">
                  <a:solidFill>
                    <a:schemeClr val="tx1">
                      <a:lumMod val="65000"/>
                      <a:lumOff val="35000"/>
                    </a:schemeClr>
                  </a:solidFill>
                  <a:cs typeface="+mn-ea"/>
                  <a:sym typeface="+mn-lt"/>
                </a:rPr>
                <a:t>设计总结</a:t>
              </a:r>
            </a:p>
          </p:txBody>
        </p:sp>
      </p:grpSp>
      <p:grpSp>
        <p:nvGrpSpPr>
          <p:cNvPr id="30" name="组合 29"/>
          <p:cNvGrpSpPr/>
          <p:nvPr/>
        </p:nvGrpSpPr>
        <p:grpSpPr>
          <a:xfrm>
            <a:off x="1261394" y="2488989"/>
            <a:ext cx="4062889" cy="461665"/>
            <a:chOff x="1261394" y="2488989"/>
            <a:chExt cx="4062889" cy="461665"/>
          </a:xfrm>
        </p:grpSpPr>
        <p:sp>
          <p:nvSpPr>
            <p:cNvPr id="6" name="PA_矩形 6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7"/>
              </p:custDataLst>
            </p:nvPr>
          </p:nvSpPr>
          <p:spPr>
            <a:xfrm>
              <a:off x="1261394" y="2493312"/>
              <a:ext cx="427366" cy="427366"/>
            </a:xfrm>
            <a:prstGeom prst="rect">
              <a:avLst/>
            </a:prstGeom>
            <a:noFill/>
            <a:ln w="12700" cap="flat" cmpd="sng" algn="ctr">
              <a:solidFill>
                <a:srgbClr val="1A3F6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chemeClr val="tx1">
                      <a:lumMod val="65000"/>
                      <a:lumOff val="35000"/>
                    </a:schemeClr>
                  </a:solidFill>
                  <a:effectLst/>
                  <a:uLnTx/>
                  <a:uFillTx/>
                  <a:cs typeface="+mn-ea"/>
                  <a:sym typeface="+mn-lt"/>
                </a:rPr>
                <a:t>01</a:t>
              </a:r>
              <a:endParaRPr kumimoji="0" lang="zh-CN" altLang="en-US" sz="1400" b="1"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10" name="组合 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GrpSpPr/>
            <p:nvPr/>
          </p:nvGrpSpPr>
          <p:grpSpPr>
            <a:xfrm>
              <a:off x="1807957" y="2708380"/>
              <a:ext cx="3516326" cy="45719"/>
              <a:chOff x="7695028" y="1983544"/>
              <a:chExt cx="3516326" cy="45719"/>
            </a:xfrm>
          </p:grpSpPr>
          <p:sp>
            <p:nvSpPr>
              <p:cNvPr id="11" name="任意多边形 1"/>
              <p:cNvSpPr/>
              <p:nvPr/>
            </p:nvSpPr>
            <p:spPr>
              <a:xfrm>
                <a:off x="7695028"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2" name="任意多边形 19"/>
              <p:cNvSpPr/>
              <p:nvPr/>
            </p:nvSpPr>
            <p:spPr>
              <a:xfrm>
                <a:off x="10518520"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24" name="PA_文本框 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8"/>
              </p:custDataLst>
            </p:nvPr>
          </p:nvSpPr>
          <p:spPr>
            <a:xfrm>
              <a:off x="2084213" y="2488989"/>
              <a:ext cx="2845595" cy="461665"/>
            </a:xfrm>
            <a:prstGeom prst="rect">
              <a:avLst/>
            </a:prstGeom>
            <a:solidFill>
              <a:srgbClr val="FDFDFE"/>
            </a:solidFill>
            <a:ln>
              <a:noFill/>
            </a:ln>
          </p:spPr>
          <p:txBody>
            <a:bodyPr wrap="square" rtlCol="0">
              <a:spAutoFit/>
            </a:bodyPr>
            <a:lstStyle>
              <a:defPPr>
                <a:defRPr lang="zh-CN"/>
              </a:defPPr>
              <a:lvl1pPr algn="ctr">
                <a:defRPr sz="2400" b="1" spc="120">
                  <a:solidFill>
                    <a:srgbClr val="1A3F6C"/>
                  </a:solidFill>
                  <a:latin typeface="Tw Cen MT" panose="020B0602020104020603" pitchFamily="34" charset="0"/>
                  <a:ea typeface="微软雅黑" panose="020B0503020204020204" pitchFamily="34" charset="-122"/>
                </a:defRPr>
              </a:lvl1pPr>
            </a:lstStyle>
            <a:p>
              <a:r>
                <a:rPr lang="zh-CN" altLang="en-US" dirty="0">
                  <a:solidFill>
                    <a:schemeClr val="tx1">
                      <a:lumMod val="65000"/>
                      <a:lumOff val="35000"/>
                    </a:schemeClr>
                  </a:solidFill>
                  <a:latin typeface="+mn-lt"/>
                  <a:ea typeface="+mn-ea"/>
                  <a:cs typeface="+mn-ea"/>
                  <a:sym typeface="+mn-lt"/>
                </a:rPr>
                <a:t>课程设计内容</a:t>
              </a:r>
            </a:p>
          </p:txBody>
        </p:sp>
      </p:grpSp>
      <p:grpSp>
        <p:nvGrpSpPr>
          <p:cNvPr id="29" name="组合 28"/>
          <p:cNvGrpSpPr/>
          <p:nvPr/>
        </p:nvGrpSpPr>
        <p:grpSpPr>
          <a:xfrm>
            <a:off x="1261394" y="3663653"/>
            <a:ext cx="4062889" cy="472579"/>
            <a:chOff x="1261394" y="3276894"/>
            <a:chExt cx="4062889" cy="472579"/>
          </a:xfrm>
        </p:grpSpPr>
        <p:sp>
          <p:nvSpPr>
            <p:cNvPr id="7" name="PA_矩形 6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5"/>
              </p:custDataLst>
            </p:nvPr>
          </p:nvSpPr>
          <p:spPr>
            <a:xfrm>
              <a:off x="1261394" y="3322107"/>
              <a:ext cx="427366" cy="427366"/>
            </a:xfrm>
            <a:prstGeom prst="rect">
              <a:avLst/>
            </a:prstGeom>
            <a:noFill/>
            <a:ln w="12700" cap="flat" cmpd="sng" algn="ctr">
              <a:solidFill>
                <a:srgbClr val="1A3F6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chemeClr val="tx1">
                      <a:lumMod val="65000"/>
                      <a:lumOff val="35000"/>
                    </a:schemeClr>
                  </a:solidFill>
                  <a:effectLst/>
                  <a:uLnTx/>
                  <a:uFillTx/>
                  <a:cs typeface="+mn-ea"/>
                  <a:sym typeface="+mn-lt"/>
                </a:rPr>
                <a:t>02</a:t>
              </a:r>
              <a:endParaRPr kumimoji="0" lang="zh-CN" altLang="en-US" sz="1400" b="1"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13" name="组合 12"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GrpSpPr/>
            <p:nvPr/>
          </p:nvGrpSpPr>
          <p:grpSpPr>
            <a:xfrm>
              <a:off x="1807957" y="3515354"/>
              <a:ext cx="3516326" cy="45719"/>
              <a:chOff x="7695028" y="1983544"/>
              <a:chExt cx="3516326" cy="45719"/>
            </a:xfrm>
          </p:grpSpPr>
          <p:sp>
            <p:nvSpPr>
              <p:cNvPr id="14" name="任意多边形 21"/>
              <p:cNvSpPr/>
              <p:nvPr/>
            </p:nvSpPr>
            <p:spPr>
              <a:xfrm>
                <a:off x="7695028"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5" name="任意多边形 22"/>
              <p:cNvSpPr/>
              <p:nvPr/>
            </p:nvSpPr>
            <p:spPr>
              <a:xfrm>
                <a:off x="10518520"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25" name="PA_文本框 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6"/>
              </p:custDataLst>
            </p:nvPr>
          </p:nvSpPr>
          <p:spPr>
            <a:xfrm>
              <a:off x="2207041" y="3276894"/>
              <a:ext cx="2599938" cy="461665"/>
            </a:xfrm>
            <a:prstGeom prst="rect">
              <a:avLst/>
            </a:prstGeom>
            <a:solidFill>
              <a:srgbClr val="FDFDFE"/>
            </a:solidFill>
            <a:ln>
              <a:noFill/>
            </a:ln>
          </p:spPr>
          <p:txBody>
            <a:bodyPr wrap="square" rtlCol="0">
              <a:spAutoFit/>
            </a:bodyPr>
            <a:lstStyle>
              <a:defPPr>
                <a:defRPr lang="zh-CN"/>
              </a:defPPr>
              <a:lvl1pPr algn="ctr">
                <a:defRPr sz="2400" b="1" spc="120">
                  <a:solidFill>
                    <a:srgbClr val="1A3F6C"/>
                  </a:solidFill>
                  <a:latin typeface="Tw Cen MT" panose="020B0602020104020603" pitchFamily="34" charset="0"/>
                  <a:ea typeface="微软雅黑" panose="020B0503020204020204" pitchFamily="34" charset="-122"/>
                </a:defRPr>
              </a:lvl1pPr>
            </a:lstStyle>
            <a:p>
              <a:r>
                <a:rPr lang="zh-CN" altLang="en-US" dirty="0">
                  <a:solidFill>
                    <a:schemeClr val="tx1">
                      <a:lumMod val="65000"/>
                      <a:lumOff val="35000"/>
                    </a:schemeClr>
                  </a:solidFill>
                  <a:latin typeface="+mn-lt"/>
                  <a:ea typeface="+mn-ea"/>
                  <a:cs typeface="+mn-ea"/>
                  <a:sym typeface="+mn-lt"/>
                </a:rPr>
                <a:t>功能需求分析</a:t>
              </a:r>
            </a:p>
          </p:txBody>
        </p:sp>
      </p:grpSp>
      <p:grpSp>
        <p:nvGrpSpPr>
          <p:cNvPr id="28" name="组合 27"/>
          <p:cNvGrpSpPr/>
          <p:nvPr/>
        </p:nvGrpSpPr>
        <p:grpSpPr>
          <a:xfrm>
            <a:off x="1261394" y="4849231"/>
            <a:ext cx="4062889" cy="466285"/>
            <a:chOff x="1261394" y="4107312"/>
            <a:chExt cx="4062889" cy="466285"/>
          </a:xfrm>
        </p:grpSpPr>
        <p:sp>
          <p:nvSpPr>
            <p:cNvPr id="8" name="PA_矩形 6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3"/>
              </p:custDataLst>
            </p:nvPr>
          </p:nvSpPr>
          <p:spPr>
            <a:xfrm>
              <a:off x="1261394" y="4146231"/>
              <a:ext cx="427366" cy="427366"/>
            </a:xfrm>
            <a:prstGeom prst="rect">
              <a:avLst/>
            </a:prstGeom>
            <a:noFill/>
            <a:ln w="12700" cap="flat" cmpd="sng" algn="ctr">
              <a:solidFill>
                <a:srgbClr val="1A3F6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chemeClr val="tx1">
                      <a:lumMod val="65000"/>
                      <a:lumOff val="35000"/>
                    </a:schemeClr>
                  </a:solidFill>
                  <a:effectLst/>
                  <a:uLnTx/>
                  <a:uFillTx/>
                  <a:cs typeface="+mn-ea"/>
                  <a:sym typeface="+mn-lt"/>
                </a:rPr>
                <a:t>03</a:t>
              </a:r>
              <a:endParaRPr kumimoji="0" lang="zh-CN" altLang="en-US" sz="1400" b="1"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16" name="组合 15"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GrpSpPr/>
            <p:nvPr/>
          </p:nvGrpSpPr>
          <p:grpSpPr>
            <a:xfrm>
              <a:off x="1807957" y="4345187"/>
              <a:ext cx="3516326" cy="45719"/>
              <a:chOff x="7695028" y="1983544"/>
              <a:chExt cx="3516326" cy="45719"/>
            </a:xfrm>
          </p:grpSpPr>
          <p:sp>
            <p:nvSpPr>
              <p:cNvPr id="17" name="任意多边形 39"/>
              <p:cNvSpPr/>
              <p:nvPr/>
            </p:nvSpPr>
            <p:spPr>
              <a:xfrm>
                <a:off x="7695028"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18" name="任意多边形 41"/>
              <p:cNvSpPr/>
              <p:nvPr/>
            </p:nvSpPr>
            <p:spPr>
              <a:xfrm>
                <a:off x="10518520"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26" name="PA_文本框 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4"/>
              </p:custDataLst>
            </p:nvPr>
          </p:nvSpPr>
          <p:spPr>
            <a:xfrm>
              <a:off x="2207041" y="4107312"/>
              <a:ext cx="2679708" cy="461665"/>
            </a:xfrm>
            <a:prstGeom prst="rect">
              <a:avLst/>
            </a:prstGeom>
            <a:solidFill>
              <a:srgbClr val="FDFDFE"/>
            </a:solidFill>
            <a:ln>
              <a:noFill/>
            </a:ln>
          </p:spPr>
          <p:txBody>
            <a:bodyPr wrap="square" rtlCol="0">
              <a:spAutoFit/>
            </a:bodyPr>
            <a:lstStyle>
              <a:defPPr>
                <a:defRPr lang="zh-CN"/>
              </a:defPPr>
              <a:lvl1pPr algn="ctr">
                <a:defRPr sz="2400" b="1" spc="120">
                  <a:solidFill>
                    <a:srgbClr val="1A3F6C"/>
                  </a:solidFill>
                  <a:latin typeface="Tw Cen MT" panose="020B0602020104020603" pitchFamily="34" charset="0"/>
                  <a:ea typeface="微软雅黑" panose="020B0503020204020204" pitchFamily="34" charset="-122"/>
                </a:defRPr>
              </a:lvl1pPr>
            </a:lstStyle>
            <a:p>
              <a:r>
                <a:rPr lang="zh-CN" altLang="en-US" dirty="0">
                  <a:solidFill>
                    <a:schemeClr val="tx1">
                      <a:lumMod val="65000"/>
                      <a:lumOff val="35000"/>
                    </a:schemeClr>
                  </a:solidFill>
                  <a:latin typeface="+mn-lt"/>
                  <a:ea typeface="+mn-ea"/>
                  <a:cs typeface="+mn-ea"/>
                  <a:sym typeface="+mn-lt"/>
                </a:rPr>
                <a:t>整体设计思路</a:t>
              </a:r>
            </a:p>
          </p:txBody>
        </p:sp>
      </p:grpSp>
      <p:grpSp>
        <p:nvGrpSpPr>
          <p:cNvPr id="32" name="组合 31"/>
          <p:cNvGrpSpPr/>
          <p:nvPr/>
        </p:nvGrpSpPr>
        <p:grpSpPr>
          <a:xfrm>
            <a:off x="6285151" y="2846488"/>
            <a:ext cx="4062889" cy="461665"/>
            <a:chOff x="6332927" y="2860442"/>
            <a:chExt cx="4062889" cy="461665"/>
          </a:xfrm>
        </p:grpSpPr>
        <p:sp>
          <p:nvSpPr>
            <p:cNvPr id="9" name="PA_矩形 6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1"/>
              </p:custDataLst>
            </p:nvPr>
          </p:nvSpPr>
          <p:spPr>
            <a:xfrm>
              <a:off x="6332927" y="2860442"/>
              <a:ext cx="427366" cy="427366"/>
            </a:xfrm>
            <a:prstGeom prst="rect">
              <a:avLst/>
            </a:prstGeom>
            <a:noFill/>
            <a:ln w="12700" cap="flat" cmpd="sng" algn="ctr">
              <a:solidFill>
                <a:srgbClr val="1A3F6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schemeClr val="tx1">
                      <a:lumMod val="65000"/>
                      <a:lumOff val="35000"/>
                    </a:schemeClr>
                  </a:solidFill>
                  <a:effectLst/>
                  <a:uLnTx/>
                  <a:uFillTx/>
                  <a:cs typeface="+mn-ea"/>
                  <a:sym typeface="+mn-lt"/>
                </a:rPr>
                <a:t>04</a:t>
              </a:r>
              <a:endParaRPr kumimoji="0" lang="zh-CN" altLang="en-US" sz="1400" b="1" i="0" u="none" strike="noStrike" kern="0" cap="none" spc="0" normalizeH="0" baseline="0" noProof="0">
                <a:ln>
                  <a:noFill/>
                </a:ln>
                <a:solidFill>
                  <a:schemeClr val="tx1">
                    <a:lumMod val="65000"/>
                    <a:lumOff val="35000"/>
                  </a:schemeClr>
                </a:solidFill>
                <a:effectLst/>
                <a:uLnTx/>
                <a:uFillTx/>
                <a:cs typeface="+mn-ea"/>
                <a:sym typeface="+mn-lt"/>
              </a:endParaRPr>
            </a:p>
          </p:txBody>
        </p:sp>
        <p:grpSp>
          <p:nvGrpSpPr>
            <p:cNvPr id="19" name="组合 1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GrpSpPr/>
            <p:nvPr/>
          </p:nvGrpSpPr>
          <p:grpSpPr>
            <a:xfrm>
              <a:off x="6879490" y="3050824"/>
              <a:ext cx="3516326" cy="45719"/>
              <a:chOff x="7695028" y="1983544"/>
              <a:chExt cx="3516326" cy="45719"/>
            </a:xfrm>
          </p:grpSpPr>
          <p:sp>
            <p:nvSpPr>
              <p:cNvPr id="20" name="任意多边形 43"/>
              <p:cNvSpPr/>
              <p:nvPr/>
            </p:nvSpPr>
            <p:spPr>
              <a:xfrm>
                <a:off x="7695028"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sp>
            <p:nvSpPr>
              <p:cNvPr id="21" name="任意多边形 44"/>
              <p:cNvSpPr/>
              <p:nvPr/>
            </p:nvSpPr>
            <p:spPr>
              <a:xfrm>
                <a:off x="10518520" y="1983544"/>
                <a:ext cx="692834" cy="45719"/>
              </a:xfrm>
              <a:custGeom>
                <a:avLst/>
                <a:gdLst>
                  <a:gd name="connsiteX0" fmla="*/ 0 w 1378634"/>
                  <a:gd name="connsiteY0" fmla="*/ 0 h 0"/>
                  <a:gd name="connsiteX1" fmla="*/ 1378634 w 1378634"/>
                  <a:gd name="connsiteY1" fmla="*/ 0 h 0"/>
                </a:gdLst>
                <a:ahLst/>
                <a:cxnLst>
                  <a:cxn ang="0">
                    <a:pos x="connsiteX0" y="connsiteY0"/>
                  </a:cxn>
                  <a:cxn ang="0">
                    <a:pos x="connsiteX1" y="connsiteY1"/>
                  </a:cxn>
                </a:cxnLst>
                <a:rect l="l" t="t" r="r" b="b"/>
                <a:pathLst>
                  <a:path w="1378634">
                    <a:moveTo>
                      <a:pt x="0" y="0"/>
                    </a:moveTo>
                    <a:lnTo>
                      <a:pt x="1378634" y="0"/>
                    </a:lnTo>
                  </a:path>
                </a:pathLst>
              </a:custGeom>
              <a:noFill/>
              <a:ln w="0" cap="flat" cmpd="sng" algn="ctr">
                <a:solidFill>
                  <a:srgbClr val="1A3F6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65000"/>
                      <a:lumOff val="35000"/>
                    </a:schemeClr>
                  </a:solidFill>
                  <a:effectLst/>
                  <a:uLnTx/>
                  <a:uFillTx/>
                  <a:cs typeface="+mn-ea"/>
                  <a:sym typeface="+mn-lt"/>
                </a:endParaRPr>
              </a:p>
            </p:txBody>
          </p:sp>
        </p:grpSp>
        <p:sp>
          <p:nvSpPr>
            <p:cNvPr id="27" name="PA_文本框 1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2"/>
              </p:custDataLst>
            </p:nvPr>
          </p:nvSpPr>
          <p:spPr>
            <a:xfrm>
              <a:off x="7534487" y="2860442"/>
              <a:ext cx="2480594" cy="461665"/>
            </a:xfrm>
            <a:prstGeom prst="rect">
              <a:avLst/>
            </a:prstGeom>
            <a:solidFill>
              <a:srgbClr val="FDFDFE"/>
            </a:solidFill>
            <a:ln>
              <a:noFill/>
            </a:ln>
          </p:spPr>
          <p:txBody>
            <a:bodyPr wrap="square" rtlCol="0">
              <a:spAutoFit/>
            </a:bodyPr>
            <a:lstStyle>
              <a:defPPr>
                <a:defRPr lang="zh-CN"/>
              </a:defPPr>
              <a:lvl1pPr algn="ctr">
                <a:defRPr sz="2400" b="1" spc="120">
                  <a:solidFill>
                    <a:srgbClr val="1A3F6C"/>
                  </a:solidFill>
                  <a:latin typeface="Tw Cen MT" panose="020B0602020104020603" pitchFamily="34" charset="0"/>
                  <a:ea typeface="微软雅黑" panose="020B0503020204020204" pitchFamily="34" charset="-122"/>
                </a:defRPr>
              </a:lvl1pPr>
            </a:lstStyle>
            <a:p>
              <a:r>
                <a:rPr lang="zh-CN" altLang="en-US" dirty="0">
                  <a:solidFill>
                    <a:schemeClr val="tx1">
                      <a:lumMod val="65000"/>
                      <a:lumOff val="35000"/>
                    </a:schemeClr>
                  </a:solidFill>
                  <a:latin typeface="+mn-lt"/>
                  <a:ea typeface="+mn-ea"/>
                  <a:cs typeface="+mn-ea"/>
                  <a:sym typeface="+mn-lt"/>
                </a:rPr>
                <a:t>算法设计思想</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440544" y="3038763"/>
            <a:ext cx="6109855" cy="1015663"/>
          </a:xfrm>
          <a:prstGeom prst="rect">
            <a:avLst/>
          </a:prstGeom>
          <a:noFill/>
        </p:spPr>
        <p:txBody>
          <a:bodyPr wrap="square" rtlCol="0">
            <a:spAutoFit/>
          </a:bodyPr>
          <a:lstStyle/>
          <a:p>
            <a:pPr algn="dist"/>
            <a:r>
              <a:rPr kumimoji="1" lang="zh-CN" altLang="en-US" sz="6000" dirty="0">
                <a:solidFill>
                  <a:srgbClr val="0070C0"/>
                </a:solidFill>
                <a:effectLst>
                  <a:reflection blurRad="6350" stA="20000" endPos="50000" dist="76200" dir="5400000" sy="-100000" algn="bl" rotWithShape="0"/>
                </a:effectLst>
                <a:cs typeface="+mn-ea"/>
                <a:sym typeface="+mn-lt"/>
              </a:rPr>
              <a:t>课程设计内容</a:t>
            </a:r>
          </a:p>
        </p:txBody>
      </p:sp>
      <p:sp>
        <p:nvSpPr>
          <p:cNvPr id="3" name="文本框 2"/>
          <p:cNvSpPr txBox="1"/>
          <p:nvPr/>
        </p:nvSpPr>
        <p:spPr>
          <a:xfrm>
            <a:off x="5223163" y="2018145"/>
            <a:ext cx="2313709" cy="646331"/>
          </a:xfrm>
          <a:prstGeom prst="rect">
            <a:avLst/>
          </a:prstGeom>
          <a:noFill/>
          <a:ln>
            <a:solidFill>
              <a:srgbClr val="0070C0"/>
            </a:solidFill>
          </a:ln>
        </p:spPr>
        <p:txBody>
          <a:bodyPr wrap="square" rtlCol="0">
            <a:spAutoFit/>
          </a:bodyPr>
          <a:lstStyle/>
          <a:p>
            <a:pPr algn="dist"/>
            <a:r>
              <a:rPr kumimoji="1" lang="zh-CN" altLang="en-US" sz="3600" b="1" dirty="0">
                <a:solidFill>
                  <a:srgbClr val="0070C0"/>
                </a:solidFill>
                <a:cs typeface="+mn-ea"/>
                <a:sym typeface="+mn-lt"/>
              </a:rPr>
              <a:t>第一部分</a:t>
            </a:r>
          </a:p>
        </p:txBody>
      </p:sp>
      <p:sp>
        <p:nvSpPr>
          <p:cNvPr id="14" name="椭圆 13"/>
          <p:cNvSpPr/>
          <p:nvPr/>
        </p:nvSpPr>
        <p:spPr>
          <a:xfrm>
            <a:off x="2286000" y="4343400"/>
            <a:ext cx="14224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91783" y="2272412"/>
            <a:ext cx="5050960" cy="2914380"/>
            <a:chOff x="2773307" y="2195797"/>
            <a:chExt cx="6180940" cy="3566374"/>
          </a:xfrm>
        </p:grpSpPr>
        <p:sp>
          <p:nvSpPr>
            <p:cNvPr id="8" name="Freeform 5"/>
            <p:cNvSpPr/>
            <p:nvPr/>
          </p:nvSpPr>
          <p:spPr bwMode="auto">
            <a:xfrm>
              <a:off x="2773307" y="2574488"/>
              <a:ext cx="985178" cy="1347909"/>
            </a:xfrm>
            <a:custGeom>
              <a:avLst/>
              <a:gdLst>
                <a:gd name="T0" fmla="*/ 287 w 287"/>
                <a:gd name="T1" fmla="*/ 107 h 392"/>
                <a:gd name="T2" fmla="*/ 124 w 287"/>
                <a:gd name="T3" fmla="*/ 392 h 392"/>
                <a:gd name="T4" fmla="*/ 0 w 287"/>
                <a:gd name="T5" fmla="*/ 392 h 392"/>
                <a:gd name="T6" fmla="*/ 141 w 287"/>
                <a:gd name="T7" fmla="*/ 67 h 392"/>
                <a:gd name="T8" fmla="*/ 225 w 287"/>
                <a:gd name="T9" fmla="*/ 0 h 392"/>
                <a:gd name="T10" fmla="*/ 287 w 287"/>
                <a:gd name="T11" fmla="*/ 107 h 392"/>
              </a:gdLst>
              <a:ahLst/>
              <a:cxnLst>
                <a:cxn ang="0">
                  <a:pos x="T0" y="T1"/>
                </a:cxn>
                <a:cxn ang="0">
                  <a:pos x="T2" y="T3"/>
                </a:cxn>
                <a:cxn ang="0">
                  <a:pos x="T4" y="T5"/>
                </a:cxn>
                <a:cxn ang="0">
                  <a:pos x="T6" y="T7"/>
                </a:cxn>
                <a:cxn ang="0">
                  <a:pos x="T8" y="T9"/>
                </a:cxn>
                <a:cxn ang="0">
                  <a:pos x="T10" y="T11"/>
                </a:cxn>
              </a:cxnLst>
              <a:rect l="0" t="0" r="r" b="b"/>
              <a:pathLst>
                <a:path w="287" h="392">
                  <a:moveTo>
                    <a:pt x="287" y="107"/>
                  </a:moveTo>
                  <a:cubicBezTo>
                    <a:pt x="193" y="168"/>
                    <a:pt x="129" y="272"/>
                    <a:pt x="124" y="392"/>
                  </a:cubicBezTo>
                  <a:cubicBezTo>
                    <a:pt x="0" y="392"/>
                    <a:pt x="0" y="392"/>
                    <a:pt x="0" y="392"/>
                  </a:cubicBezTo>
                  <a:cubicBezTo>
                    <a:pt x="4" y="269"/>
                    <a:pt x="54" y="154"/>
                    <a:pt x="141" y="67"/>
                  </a:cubicBezTo>
                  <a:cubicBezTo>
                    <a:pt x="167" y="41"/>
                    <a:pt x="195" y="19"/>
                    <a:pt x="225" y="0"/>
                  </a:cubicBezTo>
                  <a:lnTo>
                    <a:pt x="287" y="107"/>
                  </a:ln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9" name="Freeform 6"/>
            <p:cNvSpPr/>
            <p:nvPr/>
          </p:nvSpPr>
          <p:spPr bwMode="auto">
            <a:xfrm>
              <a:off x="3635156" y="2319126"/>
              <a:ext cx="1580057" cy="567312"/>
            </a:xfrm>
            <a:custGeom>
              <a:avLst/>
              <a:gdLst>
                <a:gd name="T0" fmla="*/ 460 w 460"/>
                <a:gd name="T1" fmla="*/ 58 h 165"/>
                <a:gd name="T2" fmla="*/ 397 w 460"/>
                <a:gd name="T3" fmla="*/ 165 h 165"/>
                <a:gd name="T4" fmla="*/ 230 w 460"/>
                <a:gd name="T5" fmla="*/ 124 h 165"/>
                <a:gd name="T6" fmla="*/ 63 w 460"/>
                <a:gd name="T7" fmla="*/ 165 h 165"/>
                <a:gd name="T8" fmla="*/ 0 w 460"/>
                <a:gd name="T9" fmla="*/ 58 h 165"/>
                <a:gd name="T10" fmla="*/ 230 w 460"/>
                <a:gd name="T11" fmla="*/ 0 h 165"/>
                <a:gd name="T12" fmla="*/ 460 w 460"/>
                <a:gd name="T13" fmla="*/ 58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460" y="58"/>
                  </a:moveTo>
                  <a:cubicBezTo>
                    <a:pt x="397" y="165"/>
                    <a:pt x="397" y="165"/>
                    <a:pt x="397" y="165"/>
                  </a:cubicBezTo>
                  <a:cubicBezTo>
                    <a:pt x="348" y="139"/>
                    <a:pt x="291" y="124"/>
                    <a:pt x="230" y="124"/>
                  </a:cubicBezTo>
                  <a:cubicBezTo>
                    <a:pt x="170" y="124"/>
                    <a:pt x="113" y="139"/>
                    <a:pt x="63" y="165"/>
                  </a:cubicBezTo>
                  <a:cubicBezTo>
                    <a:pt x="0" y="58"/>
                    <a:pt x="0" y="58"/>
                    <a:pt x="0" y="58"/>
                  </a:cubicBezTo>
                  <a:cubicBezTo>
                    <a:pt x="70" y="20"/>
                    <a:pt x="149" y="0"/>
                    <a:pt x="230" y="0"/>
                  </a:cubicBezTo>
                  <a:cubicBezTo>
                    <a:pt x="312" y="0"/>
                    <a:pt x="390" y="20"/>
                    <a:pt x="460" y="58"/>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0" name="Freeform 7"/>
            <p:cNvSpPr/>
            <p:nvPr/>
          </p:nvSpPr>
          <p:spPr bwMode="auto">
            <a:xfrm>
              <a:off x="5091885"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1" name="Freeform 8"/>
            <p:cNvSpPr/>
            <p:nvPr/>
          </p:nvSpPr>
          <p:spPr bwMode="auto">
            <a:xfrm>
              <a:off x="3635156" y="4898871"/>
              <a:ext cx="1788990" cy="863300"/>
            </a:xfrm>
            <a:custGeom>
              <a:avLst/>
              <a:gdLst>
                <a:gd name="T0" fmla="*/ 412 w 521"/>
                <a:gd name="T1" fmla="*/ 219 h 251"/>
                <a:gd name="T2" fmla="*/ 416 w 521"/>
                <a:gd name="T3" fmla="*/ 173 h 251"/>
                <a:gd name="T4" fmla="*/ 230 w 521"/>
                <a:gd name="T5" fmla="*/ 210 h 251"/>
                <a:gd name="T6" fmla="*/ 0 w 521"/>
                <a:gd name="T7" fmla="*/ 152 h 251"/>
                <a:gd name="T8" fmla="*/ 63 w 521"/>
                <a:gd name="T9" fmla="*/ 45 h 251"/>
                <a:gd name="T10" fmla="*/ 230 w 521"/>
                <a:gd name="T11" fmla="*/ 86 h 251"/>
                <a:gd name="T12" fmla="*/ 375 w 521"/>
                <a:gd name="T13" fmla="*/ 55 h 251"/>
                <a:gd name="T14" fmla="*/ 355 w 521"/>
                <a:gd name="T15" fmla="*/ 33 h 251"/>
                <a:gd name="T16" fmla="*/ 346 w 521"/>
                <a:gd name="T17" fmla="*/ 24 h 251"/>
                <a:gd name="T18" fmla="*/ 324 w 521"/>
                <a:gd name="T19" fmla="*/ 0 h 251"/>
                <a:gd name="T20" fmla="*/ 521 w 521"/>
                <a:gd name="T21" fmla="*/ 73 h 251"/>
                <a:gd name="T22" fmla="*/ 409 w 521"/>
                <a:gd name="T23" fmla="*/ 251 h 251"/>
                <a:gd name="T24" fmla="*/ 412 w 521"/>
                <a:gd name="T25" fmla="*/ 21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1" h="251">
                  <a:moveTo>
                    <a:pt x="412" y="219"/>
                  </a:moveTo>
                  <a:cubicBezTo>
                    <a:pt x="416" y="173"/>
                    <a:pt x="416" y="173"/>
                    <a:pt x="416" y="173"/>
                  </a:cubicBezTo>
                  <a:cubicBezTo>
                    <a:pt x="358" y="197"/>
                    <a:pt x="295" y="210"/>
                    <a:pt x="230" y="210"/>
                  </a:cubicBezTo>
                  <a:cubicBezTo>
                    <a:pt x="149" y="210"/>
                    <a:pt x="70" y="190"/>
                    <a:pt x="0" y="152"/>
                  </a:cubicBezTo>
                  <a:cubicBezTo>
                    <a:pt x="63" y="45"/>
                    <a:pt x="63" y="45"/>
                    <a:pt x="63" y="45"/>
                  </a:cubicBezTo>
                  <a:cubicBezTo>
                    <a:pt x="113" y="71"/>
                    <a:pt x="170" y="86"/>
                    <a:pt x="230" y="86"/>
                  </a:cubicBezTo>
                  <a:cubicBezTo>
                    <a:pt x="282" y="86"/>
                    <a:pt x="331" y="75"/>
                    <a:pt x="375" y="55"/>
                  </a:cubicBezTo>
                  <a:cubicBezTo>
                    <a:pt x="355" y="33"/>
                    <a:pt x="355" y="33"/>
                    <a:pt x="355" y="33"/>
                  </a:cubicBezTo>
                  <a:cubicBezTo>
                    <a:pt x="346" y="24"/>
                    <a:pt x="346" y="24"/>
                    <a:pt x="346" y="24"/>
                  </a:cubicBezTo>
                  <a:cubicBezTo>
                    <a:pt x="324" y="0"/>
                    <a:pt x="324" y="0"/>
                    <a:pt x="324" y="0"/>
                  </a:cubicBezTo>
                  <a:cubicBezTo>
                    <a:pt x="521" y="73"/>
                    <a:pt x="521" y="73"/>
                    <a:pt x="521" y="73"/>
                  </a:cubicBezTo>
                  <a:cubicBezTo>
                    <a:pt x="409" y="251"/>
                    <a:pt x="409" y="251"/>
                    <a:pt x="409" y="251"/>
                  </a:cubicBezTo>
                  <a:lnTo>
                    <a:pt x="412" y="219"/>
                  </a:ln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noAutofit/>
            </a:bodyPr>
            <a:lstStyle/>
            <a:p>
              <a:endParaRPr lang="en-US" dirty="0">
                <a:solidFill>
                  <a:prstClr val="black"/>
                </a:solidFill>
                <a:cs typeface="+mn-ea"/>
                <a:sym typeface="+mn-lt"/>
              </a:endParaRPr>
            </a:p>
          </p:txBody>
        </p:sp>
        <p:sp>
          <p:nvSpPr>
            <p:cNvPr id="12" name="Freeform 9"/>
            <p:cNvSpPr/>
            <p:nvPr/>
          </p:nvSpPr>
          <p:spPr bwMode="auto">
            <a:xfrm>
              <a:off x="2773307" y="4028315"/>
              <a:ext cx="985178" cy="1345008"/>
            </a:xfrm>
            <a:custGeom>
              <a:avLst/>
              <a:gdLst>
                <a:gd name="T0" fmla="*/ 0 w 287"/>
                <a:gd name="T1" fmla="*/ 0 h 391"/>
                <a:gd name="T2" fmla="*/ 124 w 287"/>
                <a:gd name="T3" fmla="*/ 0 h 391"/>
                <a:gd name="T4" fmla="*/ 287 w 287"/>
                <a:gd name="T5" fmla="*/ 284 h 391"/>
                <a:gd name="T6" fmla="*/ 225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5" y="391"/>
                    <a:pt x="225" y="391"/>
                    <a:pt x="225" y="391"/>
                  </a:cubicBezTo>
                  <a:cubicBezTo>
                    <a:pt x="195" y="372"/>
                    <a:pt x="167" y="350"/>
                    <a:pt x="141" y="324"/>
                  </a:cubicBezTo>
                  <a:cubicBezTo>
                    <a:pt x="54" y="237"/>
                    <a:pt x="4" y="122"/>
                    <a:pt x="0" y="0"/>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3" name="Freeform 10"/>
            <p:cNvSpPr/>
            <p:nvPr/>
          </p:nvSpPr>
          <p:spPr bwMode="auto">
            <a:xfrm>
              <a:off x="6285996" y="2195797"/>
              <a:ext cx="1806401" cy="863300"/>
            </a:xfrm>
            <a:custGeom>
              <a:avLst/>
              <a:gdLst>
                <a:gd name="T0" fmla="*/ 526 w 526"/>
                <a:gd name="T1" fmla="*/ 94 h 251"/>
                <a:gd name="T2" fmla="*/ 463 w 526"/>
                <a:gd name="T3" fmla="*/ 201 h 251"/>
                <a:gd name="T4" fmla="*/ 296 w 526"/>
                <a:gd name="T5" fmla="*/ 160 h 251"/>
                <a:gd name="T6" fmla="*/ 144 w 526"/>
                <a:gd name="T7" fmla="*/ 194 h 251"/>
                <a:gd name="T8" fmla="*/ 166 w 526"/>
                <a:gd name="T9" fmla="*/ 218 h 251"/>
                <a:gd name="T10" fmla="*/ 175 w 526"/>
                <a:gd name="T11" fmla="*/ 228 h 251"/>
                <a:gd name="T12" fmla="*/ 197 w 526"/>
                <a:gd name="T13" fmla="*/ 251 h 251"/>
                <a:gd name="T14" fmla="*/ 0 w 526"/>
                <a:gd name="T15" fmla="*/ 178 h 251"/>
                <a:gd name="T16" fmla="*/ 112 w 526"/>
                <a:gd name="T17" fmla="*/ 0 h 251"/>
                <a:gd name="T18" fmla="*/ 109 w 526"/>
                <a:gd name="T19" fmla="*/ 32 h 251"/>
                <a:gd name="T20" fmla="*/ 105 w 526"/>
                <a:gd name="T21" fmla="*/ 75 h 251"/>
                <a:gd name="T22" fmla="*/ 296 w 526"/>
                <a:gd name="T23" fmla="*/ 36 h 251"/>
                <a:gd name="T24" fmla="*/ 526 w 526"/>
                <a:gd name="T25" fmla="*/ 9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6" h="251">
                  <a:moveTo>
                    <a:pt x="526" y="94"/>
                  </a:moveTo>
                  <a:cubicBezTo>
                    <a:pt x="463" y="201"/>
                    <a:pt x="463" y="201"/>
                    <a:pt x="463" y="201"/>
                  </a:cubicBezTo>
                  <a:cubicBezTo>
                    <a:pt x="413" y="175"/>
                    <a:pt x="357" y="160"/>
                    <a:pt x="296" y="160"/>
                  </a:cubicBezTo>
                  <a:cubicBezTo>
                    <a:pt x="242" y="160"/>
                    <a:pt x="190" y="172"/>
                    <a:pt x="144" y="194"/>
                  </a:cubicBezTo>
                  <a:cubicBezTo>
                    <a:pt x="166" y="218"/>
                    <a:pt x="166" y="218"/>
                    <a:pt x="166" y="218"/>
                  </a:cubicBezTo>
                  <a:cubicBezTo>
                    <a:pt x="175" y="228"/>
                    <a:pt x="175" y="228"/>
                    <a:pt x="175" y="228"/>
                  </a:cubicBezTo>
                  <a:cubicBezTo>
                    <a:pt x="197" y="251"/>
                    <a:pt x="197" y="251"/>
                    <a:pt x="197" y="251"/>
                  </a:cubicBezTo>
                  <a:cubicBezTo>
                    <a:pt x="0" y="178"/>
                    <a:pt x="0" y="178"/>
                    <a:pt x="0" y="178"/>
                  </a:cubicBezTo>
                  <a:cubicBezTo>
                    <a:pt x="112" y="0"/>
                    <a:pt x="112" y="0"/>
                    <a:pt x="112" y="0"/>
                  </a:cubicBezTo>
                  <a:cubicBezTo>
                    <a:pt x="109" y="32"/>
                    <a:pt x="109" y="32"/>
                    <a:pt x="109" y="32"/>
                  </a:cubicBezTo>
                  <a:cubicBezTo>
                    <a:pt x="105" y="75"/>
                    <a:pt x="105" y="75"/>
                    <a:pt x="105" y="75"/>
                  </a:cubicBezTo>
                  <a:cubicBezTo>
                    <a:pt x="165" y="50"/>
                    <a:pt x="229" y="36"/>
                    <a:pt x="296" y="36"/>
                  </a:cubicBezTo>
                  <a:cubicBezTo>
                    <a:pt x="378" y="36"/>
                    <a:pt x="456" y="56"/>
                    <a:pt x="526" y="94"/>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4" name="Freeform 11"/>
            <p:cNvSpPr/>
            <p:nvPr/>
          </p:nvSpPr>
          <p:spPr bwMode="auto">
            <a:xfrm>
              <a:off x="7969069" y="2574488"/>
              <a:ext cx="985178" cy="1347909"/>
            </a:xfrm>
            <a:custGeom>
              <a:avLst/>
              <a:gdLst>
                <a:gd name="T0" fmla="*/ 287 w 287"/>
                <a:gd name="T1" fmla="*/ 392 h 392"/>
                <a:gd name="T2" fmla="*/ 163 w 287"/>
                <a:gd name="T3" fmla="*/ 392 h 392"/>
                <a:gd name="T4" fmla="*/ 0 w 287"/>
                <a:gd name="T5" fmla="*/ 107 h 392"/>
                <a:gd name="T6" fmla="*/ 63 w 287"/>
                <a:gd name="T7" fmla="*/ 0 h 392"/>
                <a:gd name="T8" fmla="*/ 146 w 287"/>
                <a:gd name="T9" fmla="*/ 67 h 392"/>
                <a:gd name="T10" fmla="*/ 287 w 287"/>
                <a:gd name="T11" fmla="*/ 392 h 392"/>
              </a:gdLst>
              <a:ahLst/>
              <a:cxnLst>
                <a:cxn ang="0">
                  <a:pos x="T0" y="T1"/>
                </a:cxn>
                <a:cxn ang="0">
                  <a:pos x="T2" y="T3"/>
                </a:cxn>
                <a:cxn ang="0">
                  <a:pos x="T4" y="T5"/>
                </a:cxn>
                <a:cxn ang="0">
                  <a:pos x="T6" y="T7"/>
                </a:cxn>
                <a:cxn ang="0">
                  <a:pos x="T8" y="T9"/>
                </a:cxn>
                <a:cxn ang="0">
                  <a:pos x="T10" y="T11"/>
                </a:cxn>
              </a:cxnLst>
              <a:rect l="0" t="0" r="r" b="b"/>
              <a:pathLst>
                <a:path w="287" h="392">
                  <a:moveTo>
                    <a:pt x="287" y="392"/>
                  </a:moveTo>
                  <a:cubicBezTo>
                    <a:pt x="163" y="392"/>
                    <a:pt x="163" y="392"/>
                    <a:pt x="163" y="392"/>
                  </a:cubicBezTo>
                  <a:cubicBezTo>
                    <a:pt x="158" y="272"/>
                    <a:pt x="94" y="168"/>
                    <a:pt x="0" y="107"/>
                  </a:cubicBezTo>
                  <a:cubicBezTo>
                    <a:pt x="63" y="0"/>
                    <a:pt x="63" y="0"/>
                    <a:pt x="63" y="0"/>
                  </a:cubicBezTo>
                  <a:cubicBezTo>
                    <a:pt x="93" y="19"/>
                    <a:pt x="121" y="41"/>
                    <a:pt x="146" y="67"/>
                  </a:cubicBezTo>
                  <a:cubicBezTo>
                    <a:pt x="234" y="154"/>
                    <a:pt x="283" y="269"/>
                    <a:pt x="287" y="392"/>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5" name="Freeform 12"/>
            <p:cNvSpPr/>
            <p:nvPr/>
          </p:nvSpPr>
          <p:spPr bwMode="auto">
            <a:xfrm>
              <a:off x="7969069" y="4028315"/>
              <a:ext cx="985178" cy="1345008"/>
            </a:xfrm>
            <a:custGeom>
              <a:avLst/>
              <a:gdLst>
                <a:gd name="T0" fmla="*/ 0 w 287"/>
                <a:gd name="T1" fmla="*/ 284 h 391"/>
                <a:gd name="T2" fmla="*/ 163 w 287"/>
                <a:gd name="T3" fmla="*/ 0 h 391"/>
                <a:gd name="T4" fmla="*/ 287 w 287"/>
                <a:gd name="T5" fmla="*/ 0 h 391"/>
                <a:gd name="T6" fmla="*/ 146 w 287"/>
                <a:gd name="T7" fmla="*/ 324 h 391"/>
                <a:gd name="T8" fmla="*/ 63 w 287"/>
                <a:gd name="T9" fmla="*/ 391 h 391"/>
                <a:gd name="T10" fmla="*/ 0 w 287"/>
                <a:gd name="T11" fmla="*/ 284 h 391"/>
              </a:gdLst>
              <a:ahLst/>
              <a:cxnLst>
                <a:cxn ang="0">
                  <a:pos x="T0" y="T1"/>
                </a:cxn>
                <a:cxn ang="0">
                  <a:pos x="T2" y="T3"/>
                </a:cxn>
                <a:cxn ang="0">
                  <a:pos x="T4" y="T5"/>
                </a:cxn>
                <a:cxn ang="0">
                  <a:pos x="T6" y="T7"/>
                </a:cxn>
                <a:cxn ang="0">
                  <a:pos x="T8" y="T9"/>
                </a:cxn>
                <a:cxn ang="0">
                  <a:pos x="T10" y="T11"/>
                </a:cxn>
              </a:cxnLst>
              <a:rect l="0" t="0" r="r" b="b"/>
              <a:pathLst>
                <a:path w="287" h="391">
                  <a:moveTo>
                    <a:pt x="0" y="284"/>
                  </a:moveTo>
                  <a:cubicBezTo>
                    <a:pt x="94" y="223"/>
                    <a:pt x="158" y="119"/>
                    <a:pt x="163" y="0"/>
                  </a:cubicBezTo>
                  <a:cubicBezTo>
                    <a:pt x="287" y="0"/>
                    <a:pt x="287" y="0"/>
                    <a:pt x="287" y="0"/>
                  </a:cubicBezTo>
                  <a:cubicBezTo>
                    <a:pt x="283" y="122"/>
                    <a:pt x="234" y="237"/>
                    <a:pt x="146" y="324"/>
                  </a:cubicBezTo>
                  <a:cubicBezTo>
                    <a:pt x="121" y="350"/>
                    <a:pt x="93" y="372"/>
                    <a:pt x="63" y="391"/>
                  </a:cubicBezTo>
                  <a:lnTo>
                    <a:pt x="0" y="284"/>
                  </a:ln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6" name="Freeform 13"/>
            <p:cNvSpPr/>
            <p:nvPr/>
          </p:nvSpPr>
          <p:spPr bwMode="auto">
            <a:xfrm>
              <a:off x="6512340" y="5059923"/>
              <a:ext cx="1580057" cy="567312"/>
            </a:xfrm>
            <a:custGeom>
              <a:avLst/>
              <a:gdLst>
                <a:gd name="T0" fmla="*/ 0 w 460"/>
                <a:gd name="T1" fmla="*/ 107 h 165"/>
                <a:gd name="T2" fmla="*/ 63 w 460"/>
                <a:gd name="T3" fmla="*/ 0 h 165"/>
                <a:gd name="T4" fmla="*/ 230 w 460"/>
                <a:gd name="T5" fmla="*/ 42 h 165"/>
                <a:gd name="T6" fmla="*/ 397 w 460"/>
                <a:gd name="T7" fmla="*/ 0 h 165"/>
                <a:gd name="T8" fmla="*/ 460 w 460"/>
                <a:gd name="T9" fmla="*/ 107 h 165"/>
                <a:gd name="T10" fmla="*/ 230 w 460"/>
                <a:gd name="T11" fmla="*/ 165 h 165"/>
                <a:gd name="T12" fmla="*/ 0 w 460"/>
                <a:gd name="T13" fmla="*/ 107 h 165"/>
              </a:gdLst>
              <a:ahLst/>
              <a:cxnLst>
                <a:cxn ang="0">
                  <a:pos x="T0" y="T1"/>
                </a:cxn>
                <a:cxn ang="0">
                  <a:pos x="T2" y="T3"/>
                </a:cxn>
                <a:cxn ang="0">
                  <a:pos x="T4" y="T5"/>
                </a:cxn>
                <a:cxn ang="0">
                  <a:pos x="T6" y="T7"/>
                </a:cxn>
                <a:cxn ang="0">
                  <a:pos x="T8" y="T9"/>
                </a:cxn>
                <a:cxn ang="0">
                  <a:pos x="T10" y="T11"/>
                </a:cxn>
                <a:cxn ang="0">
                  <a:pos x="T12" y="T13"/>
                </a:cxn>
              </a:cxnLst>
              <a:rect l="0" t="0" r="r" b="b"/>
              <a:pathLst>
                <a:path w="460" h="165">
                  <a:moveTo>
                    <a:pt x="0" y="107"/>
                  </a:moveTo>
                  <a:cubicBezTo>
                    <a:pt x="63" y="0"/>
                    <a:pt x="63" y="0"/>
                    <a:pt x="63" y="0"/>
                  </a:cubicBezTo>
                  <a:cubicBezTo>
                    <a:pt x="113" y="26"/>
                    <a:pt x="170" y="42"/>
                    <a:pt x="230" y="42"/>
                  </a:cubicBezTo>
                  <a:cubicBezTo>
                    <a:pt x="291" y="42"/>
                    <a:pt x="347" y="26"/>
                    <a:pt x="397" y="0"/>
                  </a:cubicBezTo>
                  <a:cubicBezTo>
                    <a:pt x="460" y="107"/>
                    <a:pt x="460" y="107"/>
                    <a:pt x="460" y="107"/>
                  </a:cubicBezTo>
                  <a:cubicBezTo>
                    <a:pt x="390" y="145"/>
                    <a:pt x="312" y="165"/>
                    <a:pt x="230" y="165"/>
                  </a:cubicBezTo>
                  <a:cubicBezTo>
                    <a:pt x="148" y="165"/>
                    <a:pt x="70" y="145"/>
                    <a:pt x="0" y="107"/>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sp>
          <p:nvSpPr>
            <p:cNvPr id="17" name="Freeform 14"/>
            <p:cNvSpPr/>
            <p:nvPr/>
          </p:nvSpPr>
          <p:spPr bwMode="auto">
            <a:xfrm>
              <a:off x="5650491" y="4028315"/>
              <a:ext cx="986629" cy="1345008"/>
            </a:xfrm>
            <a:custGeom>
              <a:avLst/>
              <a:gdLst>
                <a:gd name="T0" fmla="*/ 0 w 287"/>
                <a:gd name="T1" fmla="*/ 0 h 391"/>
                <a:gd name="T2" fmla="*/ 124 w 287"/>
                <a:gd name="T3" fmla="*/ 0 h 391"/>
                <a:gd name="T4" fmla="*/ 287 w 287"/>
                <a:gd name="T5" fmla="*/ 284 h 391"/>
                <a:gd name="T6" fmla="*/ 224 w 287"/>
                <a:gd name="T7" fmla="*/ 391 h 391"/>
                <a:gd name="T8" fmla="*/ 141 w 287"/>
                <a:gd name="T9" fmla="*/ 324 h 391"/>
                <a:gd name="T10" fmla="*/ 0 w 287"/>
                <a:gd name="T11" fmla="*/ 0 h 391"/>
              </a:gdLst>
              <a:ahLst/>
              <a:cxnLst>
                <a:cxn ang="0">
                  <a:pos x="T0" y="T1"/>
                </a:cxn>
                <a:cxn ang="0">
                  <a:pos x="T2" y="T3"/>
                </a:cxn>
                <a:cxn ang="0">
                  <a:pos x="T4" y="T5"/>
                </a:cxn>
                <a:cxn ang="0">
                  <a:pos x="T6" y="T7"/>
                </a:cxn>
                <a:cxn ang="0">
                  <a:pos x="T8" y="T9"/>
                </a:cxn>
                <a:cxn ang="0">
                  <a:pos x="T10" y="T11"/>
                </a:cxn>
              </a:cxnLst>
              <a:rect l="0" t="0" r="r" b="b"/>
              <a:pathLst>
                <a:path w="287" h="391">
                  <a:moveTo>
                    <a:pt x="0" y="0"/>
                  </a:moveTo>
                  <a:cubicBezTo>
                    <a:pt x="124" y="0"/>
                    <a:pt x="124" y="0"/>
                    <a:pt x="124" y="0"/>
                  </a:cubicBezTo>
                  <a:cubicBezTo>
                    <a:pt x="129" y="119"/>
                    <a:pt x="193" y="223"/>
                    <a:pt x="287" y="284"/>
                  </a:cubicBezTo>
                  <a:cubicBezTo>
                    <a:pt x="224" y="391"/>
                    <a:pt x="224" y="391"/>
                    <a:pt x="224" y="391"/>
                  </a:cubicBezTo>
                  <a:cubicBezTo>
                    <a:pt x="195" y="372"/>
                    <a:pt x="167" y="350"/>
                    <a:pt x="141" y="324"/>
                  </a:cubicBezTo>
                  <a:cubicBezTo>
                    <a:pt x="54" y="237"/>
                    <a:pt x="4" y="122"/>
                    <a:pt x="0" y="0"/>
                  </a:cubicBezTo>
                  <a:close/>
                </a:path>
              </a:pathLst>
            </a:custGeom>
            <a:gradFill>
              <a:gsLst>
                <a:gs pos="0">
                  <a:srgbClr val="78C5F3"/>
                </a:gs>
                <a:gs pos="99000">
                  <a:srgbClr val="4881D8"/>
                </a:gs>
              </a:gsLst>
              <a:lin ang="5400000" scaled="1"/>
            </a:gradFill>
            <a:ln>
              <a:noFill/>
            </a:ln>
          </p:spPr>
          <p:txBody>
            <a:bodyPr vert="horz" wrap="square" lIns="91440" tIns="45720" rIns="91440" bIns="45720" numCol="1" anchor="t" anchorCtr="0" compatLnSpc="1"/>
            <a:lstStyle/>
            <a:p>
              <a:endParaRPr lang="en-US">
                <a:solidFill>
                  <a:prstClr val="black"/>
                </a:solidFill>
                <a:cs typeface="+mn-ea"/>
                <a:sym typeface="+mn-lt"/>
              </a:endParaRPr>
            </a:p>
          </p:txBody>
        </p:sp>
      </p:grpSp>
      <p:sp>
        <p:nvSpPr>
          <p:cNvPr id="18" name="文本框 17"/>
          <p:cNvSpPr txBox="1"/>
          <p:nvPr/>
        </p:nvSpPr>
        <p:spPr>
          <a:xfrm>
            <a:off x="1833273" y="3493021"/>
            <a:ext cx="1510574" cy="461665"/>
          </a:xfrm>
          <a:prstGeom prst="rect">
            <a:avLst/>
          </a:prstGeom>
          <a:noFill/>
        </p:spPr>
        <p:txBody>
          <a:bodyPr wrap="square" rtlCol="0">
            <a:spAutoFit/>
          </a:bodyPr>
          <a:lstStyle/>
          <a:p>
            <a:pPr algn="ctr"/>
            <a:r>
              <a:rPr lang="zh-CN" altLang="en-US" sz="2400" dirty="0">
                <a:solidFill>
                  <a:prstClr val="black">
                    <a:lumMod val="75000"/>
                    <a:lumOff val="25000"/>
                  </a:prstClr>
                </a:solidFill>
                <a:cs typeface="+mn-ea"/>
                <a:sym typeface="+mn-lt"/>
              </a:rPr>
              <a:t>设计目的</a:t>
            </a:r>
          </a:p>
        </p:txBody>
      </p:sp>
      <p:sp>
        <p:nvSpPr>
          <p:cNvPr id="19" name="文本框 18"/>
          <p:cNvSpPr txBox="1"/>
          <p:nvPr/>
        </p:nvSpPr>
        <p:spPr>
          <a:xfrm>
            <a:off x="4275133" y="3486661"/>
            <a:ext cx="1510574" cy="461665"/>
          </a:xfrm>
          <a:prstGeom prst="rect">
            <a:avLst/>
          </a:prstGeom>
          <a:noFill/>
        </p:spPr>
        <p:txBody>
          <a:bodyPr wrap="square" rtlCol="0">
            <a:spAutoFit/>
          </a:bodyPr>
          <a:lstStyle/>
          <a:p>
            <a:pPr algn="ctr"/>
            <a:r>
              <a:rPr lang="zh-CN" altLang="en-US" sz="2400" dirty="0">
                <a:solidFill>
                  <a:prstClr val="black">
                    <a:lumMod val="75000"/>
                    <a:lumOff val="25000"/>
                  </a:prstClr>
                </a:solidFill>
                <a:cs typeface="+mn-ea"/>
                <a:sym typeface="+mn-lt"/>
              </a:rPr>
              <a:t>设计任务</a:t>
            </a:r>
          </a:p>
        </p:txBody>
      </p:sp>
      <p:sp>
        <p:nvSpPr>
          <p:cNvPr id="20" name="文本框 19"/>
          <p:cNvSpPr txBox="1"/>
          <p:nvPr/>
        </p:nvSpPr>
        <p:spPr>
          <a:xfrm>
            <a:off x="7431190" y="2247753"/>
            <a:ext cx="3453219" cy="3071738"/>
          </a:xfrm>
          <a:prstGeom prst="rect">
            <a:avLst/>
          </a:prstGeom>
          <a:noFill/>
        </p:spPr>
        <p:txBody>
          <a:bodyPr wrap="square" rtlCol="0">
            <a:spAutoFit/>
          </a:bodyPr>
          <a:lstStyle/>
          <a:p>
            <a:pPr algn="just">
              <a:lnSpc>
                <a:spcPct val="125000"/>
              </a:lnSpc>
            </a:pPr>
            <a:r>
              <a:rPr lang="zh-CN" altLang="en-US" sz="1200" dirty="0">
                <a:solidFill>
                  <a:prstClr val="black">
                    <a:lumMod val="75000"/>
                    <a:lumOff val="25000"/>
                  </a:prstClr>
                </a:solidFill>
                <a:cs typeface="+mn-ea"/>
                <a:sym typeface="+mn-lt"/>
              </a:rPr>
              <a:t>参加运动会有</a:t>
            </a:r>
            <a:r>
              <a:rPr lang="en-US" altLang="zh-CN" sz="1200" dirty="0">
                <a:solidFill>
                  <a:prstClr val="black">
                    <a:lumMod val="75000"/>
                    <a:lumOff val="25000"/>
                  </a:prstClr>
                </a:solidFill>
                <a:cs typeface="+mn-ea"/>
                <a:sym typeface="+mn-lt"/>
              </a:rPr>
              <a:t>n</a:t>
            </a:r>
            <a:r>
              <a:rPr lang="zh-CN" altLang="en-US" sz="1200" dirty="0">
                <a:solidFill>
                  <a:prstClr val="black">
                    <a:lumMod val="75000"/>
                    <a:lumOff val="25000"/>
                  </a:prstClr>
                </a:solidFill>
                <a:cs typeface="+mn-ea"/>
                <a:sym typeface="+mn-lt"/>
              </a:rPr>
              <a:t>个学校，学校编号为</a:t>
            </a:r>
            <a:r>
              <a:rPr lang="en-US" altLang="zh-CN" sz="1200" dirty="0">
                <a:solidFill>
                  <a:prstClr val="black">
                    <a:lumMod val="75000"/>
                    <a:lumOff val="25000"/>
                  </a:prstClr>
                </a:solidFill>
                <a:cs typeface="+mn-ea"/>
                <a:sym typeface="+mn-lt"/>
              </a:rPr>
              <a:t>1……n</a:t>
            </a:r>
            <a:r>
              <a:rPr lang="zh-CN" altLang="en-US" sz="1200" dirty="0">
                <a:solidFill>
                  <a:prstClr val="black">
                    <a:lumMod val="75000"/>
                    <a:lumOff val="25000"/>
                  </a:prstClr>
                </a:solidFill>
                <a:cs typeface="+mn-ea"/>
                <a:sym typeface="+mn-lt"/>
              </a:rPr>
              <a:t>。比赛分成</a:t>
            </a:r>
            <a:r>
              <a:rPr lang="en-US" altLang="zh-CN" sz="1200" dirty="0">
                <a:solidFill>
                  <a:prstClr val="black">
                    <a:lumMod val="75000"/>
                    <a:lumOff val="25000"/>
                  </a:prstClr>
                </a:solidFill>
                <a:cs typeface="+mn-ea"/>
                <a:sym typeface="+mn-lt"/>
              </a:rPr>
              <a:t>m</a:t>
            </a:r>
            <a:r>
              <a:rPr lang="zh-CN" altLang="en-US" sz="1200" dirty="0">
                <a:solidFill>
                  <a:prstClr val="black">
                    <a:lumMod val="75000"/>
                    <a:lumOff val="25000"/>
                  </a:prstClr>
                </a:solidFill>
                <a:cs typeface="+mn-ea"/>
                <a:sym typeface="+mn-lt"/>
              </a:rPr>
              <a:t>个男子项目，和</a:t>
            </a:r>
            <a:r>
              <a:rPr lang="en-US" altLang="zh-CN" sz="1200" dirty="0">
                <a:solidFill>
                  <a:prstClr val="black">
                    <a:lumMod val="75000"/>
                    <a:lumOff val="25000"/>
                  </a:prstClr>
                </a:solidFill>
                <a:cs typeface="+mn-ea"/>
                <a:sym typeface="+mn-lt"/>
              </a:rPr>
              <a:t>w</a:t>
            </a:r>
            <a:r>
              <a:rPr lang="zh-CN" altLang="en-US" sz="1200" dirty="0">
                <a:solidFill>
                  <a:prstClr val="black">
                    <a:lumMod val="75000"/>
                    <a:lumOff val="25000"/>
                  </a:prstClr>
                </a:solidFill>
                <a:cs typeface="+mn-ea"/>
                <a:sym typeface="+mn-lt"/>
              </a:rPr>
              <a:t>个女子项目。项目编号为男子</a:t>
            </a:r>
            <a:r>
              <a:rPr lang="en-US" altLang="zh-CN" sz="1200" dirty="0">
                <a:solidFill>
                  <a:prstClr val="black">
                    <a:lumMod val="75000"/>
                    <a:lumOff val="25000"/>
                  </a:prstClr>
                </a:solidFill>
                <a:cs typeface="+mn-ea"/>
                <a:sym typeface="+mn-lt"/>
              </a:rPr>
              <a:t>1……m</a:t>
            </a:r>
            <a:r>
              <a:rPr lang="zh-CN" altLang="en-US" sz="1200" dirty="0">
                <a:solidFill>
                  <a:prstClr val="black">
                    <a:lumMod val="75000"/>
                    <a:lumOff val="25000"/>
                  </a:prstClr>
                </a:solidFill>
                <a:cs typeface="+mn-ea"/>
                <a:sym typeface="+mn-lt"/>
              </a:rPr>
              <a:t>，女子</a:t>
            </a:r>
            <a:r>
              <a:rPr lang="en-US" altLang="zh-CN" sz="1200" dirty="0">
                <a:solidFill>
                  <a:prstClr val="black">
                    <a:lumMod val="75000"/>
                    <a:lumOff val="25000"/>
                  </a:prstClr>
                </a:solidFill>
                <a:cs typeface="+mn-ea"/>
                <a:sym typeface="+mn-lt"/>
              </a:rPr>
              <a:t>m+1……</a:t>
            </a:r>
            <a:r>
              <a:rPr lang="en-US" altLang="zh-CN" sz="1200" dirty="0" err="1">
                <a:solidFill>
                  <a:prstClr val="black">
                    <a:lumMod val="75000"/>
                    <a:lumOff val="25000"/>
                  </a:prstClr>
                </a:solidFill>
                <a:cs typeface="+mn-ea"/>
                <a:sym typeface="+mn-lt"/>
              </a:rPr>
              <a:t>m+w</a:t>
            </a:r>
            <a:r>
              <a:rPr lang="zh-CN" altLang="en-US" sz="1200" dirty="0">
                <a:solidFill>
                  <a:prstClr val="black">
                    <a:lumMod val="75000"/>
                    <a:lumOff val="25000"/>
                  </a:prstClr>
                </a:solidFill>
                <a:cs typeface="+mn-ea"/>
                <a:sym typeface="+mn-lt"/>
              </a:rPr>
              <a:t>。不同的项目取前五名或前三名积分；取前五名的积分分别为：</a:t>
            </a:r>
            <a:r>
              <a:rPr lang="en-US" altLang="zh-CN" sz="1200" dirty="0">
                <a:solidFill>
                  <a:prstClr val="black">
                    <a:lumMod val="75000"/>
                    <a:lumOff val="25000"/>
                  </a:prstClr>
                </a:solidFill>
                <a:cs typeface="+mn-ea"/>
                <a:sym typeface="+mn-lt"/>
              </a:rPr>
              <a:t>7</a:t>
            </a: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5</a:t>
            </a: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3</a:t>
            </a: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2</a:t>
            </a: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1</a:t>
            </a:r>
            <a:r>
              <a:rPr lang="zh-CN" altLang="en-US" sz="1200" dirty="0">
                <a:solidFill>
                  <a:prstClr val="black">
                    <a:lumMod val="75000"/>
                    <a:lumOff val="25000"/>
                  </a:prstClr>
                </a:solidFill>
                <a:cs typeface="+mn-ea"/>
                <a:sym typeface="+mn-lt"/>
              </a:rPr>
              <a:t>，前三名的积分分别为：</a:t>
            </a:r>
            <a:r>
              <a:rPr lang="en-US" altLang="zh-CN" sz="1200" dirty="0">
                <a:solidFill>
                  <a:prstClr val="black">
                    <a:lumMod val="75000"/>
                    <a:lumOff val="25000"/>
                  </a:prstClr>
                </a:solidFill>
                <a:cs typeface="+mn-ea"/>
                <a:sym typeface="+mn-lt"/>
              </a:rPr>
              <a:t>5</a:t>
            </a: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3</a:t>
            </a: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2</a:t>
            </a:r>
            <a:r>
              <a:rPr lang="zh-CN" altLang="en-US" sz="1200" dirty="0">
                <a:solidFill>
                  <a:prstClr val="black">
                    <a:lumMod val="75000"/>
                    <a:lumOff val="25000"/>
                  </a:prstClr>
                </a:solidFill>
                <a:cs typeface="+mn-ea"/>
                <a:sym typeface="+mn-lt"/>
              </a:rPr>
              <a:t>；哪些取前五名或前三名由学生自己设定。（</a:t>
            </a:r>
            <a:r>
              <a:rPr lang="en-US" altLang="zh-CN" sz="1200" dirty="0">
                <a:solidFill>
                  <a:prstClr val="black">
                    <a:lumMod val="75000"/>
                    <a:lumOff val="25000"/>
                  </a:prstClr>
                </a:solidFill>
                <a:cs typeface="+mn-ea"/>
                <a:sym typeface="+mn-lt"/>
              </a:rPr>
              <a:t>m&lt;=20,n&lt;=20</a:t>
            </a:r>
            <a:r>
              <a:rPr lang="zh-CN" altLang="en-US" sz="1200" dirty="0">
                <a:solidFill>
                  <a:prstClr val="black">
                    <a:lumMod val="75000"/>
                    <a:lumOff val="25000"/>
                  </a:prstClr>
                </a:solidFill>
                <a:cs typeface="+mn-ea"/>
                <a:sym typeface="+mn-lt"/>
              </a:rPr>
              <a:t>）</a:t>
            </a:r>
          </a:p>
          <a:p>
            <a:pPr algn="just">
              <a:lnSpc>
                <a:spcPct val="125000"/>
              </a:lnSpc>
            </a:pPr>
            <a:r>
              <a:rPr lang="zh-CN" altLang="en-US" sz="1200" dirty="0">
                <a:solidFill>
                  <a:prstClr val="black">
                    <a:lumMod val="75000"/>
                    <a:lumOff val="25000"/>
                  </a:prstClr>
                </a:solidFill>
                <a:cs typeface="+mn-ea"/>
                <a:sym typeface="+mn-lt"/>
              </a:rPr>
              <a:t>设计程序达到以下要求：</a:t>
            </a:r>
          </a:p>
          <a:p>
            <a:pPr algn="just">
              <a:lnSpc>
                <a:spcPct val="125000"/>
              </a:lnSpc>
            </a:pP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1</a:t>
            </a:r>
            <a:r>
              <a:rPr lang="zh-CN" altLang="en-US" sz="1200" dirty="0">
                <a:solidFill>
                  <a:prstClr val="black">
                    <a:lumMod val="75000"/>
                    <a:lumOff val="25000"/>
                  </a:prstClr>
                </a:solidFill>
                <a:cs typeface="+mn-ea"/>
                <a:sym typeface="+mn-lt"/>
              </a:rPr>
              <a:t>）产生各院系的成绩单，内容包括各院系取得的每项成绩的项目号、名次（成绩）、姓名和得分；</a:t>
            </a:r>
          </a:p>
          <a:p>
            <a:pPr algn="just">
              <a:lnSpc>
                <a:spcPct val="125000"/>
              </a:lnSpc>
            </a:pPr>
            <a:r>
              <a:rPr lang="zh-CN" altLang="en-US" sz="1200" dirty="0">
                <a:solidFill>
                  <a:prstClr val="black">
                    <a:lumMod val="75000"/>
                    <a:lumOff val="25000"/>
                  </a:prstClr>
                </a:solidFill>
                <a:cs typeface="+mn-ea"/>
                <a:sym typeface="+mn-lt"/>
              </a:rPr>
              <a:t>（</a:t>
            </a:r>
            <a:r>
              <a:rPr lang="en-US" altLang="zh-CN" sz="1200" dirty="0">
                <a:solidFill>
                  <a:prstClr val="black">
                    <a:lumMod val="75000"/>
                    <a:lumOff val="25000"/>
                  </a:prstClr>
                </a:solidFill>
                <a:cs typeface="+mn-ea"/>
                <a:sym typeface="+mn-lt"/>
              </a:rPr>
              <a:t>2</a:t>
            </a:r>
            <a:r>
              <a:rPr lang="zh-CN" altLang="en-US" sz="1200" dirty="0">
                <a:solidFill>
                  <a:prstClr val="black">
                    <a:lumMod val="75000"/>
                    <a:lumOff val="25000"/>
                  </a:prstClr>
                </a:solidFill>
                <a:cs typeface="+mn-ea"/>
                <a:sym typeface="+mn-lt"/>
              </a:rPr>
              <a:t>）产生团体总分报表，内容包括院系编号、男子团体总分和团体总分。</a:t>
            </a:r>
          </a:p>
        </p:txBody>
      </p:sp>
      <p:cxnSp>
        <p:nvCxnSpPr>
          <p:cNvPr id="23" name="直接连接符 22"/>
          <p:cNvCxnSpPr/>
          <p:nvPr/>
        </p:nvCxnSpPr>
        <p:spPr>
          <a:xfrm>
            <a:off x="6879921" y="2251333"/>
            <a:ext cx="0" cy="3078694"/>
          </a:xfrm>
          <a:prstGeom prst="line">
            <a:avLst/>
          </a:prstGeom>
          <a:noFill/>
          <a:ln w="28575" cap="flat" cmpd="sng" algn="ctr">
            <a:solidFill>
              <a:srgbClr val="4881D8"/>
            </a:solidFill>
            <a:prstDash val="solid"/>
            <a:miter lim="800000"/>
          </a:ln>
          <a:effectLst/>
        </p:spPr>
      </p:cxnSp>
      <p:sp>
        <p:nvSpPr>
          <p:cNvPr id="24" name="文本框 23"/>
          <p:cNvSpPr txBox="1"/>
          <p:nvPr/>
        </p:nvSpPr>
        <p:spPr>
          <a:xfrm>
            <a:off x="9128087" y="121094"/>
            <a:ext cx="2516056" cy="461665"/>
          </a:xfrm>
          <a:prstGeom prst="rect">
            <a:avLst/>
          </a:prstGeom>
          <a:noFill/>
        </p:spPr>
        <p:txBody>
          <a:bodyPr wrap="square" rtlCol="0">
            <a:spAutoFit/>
          </a:bodyPr>
          <a:lstStyle/>
          <a:p>
            <a:pPr algn="dist"/>
            <a:r>
              <a:rPr kumimoji="1" lang="zh-CN" altLang="en-US" sz="2400" dirty="0">
                <a:solidFill>
                  <a:schemeClr val="tx1">
                    <a:lumMod val="65000"/>
                    <a:lumOff val="35000"/>
                  </a:schemeClr>
                </a:solidFill>
                <a:cs typeface="+mn-ea"/>
                <a:sym typeface="+mn-lt"/>
              </a:rPr>
              <a:t>课程设计内容</a:t>
            </a:r>
            <a:endParaRPr kumimoji="1" lang="zh-CN" altLang="en-US" sz="2400" dirty="0">
              <a:solidFill>
                <a:schemeClr val="tx1">
                  <a:lumMod val="65000"/>
                  <a:lumOff val="35000"/>
                </a:schemeClr>
              </a:solidFill>
              <a:effectLst/>
              <a:cs typeface="+mn-ea"/>
              <a:sym typeface="+mn-lt"/>
            </a:endParaRPr>
          </a:p>
        </p:txBody>
      </p:sp>
      <p:sp>
        <p:nvSpPr>
          <p:cNvPr id="25" name="椭圆 24"/>
          <p:cNvSpPr/>
          <p:nvPr/>
        </p:nvSpPr>
        <p:spPr>
          <a:xfrm>
            <a:off x="11767127" y="-359197"/>
            <a:ext cx="849745" cy="960582"/>
          </a:xfrm>
          <a:prstGeom prst="ellipse">
            <a:avLst/>
          </a:prstGeom>
          <a:gradFill>
            <a:gsLst>
              <a:gs pos="100000">
                <a:srgbClr val="4881D8"/>
              </a:gs>
              <a:gs pos="0">
                <a:srgbClr val="78C5F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440544" y="3038763"/>
            <a:ext cx="6109855" cy="1015663"/>
          </a:xfrm>
          <a:prstGeom prst="rect">
            <a:avLst/>
          </a:prstGeom>
          <a:noFill/>
        </p:spPr>
        <p:txBody>
          <a:bodyPr wrap="square" rtlCol="0">
            <a:spAutoFit/>
          </a:bodyPr>
          <a:lstStyle/>
          <a:p>
            <a:pPr algn="dist"/>
            <a:r>
              <a:rPr kumimoji="1" lang="zh-CN" altLang="en-US" sz="6000" dirty="0">
                <a:solidFill>
                  <a:srgbClr val="0070C0"/>
                </a:solidFill>
                <a:effectLst>
                  <a:reflection blurRad="6350" stA="20000" endPos="50000" dist="76200" dir="5400000" sy="-100000" algn="bl" rotWithShape="0"/>
                </a:effectLst>
                <a:cs typeface="+mn-ea"/>
                <a:sym typeface="+mn-lt"/>
              </a:rPr>
              <a:t>功能需求分析</a:t>
            </a:r>
          </a:p>
        </p:txBody>
      </p:sp>
      <p:sp>
        <p:nvSpPr>
          <p:cNvPr id="3" name="文本框 2"/>
          <p:cNvSpPr txBox="1"/>
          <p:nvPr/>
        </p:nvSpPr>
        <p:spPr>
          <a:xfrm>
            <a:off x="5223163" y="2018145"/>
            <a:ext cx="2313709" cy="646331"/>
          </a:xfrm>
          <a:prstGeom prst="rect">
            <a:avLst/>
          </a:prstGeom>
          <a:noFill/>
          <a:ln>
            <a:solidFill>
              <a:srgbClr val="0070C0"/>
            </a:solidFill>
          </a:ln>
        </p:spPr>
        <p:txBody>
          <a:bodyPr wrap="square" rtlCol="0">
            <a:spAutoFit/>
          </a:bodyPr>
          <a:lstStyle/>
          <a:p>
            <a:pPr algn="dist"/>
            <a:r>
              <a:rPr kumimoji="1" lang="zh-CN" altLang="en-US" sz="3600" b="1" dirty="0">
                <a:solidFill>
                  <a:srgbClr val="0070C0"/>
                </a:solidFill>
                <a:cs typeface="+mn-ea"/>
                <a:sym typeface="+mn-lt"/>
              </a:rPr>
              <a:t>第二部分</a:t>
            </a:r>
          </a:p>
        </p:txBody>
      </p:sp>
      <p:sp>
        <p:nvSpPr>
          <p:cNvPr id="14" name="椭圆 13"/>
          <p:cNvSpPr/>
          <p:nvPr/>
        </p:nvSpPr>
        <p:spPr>
          <a:xfrm>
            <a:off x="2286000" y="4343400"/>
            <a:ext cx="14224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900" y="469900"/>
            <a:ext cx="1620957" cy="523220"/>
          </a:xfrm>
          <a:prstGeom prst="rect">
            <a:avLst/>
          </a:prstGeom>
          <a:noFill/>
        </p:spPr>
        <p:txBody>
          <a:bodyPr wrap="none" rtlCol="0">
            <a:spAutoFit/>
          </a:bodyPr>
          <a:lstStyle/>
          <a:p>
            <a:r>
              <a:rPr kumimoji="1" lang="zh-CN" altLang="en-US" sz="2800" dirty="0">
                <a:solidFill>
                  <a:srgbClr val="0070C0"/>
                </a:solidFill>
                <a:effectLst>
                  <a:reflection blurRad="6350" stA="20000" endPos="50000" dist="76200" dir="5400000" sy="-100000" algn="bl" rotWithShape="0"/>
                </a:effectLst>
                <a:cs typeface="+mn-ea"/>
                <a:sym typeface="+mn-lt"/>
              </a:rPr>
              <a:t>功能实现</a:t>
            </a:r>
            <a:endParaRPr kumimoji="1" lang="en-US" altLang="zh-CN" sz="2800" dirty="0">
              <a:solidFill>
                <a:srgbClr val="0070C0"/>
              </a:solidFill>
              <a:effectLst>
                <a:reflection blurRad="6350" stA="20000" endPos="50000" dist="76200" dir="5400000" sy="-100000" algn="bl" rotWithShape="0"/>
              </a:effectLst>
              <a:cs typeface="+mn-ea"/>
              <a:sym typeface="+mn-lt"/>
            </a:endParaRPr>
          </a:p>
        </p:txBody>
      </p:sp>
      <p:sp>
        <p:nvSpPr>
          <p:cNvPr id="5" name="TextBox 33"/>
          <p:cNvSpPr txBox="1"/>
          <p:nvPr/>
        </p:nvSpPr>
        <p:spPr>
          <a:xfrm>
            <a:off x="5719731" y="2141900"/>
            <a:ext cx="4863363" cy="1011815"/>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能记录一次运动会的所有项目信息，如其编号，名称，是男子项目还是女子项目，是取前三名还是前五名，以及取得名次的学校编号；能记录参加本次运动会的学校个数，以及学校的编号。并能添加，修改，删除其中的信息。</a:t>
            </a:r>
            <a:endParaRPr lang="en-US" altLang="zh-CN" sz="1400" dirty="0">
              <a:solidFill>
                <a:schemeClr val="tx1">
                  <a:lumMod val="75000"/>
                  <a:lumOff val="25000"/>
                </a:schemeClr>
              </a:solidFill>
              <a:latin typeface="+mn-lt"/>
              <a:ea typeface="+mn-ea"/>
              <a:cs typeface="+mn-ea"/>
              <a:sym typeface="+mn-lt"/>
            </a:endParaRPr>
          </a:p>
        </p:txBody>
      </p:sp>
      <p:sp>
        <p:nvSpPr>
          <p:cNvPr id="6" name="文本框 9"/>
          <p:cNvSpPr txBox="1"/>
          <p:nvPr/>
        </p:nvSpPr>
        <p:spPr>
          <a:xfrm>
            <a:off x="6231904" y="161886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记录功能</a:t>
            </a:r>
          </a:p>
        </p:txBody>
      </p:sp>
      <p:sp>
        <p:nvSpPr>
          <p:cNvPr id="7" name="文本框 9"/>
          <p:cNvSpPr txBox="1"/>
          <p:nvPr/>
        </p:nvSpPr>
        <p:spPr>
          <a:xfrm>
            <a:off x="5609241" y="1590619"/>
            <a:ext cx="525988" cy="400110"/>
          </a:xfrm>
          <a:prstGeom prst="rect">
            <a:avLst/>
          </a:prstGeom>
          <a:noFill/>
        </p:spPr>
        <p:txBody>
          <a:bodyPr wrap="square" lIns="0" tIns="0" rIns="0" bIns="0" rtlCol="0">
            <a:spAutoFit/>
          </a:bodyPr>
          <a:lstStyle/>
          <a:p>
            <a:pPr marL="0" lvl="1" algn="ctr"/>
            <a:r>
              <a:rPr lang="en-US" altLang="zh-CN" sz="2600" dirty="0">
                <a:solidFill>
                  <a:schemeClr val="tx1">
                    <a:lumMod val="75000"/>
                    <a:lumOff val="25000"/>
                  </a:schemeClr>
                </a:solidFill>
                <a:cs typeface="+mn-ea"/>
                <a:sym typeface="+mn-lt"/>
              </a:rPr>
              <a:t>01</a:t>
            </a:r>
            <a:endParaRPr lang="zh-CN" altLang="en-US" sz="2600" dirty="0">
              <a:solidFill>
                <a:schemeClr val="tx1">
                  <a:lumMod val="75000"/>
                  <a:lumOff val="25000"/>
                </a:schemeClr>
              </a:solidFill>
              <a:cs typeface="+mn-ea"/>
              <a:sym typeface="+mn-lt"/>
            </a:endParaRPr>
          </a:p>
        </p:txBody>
      </p:sp>
      <p:sp>
        <p:nvSpPr>
          <p:cNvPr id="8" name="TextBox 33"/>
          <p:cNvSpPr txBox="1"/>
          <p:nvPr/>
        </p:nvSpPr>
        <p:spPr>
          <a:xfrm>
            <a:off x="5719731" y="3730959"/>
            <a:ext cx="4863363" cy="753283"/>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能根据项目编号查询在该项目上获得名次的学校编号，并按名次先后顺序输出；能根据学校编号和项目编号查询该学校在该项目上获得的名次以及得分情况。</a:t>
            </a:r>
            <a:endParaRPr lang="en-US" altLang="zh-CN" sz="1400" dirty="0">
              <a:solidFill>
                <a:schemeClr val="tx1">
                  <a:lumMod val="75000"/>
                  <a:lumOff val="25000"/>
                </a:schemeClr>
              </a:solidFill>
              <a:latin typeface="+mn-lt"/>
              <a:ea typeface="+mn-ea"/>
              <a:cs typeface="+mn-ea"/>
              <a:sym typeface="+mn-lt"/>
            </a:endParaRPr>
          </a:p>
        </p:txBody>
      </p:sp>
      <p:sp>
        <p:nvSpPr>
          <p:cNvPr id="9" name="文本框 9"/>
          <p:cNvSpPr txBox="1"/>
          <p:nvPr/>
        </p:nvSpPr>
        <p:spPr>
          <a:xfrm>
            <a:off x="6231904" y="3207923"/>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查询功能</a:t>
            </a:r>
          </a:p>
        </p:txBody>
      </p:sp>
      <p:sp>
        <p:nvSpPr>
          <p:cNvPr id="10" name="文本框 9"/>
          <p:cNvSpPr txBox="1"/>
          <p:nvPr/>
        </p:nvSpPr>
        <p:spPr>
          <a:xfrm>
            <a:off x="5609241" y="3179678"/>
            <a:ext cx="525988" cy="400110"/>
          </a:xfrm>
          <a:prstGeom prst="rect">
            <a:avLst/>
          </a:prstGeom>
          <a:noFill/>
        </p:spPr>
        <p:txBody>
          <a:bodyPr wrap="square" lIns="0" tIns="0" rIns="0" bIns="0" rtlCol="0">
            <a:spAutoFit/>
          </a:bodyPr>
          <a:lstStyle/>
          <a:p>
            <a:pPr marL="0" lvl="1" algn="ctr"/>
            <a:r>
              <a:rPr lang="en-US" altLang="zh-CN" sz="2600" dirty="0">
                <a:solidFill>
                  <a:schemeClr val="tx1">
                    <a:lumMod val="75000"/>
                    <a:lumOff val="25000"/>
                  </a:schemeClr>
                </a:solidFill>
                <a:cs typeface="+mn-ea"/>
                <a:sym typeface="+mn-lt"/>
              </a:rPr>
              <a:t>02</a:t>
            </a:r>
            <a:endParaRPr lang="zh-CN" altLang="en-US" sz="2600" dirty="0">
              <a:solidFill>
                <a:schemeClr val="tx1">
                  <a:lumMod val="75000"/>
                  <a:lumOff val="25000"/>
                </a:schemeClr>
              </a:solidFill>
              <a:cs typeface="+mn-ea"/>
              <a:sym typeface="+mn-lt"/>
            </a:endParaRPr>
          </a:p>
        </p:txBody>
      </p:sp>
      <p:sp>
        <p:nvSpPr>
          <p:cNvPr id="11" name="TextBox 33"/>
          <p:cNvSpPr txBox="1"/>
          <p:nvPr/>
        </p:nvSpPr>
        <p:spPr>
          <a:xfrm>
            <a:off x="5779237" y="5432561"/>
            <a:ext cx="4863363" cy="241220"/>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能统计各个学校的总分，男子团体总分，女子团体总分。</a:t>
            </a:r>
            <a:endParaRPr lang="en-US" altLang="zh-CN" sz="1400" dirty="0">
              <a:solidFill>
                <a:schemeClr val="tx1">
                  <a:lumMod val="75000"/>
                  <a:lumOff val="25000"/>
                </a:schemeClr>
              </a:solidFill>
              <a:latin typeface="+mn-lt"/>
              <a:ea typeface="+mn-ea"/>
              <a:cs typeface="+mn-ea"/>
              <a:sym typeface="+mn-lt"/>
            </a:endParaRPr>
          </a:p>
        </p:txBody>
      </p:sp>
      <p:sp>
        <p:nvSpPr>
          <p:cNvPr id="12" name="文本框 11"/>
          <p:cNvSpPr txBox="1"/>
          <p:nvPr/>
        </p:nvSpPr>
        <p:spPr>
          <a:xfrm>
            <a:off x="6231904" y="490952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统计功能</a:t>
            </a:r>
          </a:p>
        </p:txBody>
      </p:sp>
      <p:sp>
        <p:nvSpPr>
          <p:cNvPr id="13" name="文本框 12"/>
          <p:cNvSpPr txBox="1"/>
          <p:nvPr/>
        </p:nvSpPr>
        <p:spPr>
          <a:xfrm>
            <a:off x="5609241" y="4881279"/>
            <a:ext cx="525988" cy="400110"/>
          </a:xfrm>
          <a:prstGeom prst="rect">
            <a:avLst/>
          </a:prstGeom>
          <a:noFill/>
        </p:spPr>
        <p:txBody>
          <a:bodyPr wrap="square" lIns="0" tIns="0" rIns="0" bIns="0" rtlCol="0">
            <a:spAutoFit/>
          </a:bodyPr>
          <a:lstStyle/>
          <a:p>
            <a:pPr marL="0" lvl="1" algn="ctr"/>
            <a:r>
              <a:rPr lang="en-US" altLang="zh-CN" sz="2600" dirty="0">
                <a:solidFill>
                  <a:schemeClr val="tx1">
                    <a:lumMod val="75000"/>
                    <a:lumOff val="25000"/>
                  </a:schemeClr>
                </a:solidFill>
                <a:cs typeface="+mn-ea"/>
                <a:sym typeface="+mn-lt"/>
              </a:rPr>
              <a:t>03</a:t>
            </a:r>
            <a:endParaRPr lang="zh-CN" altLang="en-US" sz="2600" dirty="0">
              <a:solidFill>
                <a:schemeClr val="tx1">
                  <a:lumMod val="75000"/>
                  <a:lumOff val="25000"/>
                </a:schemeClr>
              </a:solidFill>
              <a:cs typeface="+mn-ea"/>
              <a:sym typeface="+mn-lt"/>
            </a:endParaRPr>
          </a:p>
        </p:txBody>
      </p:sp>
      <p:grpSp>
        <p:nvGrpSpPr>
          <p:cNvPr id="14" name="组合 1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927462" y="2572097"/>
            <a:ext cx="2809330" cy="2809330"/>
            <a:chOff x="608429" y="1427424"/>
            <a:chExt cx="2301885" cy="2301885"/>
          </a:xfrm>
        </p:grpSpPr>
        <p:sp>
          <p:nvSpPr>
            <p:cNvPr id="15" name="Oval 4"/>
            <p:cNvSpPr/>
            <p:nvPr/>
          </p:nvSpPr>
          <p:spPr>
            <a:xfrm>
              <a:off x="608429" y="1427424"/>
              <a:ext cx="2301885" cy="2301885"/>
            </a:xfrm>
            <a:prstGeom prst="ellipse">
              <a:avLst/>
            </a:prstGeom>
            <a:gradFill>
              <a:gsLst>
                <a:gs pos="5505">
                  <a:srgbClr val="4881D8"/>
                </a:gs>
                <a:gs pos="47000">
                  <a:srgbClr val="7BCAF5"/>
                </a:gs>
                <a:gs pos="100000">
                  <a:srgbClr val="4881D8"/>
                </a:gs>
              </a:gsLst>
              <a:lin ang="5400000" scaled="1"/>
            </a:gradFill>
            <a:ln w="12700" cap="flat" cmpd="sng" algn="ctr">
              <a:noFill/>
              <a:prstDash val="solid"/>
              <a:miter lim="800000"/>
            </a:ln>
            <a:effectLst>
              <a:outerShdw blurRad="114300" dist="63500" dir="2700000" algn="tl" rotWithShape="0">
                <a:prstClr val="black">
                  <a:alpha val="55000"/>
                </a:prstClr>
              </a:outerShdw>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cs typeface="+mn-ea"/>
                <a:sym typeface="+mn-lt"/>
              </a:endParaRPr>
            </a:p>
          </p:txBody>
        </p:sp>
        <p:sp>
          <p:nvSpPr>
            <p:cNvPr id="16" name="Oval 5"/>
            <p:cNvSpPr/>
            <p:nvPr/>
          </p:nvSpPr>
          <p:spPr>
            <a:xfrm>
              <a:off x="857533" y="1676528"/>
              <a:ext cx="1803677" cy="1803677"/>
            </a:xfrm>
            <a:prstGeom prst="ellipse">
              <a:avLst/>
            </a:prstGeom>
            <a:solidFill>
              <a:sysClr val="window" lastClr="FFFFFF">
                <a:lumMod val="95000"/>
              </a:sysClr>
            </a:solidFill>
            <a:ln w="12700" cap="flat" cmpd="sng" algn="ctr">
              <a:noFill/>
              <a:prstDash val="solid"/>
              <a:miter lim="800000"/>
            </a:ln>
            <a:effectLst>
              <a:outerShdw blurRad="114300" dist="63500" dir="2700000" algn="tl" rotWithShape="0">
                <a:prstClr val="black">
                  <a:alpha val="55000"/>
                </a:prstClr>
              </a:outerShdw>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cs typeface="+mn-ea"/>
                <a:sym typeface="+mn-lt"/>
              </a:endParaRPr>
            </a:p>
          </p:txBody>
        </p:sp>
        <p:sp>
          <p:nvSpPr>
            <p:cNvPr id="17" name="Oval 6"/>
            <p:cNvSpPr/>
            <p:nvPr/>
          </p:nvSpPr>
          <p:spPr>
            <a:xfrm>
              <a:off x="1070742" y="1889737"/>
              <a:ext cx="1377258" cy="1377258"/>
            </a:xfrm>
            <a:prstGeom prst="ellipse">
              <a:avLst/>
            </a:prstGeom>
            <a:gradFill>
              <a:gsLst>
                <a:gs pos="5505">
                  <a:srgbClr val="4881D8"/>
                </a:gs>
                <a:gs pos="47000">
                  <a:srgbClr val="7BCAF5"/>
                </a:gs>
                <a:gs pos="100000">
                  <a:srgbClr val="4881D8"/>
                </a:gs>
              </a:gsLst>
              <a:lin ang="5400000" scaled="1"/>
            </a:gradFill>
            <a:ln w="12700" cap="flat" cmpd="sng" algn="ctr">
              <a:noFill/>
              <a:prstDash val="solid"/>
              <a:miter lim="800000"/>
            </a:ln>
            <a:effectLst>
              <a:outerShdw blurRad="114300" dist="63500" dir="2700000" algn="tl" rotWithShape="0">
                <a:prstClr val="black">
                  <a:alpha val="55000"/>
                </a:prstClr>
              </a:outerShdw>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cs typeface="+mn-ea"/>
                <a:sym typeface="+mn-lt"/>
              </a:endParaRPr>
            </a:p>
          </p:txBody>
        </p:sp>
        <p:sp>
          <p:nvSpPr>
            <p:cNvPr id="18" name="Oval 7"/>
            <p:cNvSpPr/>
            <p:nvPr/>
          </p:nvSpPr>
          <p:spPr>
            <a:xfrm>
              <a:off x="1298337" y="2117332"/>
              <a:ext cx="922068" cy="922068"/>
            </a:xfrm>
            <a:prstGeom prst="ellipse">
              <a:avLst/>
            </a:prstGeom>
            <a:solidFill>
              <a:sysClr val="window" lastClr="FFFFFF">
                <a:lumMod val="95000"/>
              </a:sysClr>
            </a:solidFill>
            <a:ln w="12700" cap="flat" cmpd="sng" algn="ctr">
              <a:noFill/>
              <a:prstDash val="solid"/>
              <a:miter lim="800000"/>
            </a:ln>
            <a:effectLst>
              <a:outerShdw blurRad="114300" dist="63500" dir="2700000" algn="tl" rotWithShape="0">
                <a:prstClr val="black">
                  <a:alpha val="55000"/>
                </a:prstClr>
              </a:outerShdw>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cs typeface="+mn-ea"/>
                <a:sym typeface="+mn-lt"/>
              </a:endParaRPr>
            </a:p>
          </p:txBody>
        </p:sp>
        <p:sp>
          <p:nvSpPr>
            <p:cNvPr id="19" name="Oval 8"/>
            <p:cNvSpPr/>
            <p:nvPr/>
          </p:nvSpPr>
          <p:spPr>
            <a:xfrm>
              <a:off x="1525493" y="2344488"/>
              <a:ext cx="467758" cy="467758"/>
            </a:xfrm>
            <a:prstGeom prst="ellipse">
              <a:avLst/>
            </a:prstGeom>
            <a:gradFill>
              <a:gsLst>
                <a:gs pos="5505">
                  <a:srgbClr val="4881D8"/>
                </a:gs>
                <a:gs pos="47000">
                  <a:srgbClr val="7BCAF5"/>
                </a:gs>
                <a:gs pos="100000">
                  <a:srgbClr val="4881D8"/>
                </a:gs>
              </a:gsLst>
              <a:lin ang="5400000" scaled="1"/>
            </a:gradFill>
            <a:ln w="12700" cap="flat" cmpd="sng" algn="ctr">
              <a:noFill/>
              <a:prstDash val="solid"/>
              <a:miter lim="800000"/>
            </a:ln>
            <a:effectLst>
              <a:outerShdw blurRad="114300" dist="63500" dir="2700000" algn="tl" rotWithShape="0">
                <a:prstClr val="black">
                  <a:alpha val="55000"/>
                </a:prstClr>
              </a:outerShdw>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white"/>
                </a:solidFill>
                <a:effectLst/>
                <a:uLnTx/>
                <a:uFillTx/>
                <a:cs typeface="+mn-ea"/>
                <a:sym typeface="+mn-lt"/>
              </a:endParaRPr>
            </a:p>
          </p:txBody>
        </p:sp>
        <p:grpSp>
          <p:nvGrpSpPr>
            <p:cNvPr id="20" name="Group 9"/>
            <p:cNvGrpSpPr/>
            <p:nvPr/>
          </p:nvGrpSpPr>
          <p:grpSpPr>
            <a:xfrm>
              <a:off x="1696047" y="1523792"/>
              <a:ext cx="1081283" cy="1143183"/>
              <a:chOff x="5954713" y="4703763"/>
              <a:chExt cx="887412" cy="938213"/>
            </a:xfrm>
          </p:grpSpPr>
          <p:sp>
            <p:nvSpPr>
              <p:cNvPr id="21"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2"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3"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4"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5"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6"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gradFill>
                <a:gsLst>
                  <a:gs pos="5505">
                    <a:srgbClr val="4881D8"/>
                  </a:gs>
                  <a:gs pos="47000">
                    <a:srgbClr val="7BCAF5"/>
                  </a:gs>
                  <a:gs pos="100000">
                    <a:srgbClr val="4881D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7"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gradFill>
                <a:gsLst>
                  <a:gs pos="5505">
                    <a:srgbClr val="4881D8"/>
                  </a:gs>
                  <a:gs pos="47000">
                    <a:srgbClr val="7BCAF5"/>
                  </a:gs>
                  <a:gs pos="100000">
                    <a:srgbClr val="4881D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8"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9"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0"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gradFill>
                <a:gsLst>
                  <a:gs pos="5505">
                    <a:srgbClr val="4881D8"/>
                  </a:gs>
                  <a:gs pos="47000">
                    <a:srgbClr val="7BCAF5"/>
                  </a:gs>
                  <a:gs pos="100000">
                    <a:srgbClr val="4881D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1"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2"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gradFill>
                <a:gsLst>
                  <a:gs pos="5505">
                    <a:srgbClr val="4881D8"/>
                  </a:gs>
                  <a:gs pos="47000">
                    <a:srgbClr val="7BCAF5"/>
                  </a:gs>
                  <a:gs pos="100000">
                    <a:srgbClr val="4881D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gradFill>
                <a:gsLst>
                  <a:gs pos="5505">
                    <a:srgbClr val="4881D8"/>
                  </a:gs>
                  <a:gs pos="47000">
                    <a:srgbClr val="7BCAF5"/>
                  </a:gs>
                  <a:gs pos="100000">
                    <a:srgbClr val="4881D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6858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grpSp>
      </p:grpSp>
      <p:sp>
        <p:nvSpPr>
          <p:cNvPr id="69" name="文本框 68"/>
          <p:cNvSpPr txBox="1"/>
          <p:nvPr/>
        </p:nvSpPr>
        <p:spPr>
          <a:xfrm>
            <a:off x="9128087" y="121094"/>
            <a:ext cx="2516056" cy="461665"/>
          </a:xfrm>
          <a:prstGeom prst="rect">
            <a:avLst/>
          </a:prstGeom>
          <a:noFill/>
        </p:spPr>
        <p:txBody>
          <a:bodyPr wrap="square" rtlCol="0">
            <a:spAutoFit/>
          </a:bodyPr>
          <a:lstStyle/>
          <a:p>
            <a:pPr algn="dist"/>
            <a:r>
              <a:rPr kumimoji="1" lang="zh-CN" altLang="en-US" sz="2400" dirty="0">
                <a:solidFill>
                  <a:schemeClr val="tx1">
                    <a:lumMod val="65000"/>
                    <a:lumOff val="35000"/>
                  </a:schemeClr>
                </a:solidFill>
                <a:effectLst/>
                <a:cs typeface="+mn-ea"/>
                <a:sym typeface="+mn-lt"/>
              </a:rPr>
              <a:t>功能需求分析</a:t>
            </a:r>
          </a:p>
        </p:txBody>
      </p:sp>
      <p:sp>
        <p:nvSpPr>
          <p:cNvPr id="70" name="椭圆 69"/>
          <p:cNvSpPr/>
          <p:nvPr/>
        </p:nvSpPr>
        <p:spPr>
          <a:xfrm>
            <a:off x="11767127" y="-359197"/>
            <a:ext cx="849745" cy="960582"/>
          </a:xfrm>
          <a:prstGeom prst="ellipse">
            <a:avLst/>
          </a:prstGeom>
          <a:gradFill>
            <a:gsLst>
              <a:gs pos="100000">
                <a:srgbClr val="4881D8"/>
              </a:gs>
              <a:gs pos="0">
                <a:srgbClr val="78C5F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440544" y="3038763"/>
            <a:ext cx="6109855" cy="1015663"/>
          </a:xfrm>
          <a:prstGeom prst="rect">
            <a:avLst/>
          </a:prstGeom>
          <a:noFill/>
        </p:spPr>
        <p:txBody>
          <a:bodyPr wrap="square" rtlCol="0">
            <a:spAutoFit/>
          </a:bodyPr>
          <a:lstStyle/>
          <a:p>
            <a:pPr algn="dist"/>
            <a:r>
              <a:rPr kumimoji="1" lang="zh-CN" altLang="en-US" sz="6000" dirty="0">
                <a:solidFill>
                  <a:srgbClr val="0070C0"/>
                </a:solidFill>
                <a:effectLst>
                  <a:reflection blurRad="6350" stA="20000" endPos="50000" dist="76200" dir="5400000" sy="-100000" algn="bl" rotWithShape="0"/>
                </a:effectLst>
                <a:cs typeface="+mn-ea"/>
                <a:sym typeface="+mn-lt"/>
              </a:rPr>
              <a:t>整体设计思路</a:t>
            </a:r>
          </a:p>
        </p:txBody>
      </p:sp>
      <p:sp>
        <p:nvSpPr>
          <p:cNvPr id="3" name="文本框 2"/>
          <p:cNvSpPr txBox="1"/>
          <p:nvPr/>
        </p:nvSpPr>
        <p:spPr>
          <a:xfrm>
            <a:off x="5223163" y="2018145"/>
            <a:ext cx="2313709" cy="646331"/>
          </a:xfrm>
          <a:prstGeom prst="rect">
            <a:avLst/>
          </a:prstGeom>
          <a:noFill/>
          <a:ln>
            <a:solidFill>
              <a:srgbClr val="0070C0"/>
            </a:solidFill>
          </a:ln>
        </p:spPr>
        <p:txBody>
          <a:bodyPr wrap="square" rtlCol="0">
            <a:spAutoFit/>
          </a:bodyPr>
          <a:lstStyle/>
          <a:p>
            <a:pPr algn="dist"/>
            <a:r>
              <a:rPr kumimoji="1" lang="zh-CN" altLang="en-US" sz="3600" b="1" dirty="0">
                <a:solidFill>
                  <a:srgbClr val="0070C0"/>
                </a:solidFill>
                <a:cs typeface="+mn-ea"/>
                <a:sym typeface="+mn-lt"/>
              </a:rPr>
              <a:t>第三部分</a:t>
            </a:r>
          </a:p>
        </p:txBody>
      </p:sp>
      <p:sp>
        <p:nvSpPr>
          <p:cNvPr id="14" name="椭圆 13"/>
          <p:cNvSpPr/>
          <p:nvPr/>
        </p:nvSpPr>
        <p:spPr>
          <a:xfrm>
            <a:off x="2286000" y="4343400"/>
            <a:ext cx="14224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出自【趣你的PPT】(微信:qunideppt)：最优质的PPT资源库"/>
          <p:cNvSpPr txBox="1"/>
          <p:nvPr/>
        </p:nvSpPr>
        <p:spPr>
          <a:xfrm>
            <a:off x="210798" y="601385"/>
            <a:ext cx="2540000" cy="738664"/>
          </a:xfrm>
          <a:prstGeom prst="rect">
            <a:avLst/>
          </a:prstGeom>
          <a:noFill/>
          <a:ln w="6350">
            <a:noFill/>
            <a:miter/>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tx1">
                    <a:lumMod val="75000"/>
                    <a:lumOff val="25000"/>
                  </a:schemeClr>
                </a:solidFill>
                <a:cs typeface="+mn-ea"/>
                <a:sym typeface="+mn-lt"/>
              </a:rPr>
              <a:t>各程序模块之间的层次（调用）关系</a:t>
            </a:r>
            <a:endParaRPr lang="en-US" altLang="zh-CN" sz="2400" dirty="0">
              <a:solidFill>
                <a:schemeClr val="tx1">
                  <a:lumMod val="75000"/>
                  <a:lumOff val="25000"/>
                </a:schemeClr>
              </a:solidFill>
              <a:cs typeface="+mn-ea"/>
              <a:sym typeface="+mn-lt"/>
            </a:endParaRPr>
          </a:p>
        </p:txBody>
      </p:sp>
      <p:sp>
        <p:nvSpPr>
          <p:cNvPr id="31" name="出自【趣你的PPT】(微信:qunideppt)：最优质的PPT资源库"/>
          <p:cNvSpPr txBox="1"/>
          <p:nvPr/>
        </p:nvSpPr>
        <p:spPr>
          <a:xfrm>
            <a:off x="6259292" y="695787"/>
            <a:ext cx="2540000" cy="369332"/>
          </a:xfrm>
          <a:prstGeom prst="rect">
            <a:avLst/>
          </a:prstGeom>
          <a:noFill/>
          <a:ln w="6350">
            <a:noFill/>
            <a:miter/>
          </a:ln>
        </p:spPr>
        <p:txBody>
          <a:bodyPr lIns="0" tIns="0" rIns="0" bIns="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tx1">
                    <a:lumMod val="75000"/>
                    <a:lumOff val="25000"/>
                  </a:schemeClr>
                </a:solidFill>
                <a:cs typeface="+mn-ea"/>
                <a:sym typeface="+mn-lt"/>
              </a:rPr>
              <a:t>主函数主要流程为</a:t>
            </a:r>
            <a:endParaRPr lang="en-US" altLang="zh-CN" sz="2400" dirty="0">
              <a:solidFill>
                <a:schemeClr val="tx1">
                  <a:lumMod val="75000"/>
                  <a:lumOff val="25000"/>
                </a:schemeClr>
              </a:solidFill>
              <a:cs typeface="+mn-ea"/>
              <a:sym typeface="+mn-lt"/>
            </a:endParaRPr>
          </a:p>
        </p:txBody>
      </p:sp>
      <p:sp>
        <p:nvSpPr>
          <p:cNvPr id="50" name="文本框 49"/>
          <p:cNvSpPr txBox="1"/>
          <p:nvPr/>
        </p:nvSpPr>
        <p:spPr>
          <a:xfrm>
            <a:off x="9128087" y="121094"/>
            <a:ext cx="2516056" cy="461665"/>
          </a:xfrm>
          <a:prstGeom prst="rect">
            <a:avLst/>
          </a:prstGeom>
          <a:noFill/>
        </p:spPr>
        <p:txBody>
          <a:bodyPr wrap="square" rtlCol="0">
            <a:spAutoFit/>
          </a:bodyPr>
          <a:lstStyle/>
          <a:p>
            <a:pPr algn="dist"/>
            <a:r>
              <a:rPr kumimoji="1" lang="zh-CN" altLang="en-US" sz="2400" dirty="0">
                <a:solidFill>
                  <a:schemeClr val="tx1">
                    <a:lumMod val="75000"/>
                    <a:lumOff val="25000"/>
                  </a:schemeClr>
                </a:solidFill>
                <a:effectLst/>
                <a:cs typeface="+mn-ea"/>
                <a:sym typeface="+mn-lt"/>
              </a:rPr>
              <a:t>整体设计思路</a:t>
            </a:r>
          </a:p>
        </p:txBody>
      </p:sp>
      <p:sp>
        <p:nvSpPr>
          <p:cNvPr id="51" name="椭圆 50"/>
          <p:cNvSpPr/>
          <p:nvPr/>
        </p:nvSpPr>
        <p:spPr>
          <a:xfrm>
            <a:off x="11767127" y="-359197"/>
            <a:ext cx="849745" cy="960582"/>
          </a:xfrm>
          <a:prstGeom prst="ellipse">
            <a:avLst/>
          </a:prstGeom>
          <a:gradFill>
            <a:gsLst>
              <a:gs pos="100000">
                <a:srgbClr val="4881D8"/>
              </a:gs>
              <a:gs pos="0">
                <a:srgbClr val="78C5F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7">
            <a:extLst>
              <a:ext uri="{FF2B5EF4-FFF2-40B4-BE49-F238E27FC236}">
                <a16:creationId xmlns:a16="http://schemas.microsoft.com/office/drawing/2014/main" id="{12CAD279-C996-4BA9-B5F7-24094EB4DF04}"/>
              </a:ext>
            </a:extLst>
          </p:cNvPr>
          <p:cNvSpPr>
            <a:spLocks noChangeArrowheads="1"/>
          </p:cNvSpPr>
          <p:nvPr/>
        </p:nvSpPr>
        <p:spPr bwMode="auto">
          <a:xfrm>
            <a:off x="8285749" y="1701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3">
            <a:extLst>
              <a:ext uri="{FF2B5EF4-FFF2-40B4-BE49-F238E27FC236}">
                <a16:creationId xmlns:a16="http://schemas.microsoft.com/office/drawing/2014/main" id="{776D8485-E57F-4EDA-93A2-CA6D66195B8E}"/>
              </a:ext>
            </a:extLst>
          </p:cNvPr>
          <p:cNvGrpSpPr>
            <a:grpSpLocks noChangeAspect="1"/>
          </p:cNvGrpSpPr>
          <p:nvPr/>
        </p:nvGrpSpPr>
        <p:grpSpPr bwMode="auto">
          <a:xfrm>
            <a:off x="26506" y="1357765"/>
            <a:ext cx="5715000" cy="3070225"/>
            <a:chOff x="2204" y="6522"/>
            <a:chExt cx="7059" cy="3841"/>
          </a:xfrm>
        </p:grpSpPr>
        <p:sp>
          <p:nvSpPr>
            <p:cNvPr id="4" name="AutoShape 16">
              <a:extLst>
                <a:ext uri="{FF2B5EF4-FFF2-40B4-BE49-F238E27FC236}">
                  <a16:creationId xmlns:a16="http://schemas.microsoft.com/office/drawing/2014/main" id="{B487E150-22B2-4D45-BD5A-EC98A507EF95}"/>
                </a:ext>
              </a:extLst>
            </p:cNvPr>
            <p:cNvSpPr>
              <a:spLocks noChangeAspect="1" noChangeArrowheads="1" noTextEdit="1"/>
            </p:cNvSpPr>
            <p:nvPr/>
          </p:nvSpPr>
          <p:spPr bwMode="auto">
            <a:xfrm>
              <a:off x="2204" y="6522"/>
              <a:ext cx="7059" cy="38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15">
              <a:extLst>
                <a:ext uri="{FF2B5EF4-FFF2-40B4-BE49-F238E27FC236}">
                  <a16:creationId xmlns:a16="http://schemas.microsoft.com/office/drawing/2014/main" id="{2CA5FF4B-E415-46E1-8914-063FB8457126}"/>
                </a:ext>
              </a:extLst>
            </p:cNvPr>
            <p:cNvSpPr>
              <a:spLocks noChangeArrowheads="1"/>
            </p:cNvSpPr>
            <p:nvPr/>
          </p:nvSpPr>
          <p:spPr bwMode="auto">
            <a:xfrm>
              <a:off x="2486" y="8629"/>
              <a:ext cx="918" cy="406"/>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AutoShape 14">
              <a:extLst>
                <a:ext uri="{FF2B5EF4-FFF2-40B4-BE49-F238E27FC236}">
                  <a16:creationId xmlns:a16="http://schemas.microsoft.com/office/drawing/2014/main" id="{0BEEE76E-750A-469A-9B73-A6902FD20F56}"/>
                </a:ext>
              </a:extLst>
            </p:cNvPr>
            <p:cNvSpPr>
              <a:spLocks noChangeArrowheads="1"/>
            </p:cNvSpPr>
            <p:nvPr/>
          </p:nvSpPr>
          <p:spPr bwMode="auto">
            <a:xfrm>
              <a:off x="3673" y="8629"/>
              <a:ext cx="924" cy="406"/>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Fixedsys"/>
                  <a:cs typeface="Times New Roman" panose="02020603050405020304" pitchFamily="18" charset="0"/>
                </a:rPr>
                <a:t>Index()</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AutoShape 13">
              <a:extLst>
                <a:ext uri="{FF2B5EF4-FFF2-40B4-BE49-F238E27FC236}">
                  <a16:creationId xmlns:a16="http://schemas.microsoft.com/office/drawing/2014/main" id="{0D33F5C3-0AAC-4925-A0F4-DECB66B94D51}"/>
                </a:ext>
              </a:extLst>
            </p:cNvPr>
            <p:cNvSpPr>
              <a:spLocks noChangeArrowheads="1"/>
            </p:cNvSpPr>
            <p:nvPr/>
          </p:nvSpPr>
          <p:spPr bwMode="auto">
            <a:xfrm>
              <a:off x="4898" y="8640"/>
              <a:ext cx="918" cy="37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err="1">
                  <a:ln>
                    <a:noFill/>
                  </a:ln>
                  <a:solidFill>
                    <a:schemeClr val="tx1"/>
                  </a:solidFill>
                  <a:effectLst/>
                  <a:latin typeface="Times New Roman" panose="02020603050405020304" pitchFamily="18" charset="0"/>
                  <a:ea typeface="Fixedsys"/>
                  <a:cs typeface="Times New Roman" panose="02020603050405020304" pitchFamily="18" charset="0"/>
                </a:rPr>
                <a:t>Teamsc</a:t>
              </a:r>
              <a:r>
                <a:rPr kumimoji="0" lang="en-US" altLang="zh-CN" sz="1000" b="0" i="0" u="none" strike="noStrike" cap="none" normalizeH="0" baseline="0" dirty="0" err="1">
                  <a:ln>
                    <a:noFill/>
                  </a:ln>
                  <a:solidFill>
                    <a:schemeClr val="tx1"/>
                  </a:solidFill>
                  <a:effectLst/>
                  <a:latin typeface="Calibri" panose="020F0502020204030204" pitchFamily="34" charset="0"/>
                  <a:ea typeface="Fixedsys"/>
                  <a:cs typeface="Calibri" panose="020F0502020204030204" pitchFamily="34" charset="0"/>
                </a:rPr>
                <a:t>o</a:t>
              </a:r>
              <a:r>
                <a:rPr kumimoji="0" lang="en-US" altLang="zh-CN" sz="1000" b="0" i="0" u="none" strike="noStrike" cap="none" normalizeH="0" baseline="0" dirty="0">
                  <a:ln>
                    <a:noFill/>
                  </a:ln>
                  <a:solidFill>
                    <a:schemeClr val="tx1"/>
                  </a:solidFill>
                  <a:effectLst/>
                  <a:latin typeface="Calibri" panose="020F0502020204030204" pitchFamily="34" charset="0"/>
                  <a:ea typeface="Fixedsys"/>
                  <a:cs typeface="Calibri" panose="020F050202020403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 name="AutoShape 12">
              <a:extLst>
                <a:ext uri="{FF2B5EF4-FFF2-40B4-BE49-F238E27FC236}">
                  <a16:creationId xmlns:a16="http://schemas.microsoft.com/office/drawing/2014/main" id="{E29475E1-5869-4827-90B7-F78C52CBF64B}"/>
                </a:ext>
              </a:extLst>
            </p:cNvPr>
            <p:cNvSpPr>
              <a:spLocks noChangeArrowheads="1"/>
            </p:cNvSpPr>
            <p:nvPr/>
          </p:nvSpPr>
          <p:spPr bwMode="auto">
            <a:xfrm>
              <a:off x="6064" y="8650"/>
              <a:ext cx="774" cy="37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Fixedsys"/>
                  <a:cs typeface="Times New Roman" panose="02020603050405020304" pitchFamily="18" charset="0"/>
                </a:rPr>
                <a:t>Output()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11">
              <a:extLst>
                <a:ext uri="{FF2B5EF4-FFF2-40B4-BE49-F238E27FC236}">
                  <a16:creationId xmlns:a16="http://schemas.microsoft.com/office/drawing/2014/main" id="{7C999D28-799C-4B34-A4A9-783066EC99E3}"/>
                </a:ext>
              </a:extLst>
            </p:cNvPr>
            <p:cNvSpPr>
              <a:spLocks noChangeArrowheads="1"/>
            </p:cNvSpPr>
            <p:nvPr/>
          </p:nvSpPr>
          <p:spPr bwMode="auto">
            <a:xfrm>
              <a:off x="7004" y="8672"/>
              <a:ext cx="1412" cy="37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Fixedsys"/>
                  <a:cs typeface="Times New Roman" panose="02020603050405020304" pitchFamily="18" charset="0"/>
                </a:rPr>
                <a:t>TeamOut</a:t>
              </a:r>
              <a:r>
                <a:rPr kumimoji="0" lang="en-US" altLang="zh-CN" sz="1000" b="0" i="0" u="none" strike="noStrike" cap="none" normalizeH="0" baseline="0">
                  <a:ln>
                    <a:noFill/>
                  </a:ln>
                  <a:solidFill>
                    <a:schemeClr val="tx1"/>
                  </a:solidFill>
                  <a:effectLst/>
                  <a:latin typeface="Calibri" panose="020F0502020204030204" pitchFamily="34" charset="0"/>
                  <a:ea typeface="Fixedsys"/>
                  <a:cs typeface="Calibri" panose="020F0502020204030204" pitchFamily="34" charset="0"/>
                </a:rPr>
                <a:t>put()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AutoShape 10">
              <a:extLst>
                <a:ext uri="{FF2B5EF4-FFF2-40B4-BE49-F238E27FC236}">
                  <a16:creationId xmlns:a16="http://schemas.microsoft.com/office/drawing/2014/main" id="{990775F8-C3A2-4961-A708-4AA9E5B5C39B}"/>
                </a:ext>
              </a:extLst>
            </p:cNvPr>
            <p:cNvSpPr>
              <a:spLocks noChangeArrowheads="1"/>
            </p:cNvSpPr>
            <p:nvPr/>
          </p:nvSpPr>
          <p:spPr bwMode="auto">
            <a:xfrm>
              <a:off x="5028" y="7018"/>
              <a:ext cx="1411" cy="495"/>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Main()</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AutoShape 9">
              <a:extLst>
                <a:ext uri="{FF2B5EF4-FFF2-40B4-BE49-F238E27FC236}">
                  <a16:creationId xmlns:a16="http://schemas.microsoft.com/office/drawing/2014/main" id="{B63E596A-A1FF-4DEB-B510-A9B89A878B9F}"/>
                </a:ext>
              </a:extLst>
            </p:cNvPr>
            <p:cNvSpPr>
              <a:spLocks noChangeShapeType="1"/>
            </p:cNvSpPr>
            <p:nvPr/>
          </p:nvSpPr>
          <p:spPr bwMode="auto">
            <a:xfrm>
              <a:off x="5734" y="7513"/>
              <a:ext cx="665" cy="10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a:extLst>
                <a:ext uri="{FF2B5EF4-FFF2-40B4-BE49-F238E27FC236}">
                  <a16:creationId xmlns:a16="http://schemas.microsoft.com/office/drawing/2014/main" id="{1B95743A-A965-4369-AE5F-4C6E725BF873}"/>
                </a:ext>
              </a:extLst>
            </p:cNvPr>
            <p:cNvSpPr>
              <a:spLocks noChangeShapeType="1"/>
            </p:cNvSpPr>
            <p:nvPr/>
          </p:nvSpPr>
          <p:spPr bwMode="auto">
            <a:xfrm>
              <a:off x="5734" y="7513"/>
              <a:ext cx="1940" cy="11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7">
              <a:extLst>
                <a:ext uri="{FF2B5EF4-FFF2-40B4-BE49-F238E27FC236}">
                  <a16:creationId xmlns:a16="http://schemas.microsoft.com/office/drawing/2014/main" id="{C1372988-B5E3-4284-9E51-19AF2626C0A3}"/>
                </a:ext>
              </a:extLst>
            </p:cNvPr>
            <p:cNvSpPr>
              <a:spLocks noChangeShapeType="1"/>
            </p:cNvSpPr>
            <p:nvPr/>
          </p:nvSpPr>
          <p:spPr bwMode="auto">
            <a:xfrm flipH="1">
              <a:off x="4209" y="7491"/>
              <a:ext cx="1525" cy="11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6">
              <a:extLst>
                <a:ext uri="{FF2B5EF4-FFF2-40B4-BE49-F238E27FC236}">
                  <a16:creationId xmlns:a16="http://schemas.microsoft.com/office/drawing/2014/main" id="{5892B716-3D9B-4E31-8D30-5D36F0E0A41F}"/>
                </a:ext>
              </a:extLst>
            </p:cNvPr>
            <p:cNvSpPr>
              <a:spLocks noChangeShapeType="1"/>
            </p:cNvSpPr>
            <p:nvPr/>
          </p:nvSpPr>
          <p:spPr bwMode="auto">
            <a:xfrm flipH="1">
              <a:off x="3050" y="7513"/>
              <a:ext cx="2684" cy="11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5">
              <a:extLst>
                <a:ext uri="{FF2B5EF4-FFF2-40B4-BE49-F238E27FC236}">
                  <a16:creationId xmlns:a16="http://schemas.microsoft.com/office/drawing/2014/main" id="{F27CED86-D356-4B84-9B11-978BC8699CE2}"/>
                </a:ext>
              </a:extLst>
            </p:cNvPr>
            <p:cNvSpPr>
              <a:spLocks noChangeShapeType="1"/>
            </p:cNvSpPr>
            <p:nvPr/>
          </p:nvSpPr>
          <p:spPr bwMode="auto">
            <a:xfrm flipH="1">
              <a:off x="5262" y="7513"/>
              <a:ext cx="472" cy="11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2" name="文本框 51">
            <a:extLst>
              <a:ext uri="{FF2B5EF4-FFF2-40B4-BE49-F238E27FC236}">
                <a16:creationId xmlns:a16="http://schemas.microsoft.com/office/drawing/2014/main" id="{E2A44003-518D-40FB-B8F4-EB9BD1A500C4}"/>
              </a:ext>
            </a:extLst>
          </p:cNvPr>
          <p:cNvSpPr txBox="1"/>
          <p:nvPr/>
        </p:nvSpPr>
        <p:spPr>
          <a:xfrm>
            <a:off x="5665375" y="1357765"/>
            <a:ext cx="6105301" cy="4615366"/>
          </a:xfrm>
          <a:prstGeom prst="rect">
            <a:avLst/>
          </a:prstGeom>
          <a:noFill/>
        </p:spPr>
        <p:txBody>
          <a:bodyPr wrap="square">
            <a:spAutoFit/>
          </a:bodyPr>
          <a:lstStyle/>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输入学院个数</a:t>
            </a:r>
            <a:r>
              <a:rPr lang="en-US" altLang="zh-CN" sz="1800" kern="1050" dirty="0">
                <a:effectLst/>
                <a:latin typeface="Calibri" panose="020F0502020204030204" pitchFamily="34" charset="0"/>
                <a:ea typeface="宋体" panose="02010600030101010101" pitchFamily="2" charset="-122"/>
                <a:cs typeface="Arial" panose="020B0604020202020204" pitchFamily="34" charset="0"/>
              </a:rPr>
              <a:t>n</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，并输入男子</a:t>
            </a:r>
            <a:r>
              <a:rPr lang="en-US" altLang="zh-CN" sz="1800" kern="1050" dirty="0">
                <a:effectLst/>
                <a:latin typeface="Calibri" panose="020F0502020204030204" pitchFamily="34" charset="0"/>
                <a:ea typeface="宋体" panose="02010600030101010101" pitchFamily="2" charset="-122"/>
                <a:cs typeface="Arial" panose="020B0604020202020204" pitchFamily="34" charset="0"/>
              </a:rPr>
              <a:t>m</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和女子项目个数</a:t>
            </a:r>
            <a:r>
              <a:rPr lang="en-US" altLang="zh-CN" sz="1800" kern="1050" dirty="0">
                <a:effectLst/>
                <a:latin typeface="Calibri" panose="020F0502020204030204" pitchFamily="34" charset="0"/>
                <a:ea typeface="宋体" panose="02010600030101010101" pitchFamily="2" charset="-122"/>
                <a:cs typeface="Arial" panose="020B0604020202020204" pitchFamily="34" charset="0"/>
              </a:rPr>
              <a:t>w</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调用</a:t>
            </a:r>
            <a:r>
              <a:rPr lang="en-US" altLang="zh-CN" sz="1800" kern="1050" dirty="0">
                <a:effectLst/>
                <a:latin typeface="Calibri" panose="020F0502020204030204" pitchFamily="34" charset="0"/>
                <a:ea typeface="宋体" panose="02010600030101010101" pitchFamily="2" charset="-122"/>
                <a:cs typeface="Arial" panose="020B0604020202020204" pitchFamily="34" charset="0"/>
              </a:rPr>
              <a:t>input</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函数对</a:t>
            </a:r>
            <a:r>
              <a:rPr lang="en-US" altLang="zh-CN" sz="1800" kern="1050" dirty="0" err="1">
                <a:effectLst/>
                <a:latin typeface="Calibri" panose="020F0502020204030204" pitchFamily="34" charset="0"/>
                <a:ea typeface="宋体" panose="02010600030101010101" pitchFamily="2" charset="-122"/>
                <a:cs typeface="Arial" panose="020B0604020202020204" pitchFamily="34" charset="0"/>
              </a:rPr>
              <a:t>m+n</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个项目分别选择名次类型并录入学院，姓名和成绩；</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在程序后台调用</a:t>
            </a:r>
            <a:r>
              <a:rPr lang="en-US" altLang="zh-CN" sz="1800" kern="1050" dirty="0">
                <a:effectLst/>
                <a:latin typeface="Calibri" panose="020F0502020204030204" pitchFamily="34" charset="0"/>
                <a:ea typeface="宋体" panose="02010600030101010101" pitchFamily="2" charset="-122"/>
                <a:cs typeface="Arial" panose="020B0604020202020204" pitchFamily="34" charset="0"/>
              </a:rPr>
              <a:t>index</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函数处理录入的数据；</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在程序后台调用</a:t>
            </a:r>
            <a:r>
              <a:rPr lang="en-US" altLang="zh-CN" sz="1800" kern="1050" dirty="0" err="1">
                <a:effectLst/>
                <a:latin typeface="Calibri" panose="020F0502020204030204" pitchFamily="34" charset="0"/>
                <a:ea typeface="宋体" panose="02010600030101010101" pitchFamily="2" charset="-122"/>
                <a:cs typeface="Arial" panose="020B0604020202020204" pitchFamily="34" charset="0"/>
              </a:rPr>
              <a:t>teamsco</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函数将成绩汇总，计算团体总分。</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调用</a:t>
            </a:r>
            <a:r>
              <a:rPr lang="en-US" altLang="zh-CN" sz="1800" kern="1050" dirty="0" err="1">
                <a:effectLst/>
                <a:latin typeface="Calibri" panose="020F0502020204030204" pitchFamily="34" charset="0"/>
                <a:ea typeface="宋体" panose="02010600030101010101" pitchFamily="2" charset="-122"/>
                <a:cs typeface="Arial" panose="020B0604020202020204" pitchFamily="34" charset="0"/>
              </a:rPr>
              <a:t>TeamOutput</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函数输出团体报表；</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调用</a:t>
            </a:r>
            <a:r>
              <a:rPr lang="en-US" altLang="zh-CN" sz="1800" kern="1050" dirty="0">
                <a:effectLst/>
                <a:latin typeface="Calibri" panose="020F0502020204030204" pitchFamily="34" charset="0"/>
                <a:ea typeface="宋体" panose="02010600030101010101" pitchFamily="2" charset="-122"/>
                <a:cs typeface="Arial" panose="020B0604020202020204" pitchFamily="34" charset="0"/>
              </a:rPr>
              <a:t>Output</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函数按学院查看报表；</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调用</a:t>
            </a:r>
            <a:r>
              <a:rPr lang="en-US" altLang="zh-CN" sz="1800" kern="1050" dirty="0" err="1">
                <a:effectLst/>
                <a:latin typeface="Calibri" panose="020F0502020204030204" pitchFamily="34" charset="0"/>
                <a:ea typeface="宋体" panose="02010600030101010101" pitchFamily="2" charset="-122"/>
                <a:cs typeface="Arial" panose="020B0604020202020204" pitchFamily="34" charset="0"/>
              </a:rPr>
              <a:t>MatchOutput</a:t>
            </a: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函数按项目查看报表；</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选择继续录入、返回按学院查看报表或按项目查看报表；</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tabLst>
                <a:tab pos="408940" algn="l"/>
              </a:tabLst>
            </a:pPr>
            <a:r>
              <a:rPr lang="zh-CN" altLang="zh-CN" sz="1800" kern="1050" dirty="0">
                <a:effectLst/>
                <a:latin typeface="Calibri" panose="020F0502020204030204" pitchFamily="34" charset="0"/>
                <a:ea typeface="宋体" panose="02010600030101010101" pitchFamily="2" charset="-122"/>
                <a:cs typeface="Arial" panose="020B0604020202020204" pitchFamily="34" charset="0"/>
              </a:rPr>
              <a:t>结束；</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AB179E93-F89B-4555-9EEE-D58E1BBF7F60}"/>
              </a:ext>
            </a:extLst>
          </p:cNvPr>
          <p:cNvPicPr>
            <a:picLocks noChangeAspect="1"/>
          </p:cNvPicPr>
          <p:nvPr/>
        </p:nvPicPr>
        <p:blipFill>
          <a:blip r:embed="rId3"/>
          <a:stretch>
            <a:fillRect/>
          </a:stretch>
        </p:blipFill>
        <p:spPr>
          <a:xfrm>
            <a:off x="288581" y="3494426"/>
            <a:ext cx="4809524" cy="31428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9">
            <a:extLst>
              <a:ext uri="{FF2B5EF4-FFF2-40B4-BE49-F238E27FC236}">
                <a16:creationId xmlns:a16="http://schemas.microsoft.com/office/drawing/2014/main" id="{EEC93CD0-72E9-4E52-902F-BAD1513B72B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Group 1">
            <a:extLst>
              <a:ext uri="{FF2B5EF4-FFF2-40B4-BE49-F238E27FC236}">
                <a16:creationId xmlns:a16="http://schemas.microsoft.com/office/drawing/2014/main" id="{8A28C6C0-2962-488A-9641-C7891222EEE2}"/>
              </a:ext>
            </a:extLst>
          </p:cNvPr>
          <p:cNvGrpSpPr>
            <a:grpSpLocks noChangeAspect="1"/>
          </p:cNvGrpSpPr>
          <p:nvPr/>
        </p:nvGrpSpPr>
        <p:grpSpPr bwMode="auto">
          <a:xfrm>
            <a:off x="209209" y="844705"/>
            <a:ext cx="5829300" cy="8716963"/>
            <a:chOff x="2910" y="5193"/>
            <a:chExt cx="7199" cy="10904"/>
          </a:xfrm>
        </p:grpSpPr>
        <p:sp>
          <p:nvSpPr>
            <p:cNvPr id="18" name="AutoShape 28">
              <a:extLst>
                <a:ext uri="{FF2B5EF4-FFF2-40B4-BE49-F238E27FC236}">
                  <a16:creationId xmlns:a16="http://schemas.microsoft.com/office/drawing/2014/main" id="{DE18F197-954B-4A51-AF86-E9788ABB5CC6}"/>
                </a:ext>
              </a:extLst>
            </p:cNvPr>
            <p:cNvSpPr>
              <a:spLocks noChangeAspect="1" noChangeArrowheads="1" noTextEdit="1"/>
            </p:cNvSpPr>
            <p:nvPr/>
          </p:nvSpPr>
          <p:spPr bwMode="auto">
            <a:xfrm>
              <a:off x="2910" y="5193"/>
              <a:ext cx="7199" cy="109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7">
              <a:extLst>
                <a:ext uri="{FF2B5EF4-FFF2-40B4-BE49-F238E27FC236}">
                  <a16:creationId xmlns:a16="http://schemas.microsoft.com/office/drawing/2014/main" id="{D81D9FA7-4C0F-4703-84EF-052E5DE30DA0}"/>
                </a:ext>
              </a:extLst>
            </p:cNvPr>
            <p:cNvSpPr>
              <a:spLocks noChangeArrowheads="1"/>
            </p:cNvSpPr>
            <p:nvPr/>
          </p:nvSpPr>
          <p:spPr bwMode="auto">
            <a:xfrm>
              <a:off x="4237" y="6059"/>
              <a:ext cx="4235" cy="62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输入学院数</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n</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输入男子项目数</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 </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女子项目数</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1" name="AutoShape 26">
              <a:extLst>
                <a:ext uri="{FF2B5EF4-FFF2-40B4-BE49-F238E27FC236}">
                  <a16:creationId xmlns:a16="http://schemas.microsoft.com/office/drawing/2014/main" id="{A634F936-AE72-4DD1-AB2D-78B29D708D41}"/>
                </a:ext>
              </a:extLst>
            </p:cNvPr>
            <p:cNvSpPr>
              <a:spLocks noChangeArrowheads="1"/>
            </p:cNvSpPr>
            <p:nvPr/>
          </p:nvSpPr>
          <p:spPr bwMode="auto">
            <a:xfrm>
              <a:off x="5366" y="6928"/>
              <a:ext cx="2117" cy="619"/>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输入男子项目数</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2" name="AutoShape 25">
              <a:extLst>
                <a:ext uri="{FF2B5EF4-FFF2-40B4-BE49-F238E27FC236}">
                  <a16:creationId xmlns:a16="http://schemas.microsoft.com/office/drawing/2014/main" id="{FBBBB0FA-5F19-41DC-99F6-C279CBA8B6E8}"/>
                </a:ext>
              </a:extLst>
            </p:cNvPr>
            <p:cNvSpPr>
              <a:spLocks noChangeArrowheads="1"/>
            </p:cNvSpPr>
            <p:nvPr/>
          </p:nvSpPr>
          <p:spPr bwMode="auto">
            <a:xfrm>
              <a:off x="4237" y="7919"/>
              <a:ext cx="4377" cy="62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输出学院数</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n</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，比赛项目</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m+w</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个，男子项目</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m</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个，女子项目</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w</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个</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24">
              <a:extLst>
                <a:ext uri="{FF2B5EF4-FFF2-40B4-BE49-F238E27FC236}">
                  <a16:creationId xmlns:a16="http://schemas.microsoft.com/office/drawing/2014/main" id="{26ACC55A-0BA6-493C-933E-2816BB390013}"/>
                </a:ext>
              </a:extLst>
            </p:cNvPr>
            <p:cNvSpPr>
              <a:spLocks noChangeShapeType="1"/>
            </p:cNvSpPr>
            <p:nvPr/>
          </p:nvSpPr>
          <p:spPr bwMode="auto">
            <a:xfrm>
              <a:off x="6425" y="7547"/>
              <a:ext cx="1" cy="3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23">
              <a:extLst>
                <a:ext uri="{FF2B5EF4-FFF2-40B4-BE49-F238E27FC236}">
                  <a16:creationId xmlns:a16="http://schemas.microsoft.com/office/drawing/2014/main" id="{CA8ECEAB-CAE7-4BAE-B061-907F1D03DD29}"/>
                </a:ext>
              </a:extLst>
            </p:cNvPr>
            <p:cNvSpPr>
              <a:spLocks noChangeArrowheads="1"/>
            </p:cNvSpPr>
            <p:nvPr/>
          </p:nvSpPr>
          <p:spPr bwMode="auto">
            <a:xfrm>
              <a:off x="5931" y="5316"/>
              <a:ext cx="847" cy="497"/>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开始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AutoShape 22">
              <a:extLst>
                <a:ext uri="{FF2B5EF4-FFF2-40B4-BE49-F238E27FC236}">
                  <a16:creationId xmlns:a16="http://schemas.microsoft.com/office/drawing/2014/main" id="{F7388C79-23E4-43CC-9145-027456B5AA15}"/>
                </a:ext>
              </a:extLst>
            </p:cNvPr>
            <p:cNvSpPr>
              <a:spLocks noChangeShapeType="1"/>
            </p:cNvSpPr>
            <p:nvPr/>
          </p:nvSpPr>
          <p:spPr bwMode="auto">
            <a:xfrm>
              <a:off x="6354" y="5813"/>
              <a:ext cx="1" cy="24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21">
              <a:extLst>
                <a:ext uri="{FF2B5EF4-FFF2-40B4-BE49-F238E27FC236}">
                  <a16:creationId xmlns:a16="http://schemas.microsoft.com/office/drawing/2014/main" id="{FC48C21D-85CF-4004-9B71-9037D0DCD241}"/>
                </a:ext>
              </a:extLst>
            </p:cNvPr>
            <p:cNvSpPr>
              <a:spLocks noChangeShapeType="1"/>
            </p:cNvSpPr>
            <p:nvPr/>
          </p:nvSpPr>
          <p:spPr bwMode="auto">
            <a:xfrm>
              <a:off x="6355" y="6680"/>
              <a:ext cx="3" cy="2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20">
              <a:extLst>
                <a:ext uri="{FF2B5EF4-FFF2-40B4-BE49-F238E27FC236}">
                  <a16:creationId xmlns:a16="http://schemas.microsoft.com/office/drawing/2014/main" id="{6A872609-F96B-4C6E-9D8A-6842D025EF37}"/>
                </a:ext>
              </a:extLst>
            </p:cNvPr>
            <p:cNvSpPr>
              <a:spLocks noChangeArrowheads="1"/>
            </p:cNvSpPr>
            <p:nvPr/>
          </p:nvSpPr>
          <p:spPr bwMode="auto">
            <a:xfrm>
              <a:off x="4802" y="8910"/>
              <a:ext cx="3247" cy="620"/>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输入已结束的项目编号</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c </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和输入名次类型</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rank</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8" name="AutoShape 19">
              <a:extLst>
                <a:ext uri="{FF2B5EF4-FFF2-40B4-BE49-F238E27FC236}">
                  <a16:creationId xmlns:a16="http://schemas.microsoft.com/office/drawing/2014/main" id="{C22E4064-C4C2-4094-9642-653253B6AE22}"/>
                </a:ext>
              </a:extLst>
            </p:cNvPr>
            <p:cNvSpPr>
              <a:spLocks noChangeShapeType="1"/>
            </p:cNvSpPr>
            <p:nvPr/>
          </p:nvSpPr>
          <p:spPr bwMode="auto">
            <a:xfrm>
              <a:off x="6426" y="8540"/>
              <a:ext cx="1" cy="3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18">
              <a:extLst>
                <a:ext uri="{FF2B5EF4-FFF2-40B4-BE49-F238E27FC236}">
                  <a16:creationId xmlns:a16="http://schemas.microsoft.com/office/drawing/2014/main" id="{9D50C545-B256-4EA7-BCB1-8F52B2479174}"/>
                </a:ext>
              </a:extLst>
            </p:cNvPr>
            <p:cNvSpPr>
              <a:spLocks noChangeArrowheads="1"/>
            </p:cNvSpPr>
            <p:nvPr/>
          </p:nvSpPr>
          <p:spPr bwMode="auto">
            <a:xfrm>
              <a:off x="5648" y="9778"/>
              <a:ext cx="1412" cy="37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Input(c)</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2" name="AutoShape 17">
              <a:extLst>
                <a:ext uri="{FF2B5EF4-FFF2-40B4-BE49-F238E27FC236}">
                  <a16:creationId xmlns:a16="http://schemas.microsoft.com/office/drawing/2014/main" id="{D3C58CF7-60C0-4578-AC67-2D78FA3C56EA}"/>
                </a:ext>
              </a:extLst>
            </p:cNvPr>
            <p:cNvSpPr>
              <a:spLocks noChangeArrowheads="1"/>
            </p:cNvSpPr>
            <p:nvPr/>
          </p:nvSpPr>
          <p:spPr bwMode="auto">
            <a:xfrm>
              <a:off x="5648" y="10397"/>
              <a:ext cx="1412" cy="37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Index()</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3" name="AutoShape 16">
              <a:extLst>
                <a:ext uri="{FF2B5EF4-FFF2-40B4-BE49-F238E27FC236}">
                  <a16:creationId xmlns:a16="http://schemas.microsoft.com/office/drawing/2014/main" id="{28EDA84B-15B5-4059-A174-2D435BFC605E}"/>
                </a:ext>
              </a:extLst>
            </p:cNvPr>
            <p:cNvSpPr>
              <a:spLocks noChangeArrowheads="1"/>
            </p:cNvSpPr>
            <p:nvPr/>
          </p:nvSpPr>
          <p:spPr bwMode="auto">
            <a:xfrm>
              <a:off x="5648" y="11017"/>
              <a:ext cx="1412" cy="37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Teamsco</a:t>
              </a:r>
              <a:r>
                <a:rPr kumimoji="0" lang="en-US"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35" name="AutoShape 14">
              <a:extLst>
                <a:ext uri="{FF2B5EF4-FFF2-40B4-BE49-F238E27FC236}">
                  <a16:creationId xmlns:a16="http://schemas.microsoft.com/office/drawing/2014/main" id="{82706E8F-3070-4005-A40B-84190CDC4C6F}"/>
                </a:ext>
              </a:extLst>
            </p:cNvPr>
            <p:cNvSpPr>
              <a:spLocks noChangeShapeType="1"/>
            </p:cNvSpPr>
            <p:nvPr/>
          </p:nvSpPr>
          <p:spPr bwMode="auto">
            <a:xfrm>
              <a:off x="6355" y="10149"/>
              <a:ext cx="1"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AutoShape 13">
              <a:extLst>
                <a:ext uri="{FF2B5EF4-FFF2-40B4-BE49-F238E27FC236}">
                  <a16:creationId xmlns:a16="http://schemas.microsoft.com/office/drawing/2014/main" id="{53C402AD-F5E8-4A32-8DF5-240EA47BC89F}"/>
                </a:ext>
              </a:extLst>
            </p:cNvPr>
            <p:cNvSpPr>
              <a:spLocks noChangeShapeType="1"/>
            </p:cNvSpPr>
            <p:nvPr/>
          </p:nvSpPr>
          <p:spPr bwMode="auto">
            <a:xfrm>
              <a:off x="6354" y="10770"/>
              <a:ext cx="1" cy="24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11">
              <a:extLst>
                <a:ext uri="{FF2B5EF4-FFF2-40B4-BE49-F238E27FC236}">
                  <a16:creationId xmlns:a16="http://schemas.microsoft.com/office/drawing/2014/main" id="{FDA8E4D4-89FD-494B-9C4A-B3A8499A39D2}"/>
                </a:ext>
              </a:extLst>
            </p:cNvPr>
            <p:cNvSpPr>
              <a:spLocks noChangeShapeType="1"/>
            </p:cNvSpPr>
            <p:nvPr/>
          </p:nvSpPr>
          <p:spPr bwMode="auto">
            <a:xfrm>
              <a:off x="6354" y="9530"/>
              <a:ext cx="1" cy="24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Group 1">
            <a:extLst>
              <a:ext uri="{FF2B5EF4-FFF2-40B4-BE49-F238E27FC236}">
                <a16:creationId xmlns:a16="http://schemas.microsoft.com/office/drawing/2014/main" id="{30459201-D52A-4894-B6FB-FC10EF3DFC42}"/>
              </a:ext>
            </a:extLst>
          </p:cNvPr>
          <p:cNvGrpSpPr>
            <a:grpSpLocks noChangeAspect="1"/>
          </p:cNvGrpSpPr>
          <p:nvPr/>
        </p:nvGrpSpPr>
        <p:grpSpPr bwMode="auto">
          <a:xfrm>
            <a:off x="6096000" y="1439479"/>
            <a:ext cx="4457605" cy="3071402"/>
            <a:chOff x="3531" y="11388"/>
            <a:chExt cx="5505" cy="3842"/>
          </a:xfrm>
        </p:grpSpPr>
        <p:sp>
          <p:nvSpPr>
            <p:cNvPr id="67" name="AutoShape 15">
              <a:extLst>
                <a:ext uri="{FF2B5EF4-FFF2-40B4-BE49-F238E27FC236}">
                  <a16:creationId xmlns:a16="http://schemas.microsoft.com/office/drawing/2014/main" id="{157E92D8-2A66-4D8F-9A37-2728EB1D5959}"/>
                </a:ext>
              </a:extLst>
            </p:cNvPr>
            <p:cNvSpPr>
              <a:spLocks noChangeArrowheads="1"/>
            </p:cNvSpPr>
            <p:nvPr/>
          </p:nvSpPr>
          <p:spPr bwMode="auto">
            <a:xfrm>
              <a:off x="5648" y="11635"/>
              <a:ext cx="1412" cy="37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Teamoutput()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0" name="AutoShape 12">
              <a:extLst>
                <a:ext uri="{FF2B5EF4-FFF2-40B4-BE49-F238E27FC236}">
                  <a16:creationId xmlns:a16="http://schemas.microsoft.com/office/drawing/2014/main" id="{31AED33A-A9A7-4AE4-9FD9-7E37F82E4586}"/>
                </a:ext>
              </a:extLst>
            </p:cNvPr>
            <p:cNvSpPr>
              <a:spLocks noChangeShapeType="1"/>
            </p:cNvSpPr>
            <p:nvPr/>
          </p:nvSpPr>
          <p:spPr bwMode="auto">
            <a:xfrm>
              <a:off x="6353" y="11388"/>
              <a:ext cx="2" cy="24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AutoShape 10">
              <a:extLst>
                <a:ext uri="{FF2B5EF4-FFF2-40B4-BE49-F238E27FC236}">
                  <a16:creationId xmlns:a16="http://schemas.microsoft.com/office/drawing/2014/main" id="{275928E5-AA7B-451D-9737-653256E217F4}"/>
                </a:ext>
              </a:extLst>
            </p:cNvPr>
            <p:cNvSpPr>
              <a:spLocks noChangeArrowheads="1"/>
            </p:cNvSpPr>
            <p:nvPr/>
          </p:nvSpPr>
          <p:spPr bwMode="auto">
            <a:xfrm>
              <a:off x="4096" y="12256"/>
              <a:ext cx="4374" cy="37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输入学院编号查询成绩列表</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c</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3" name="AutoShape 9">
              <a:extLst>
                <a:ext uri="{FF2B5EF4-FFF2-40B4-BE49-F238E27FC236}">
                  <a16:creationId xmlns:a16="http://schemas.microsoft.com/office/drawing/2014/main" id="{51C4BAA7-E812-4659-BBD0-D55F5009C600}"/>
                </a:ext>
              </a:extLst>
            </p:cNvPr>
            <p:cNvSpPr>
              <a:spLocks noChangeShapeType="1"/>
            </p:cNvSpPr>
            <p:nvPr/>
          </p:nvSpPr>
          <p:spPr bwMode="auto">
            <a:xfrm>
              <a:off x="6354" y="12008"/>
              <a:ext cx="1" cy="24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AutoShape 8">
              <a:extLst>
                <a:ext uri="{FF2B5EF4-FFF2-40B4-BE49-F238E27FC236}">
                  <a16:creationId xmlns:a16="http://schemas.microsoft.com/office/drawing/2014/main" id="{83190954-34DC-4453-8290-C071D547CFE9}"/>
                </a:ext>
              </a:extLst>
            </p:cNvPr>
            <p:cNvSpPr>
              <a:spLocks noChangeArrowheads="1"/>
            </p:cNvSpPr>
            <p:nvPr/>
          </p:nvSpPr>
          <p:spPr bwMode="auto">
            <a:xfrm>
              <a:off x="4096" y="12999"/>
              <a:ext cx="4376" cy="496"/>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输入项目编号查询成绩列表</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c</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5" name="AutoShape 7">
              <a:extLst>
                <a:ext uri="{FF2B5EF4-FFF2-40B4-BE49-F238E27FC236}">
                  <a16:creationId xmlns:a16="http://schemas.microsoft.com/office/drawing/2014/main" id="{EA34B7F7-F50F-4412-8577-A96B9A1ADAC6}"/>
                </a:ext>
              </a:extLst>
            </p:cNvPr>
            <p:cNvSpPr>
              <a:spLocks noChangeShapeType="1"/>
            </p:cNvSpPr>
            <p:nvPr/>
          </p:nvSpPr>
          <p:spPr bwMode="auto">
            <a:xfrm>
              <a:off x="6283" y="12627"/>
              <a:ext cx="1" cy="3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AutoShape 6">
              <a:extLst>
                <a:ext uri="{FF2B5EF4-FFF2-40B4-BE49-F238E27FC236}">
                  <a16:creationId xmlns:a16="http://schemas.microsoft.com/office/drawing/2014/main" id="{8F1793BA-C1FF-4176-8446-3F8B57357757}"/>
                </a:ext>
              </a:extLst>
            </p:cNvPr>
            <p:cNvSpPr>
              <a:spLocks noChangeArrowheads="1"/>
            </p:cNvSpPr>
            <p:nvPr/>
          </p:nvSpPr>
          <p:spPr bwMode="auto">
            <a:xfrm>
              <a:off x="3531" y="13867"/>
              <a:ext cx="5505" cy="619"/>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如果继续输入，输入</a:t>
              </a:r>
              <a:r>
                <a:rPr kumimoji="0" lang="en-US"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0" lang="en-US" altLang="zh-CN" sz="1200" b="0" i="0" u="none" strike="noStrike" cap="none" normalizeH="0" baseline="0">
                  <a:ln>
                    <a:noFill/>
                  </a:ln>
                  <a:solidFill>
                    <a:srgbClr val="800080"/>
                  </a:solidFill>
                  <a:effectLst/>
                  <a:latin typeface="Calibri" panose="020F0502020204030204" pitchFamily="34" charset="0"/>
                  <a:ea typeface="Fixedsys"/>
                  <a:cs typeface="Calibri" panose="020F0502020204030204" pitchFamily="34" charset="0"/>
                </a:rPr>
                <a:t> </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返回查看学院比赛结果输入</a:t>
              </a:r>
              <a:r>
                <a:rPr kumimoji="0" lang="en-US" altLang="zh-CN" sz="1200" b="0" i="0" u="none" strike="noStrike" cap="none" normalizeH="0" baseline="0">
                  <a:ln>
                    <a:noFill/>
                  </a:ln>
                  <a:solidFill>
                    <a:srgbClr val="800080"/>
                  </a:solidFill>
                  <a:effectLst/>
                  <a:latin typeface="Times New Roman" panose="02020603050405020304" pitchFamily="18" charset="0"/>
                  <a:ea typeface="Fixedsys"/>
                  <a:cs typeface="Times New Roman" panose="02020603050405020304" pitchFamily="18" charset="0"/>
                </a:rPr>
                <a:t>2</a:t>
              </a:r>
              <a:r>
                <a:rPr kumimoji="0" lang="en-US" altLang="zh-CN" sz="1200" b="0" i="0" u="none" strike="noStrike" cap="none" normalizeH="0" baseline="0">
                  <a:ln>
                    <a:noFill/>
                  </a:ln>
                  <a:solidFill>
                    <a:srgbClr val="800080"/>
                  </a:solidFill>
                  <a:effectLst/>
                  <a:latin typeface="Calibri" panose="020F0502020204030204" pitchFamily="34" charset="0"/>
                  <a:ea typeface="Fixedsys"/>
                  <a:cs typeface="Calibri" panose="020F0502020204030204" pitchFamily="34" charset="0"/>
                </a:rPr>
                <a:t>,</a:t>
              </a:r>
              <a:r>
                <a:rPr kumimoji="0" lang="zh-CN" altLang="en-US"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返回查看项目结果输入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7" name="AutoShape 5">
              <a:extLst>
                <a:ext uri="{FF2B5EF4-FFF2-40B4-BE49-F238E27FC236}">
                  <a16:creationId xmlns:a16="http://schemas.microsoft.com/office/drawing/2014/main" id="{B7920131-3D19-4392-B71D-4E5A438A44E8}"/>
                </a:ext>
              </a:extLst>
            </p:cNvPr>
            <p:cNvSpPr>
              <a:spLocks noChangeShapeType="1"/>
            </p:cNvSpPr>
            <p:nvPr/>
          </p:nvSpPr>
          <p:spPr bwMode="auto">
            <a:xfrm flipH="1">
              <a:off x="6284" y="13495"/>
              <a:ext cx="1" cy="3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AutoShape 4">
              <a:extLst>
                <a:ext uri="{FF2B5EF4-FFF2-40B4-BE49-F238E27FC236}">
                  <a16:creationId xmlns:a16="http://schemas.microsoft.com/office/drawing/2014/main" id="{5E03ACC9-60C8-462A-AD35-15B659141A19}"/>
                </a:ext>
              </a:extLst>
            </p:cNvPr>
            <p:cNvSpPr>
              <a:spLocks noChangeArrowheads="1"/>
            </p:cNvSpPr>
            <p:nvPr/>
          </p:nvSpPr>
          <p:spPr bwMode="auto">
            <a:xfrm>
              <a:off x="5733" y="14734"/>
              <a:ext cx="1129" cy="496"/>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3335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结束</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AutoShape 3">
              <a:extLst>
                <a:ext uri="{FF2B5EF4-FFF2-40B4-BE49-F238E27FC236}">
                  <a16:creationId xmlns:a16="http://schemas.microsoft.com/office/drawing/2014/main" id="{4E553E44-CB55-40CA-952F-C1267377F608}"/>
                </a:ext>
              </a:extLst>
            </p:cNvPr>
            <p:cNvSpPr>
              <a:spLocks noChangeShapeType="1"/>
            </p:cNvSpPr>
            <p:nvPr/>
          </p:nvSpPr>
          <p:spPr bwMode="auto">
            <a:xfrm>
              <a:off x="6284" y="14486"/>
              <a:ext cx="14"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276354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oou3akg">
      <a:majorFont>
        <a:latin typeface="Arial"/>
        <a:ea typeface="思源黑体 CN Normal"/>
        <a:cs typeface=""/>
      </a:majorFont>
      <a:minorFont>
        <a:latin typeface="Ari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1424</Words>
  <Application>Microsoft Office PowerPoint</Application>
  <PresentationFormat>宽屏</PresentationFormat>
  <Paragraphs>138</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DengXian</vt:lpstr>
      <vt:lpstr>思源黑体 CN Heavy</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樵宝民</cp:lastModifiedBy>
  <cp:revision>688</cp:revision>
  <dcterms:created xsi:type="dcterms:W3CDTF">2018-06-17T04:53:00Z</dcterms:created>
  <dcterms:modified xsi:type="dcterms:W3CDTF">2022-01-06T15:08:46Z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2052-11.1.0.10390</vt:lpwstr>
  </property>
  <property fmtid="{D5CDD505-2E9C-101B-9397-08002B2CF9AE}" pid="3" name="KSOTemplateUUID">
    <vt:lpwstr>v1.0_mb_e/0wDJsQrqim6KzOYa6s3g==</vt:lpwstr>
  </property>
</Properties>
</file>